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61" r:id="rId5"/>
    <p:sldId id="310" r:id="rId6"/>
    <p:sldId id="312" r:id="rId7"/>
    <p:sldId id="313" r:id="rId8"/>
    <p:sldId id="315" r:id="rId9"/>
    <p:sldId id="314" r:id="rId10"/>
    <p:sldId id="316" r:id="rId11"/>
    <p:sldId id="317" r:id="rId12"/>
    <p:sldId id="318" r:id="rId13"/>
    <p:sldId id="319" r:id="rId14"/>
    <p:sldId id="320" r:id="rId15"/>
    <p:sldId id="309" r:id="rId16"/>
  </p:sldIdLst>
  <p:sldSz cx="9144000" cy="5144135" type="screen16x9"/>
  <p:notesSz cx="6858000" cy="9144000"/>
  <p:custDataLst>
    <p:tags r:id="rId2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istrator" initials="A" lastIdx="1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ags" Target="tags/tag13.xml"/><Relationship Id="rId20" Type="http://schemas.openxmlformats.org/officeDocument/2006/relationships/commentAuthors" Target="commentAuthors.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6280" y="1143000"/>
            <a:ext cx="548544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59BE9CF-583B-4804-A303-D50844F33ED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920"/>
            <a:ext cx="6858000" cy="1791013"/>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2001"/>
            <a:ext cx="6858000" cy="124203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8035" indent="0" algn="ctr">
              <a:buNone/>
              <a:defRPr sz="1200"/>
            </a:lvl7pPr>
            <a:lvl8pPr marL="2400935" indent="0" algn="ctr">
              <a:buNone/>
              <a:defRPr sz="1200"/>
            </a:lvl8pPr>
            <a:lvl9pPr marL="2743835"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528"/>
            <a:ext cx="7886700" cy="213992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699"/>
            <a:ext cx="7886700" cy="112533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8035" indent="0">
              <a:buNone/>
              <a:defRPr sz="1200">
                <a:solidFill>
                  <a:schemeClr val="tx1">
                    <a:tint val="75000"/>
                  </a:schemeClr>
                </a:solidFill>
              </a:defRPr>
            </a:lvl7pPr>
            <a:lvl8pPr marL="2400935"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458"/>
            <a:ext cx="3886200" cy="326407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29150" y="1369458"/>
            <a:ext cx="3886200" cy="326407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92"/>
            <a:ext cx="7886700" cy="994346"/>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1" y="1261093"/>
            <a:ext cx="3868340" cy="61804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3835" indent="0">
              <a:buNone/>
              <a:defRPr sz="12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29841" y="1879135"/>
            <a:ext cx="3868340" cy="276392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29150" y="1261093"/>
            <a:ext cx="3887391" cy="61804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3835" indent="0">
              <a:buNone/>
              <a:defRPr sz="12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29150" y="1879135"/>
            <a:ext cx="3887391" cy="276392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2949178" cy="120036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698"/>
            <a:ext cx="4629150" cy="365585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1543320"/>
            <a:ext cx="2949178" cy="28591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8035" indent="0">
              <a:buNone/>
              <a:defRPr sz="750"/>
            </a:lvl7pPr>
            <a:lvl8pPr marL="2400935" indent="0">
              <a:buNone/>
              <a:defRPr sz="750"/>
            </a:lvl8pPr>
            <a:lvl9pPr marL="2743835"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2949178" cy="120036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698"/>
            <a:ext cx="4629150" cy="3655858"/>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endParaRPr lang="zh-CN" altLang="en-US"/>
          </a:p>
        </p:txBody>
      </p:sp>
      <p:sp>
        <p:nvSpPr>
          <p:cNvPr id="4" name="文本占位符 3"/>
          <p:cNvSpPr>
            <a:spLocks noGrp="1"/>
          </p:cNvSpPr>
          <p:nvPr>
            <p:ph type="body" sz="half" idx="2"/>
          </p:nvPr>
        </p:nvSpPr>
        <p:spPr>
          <a:xfrm>
            <a:off x="629841" y="1543320"/>
            <a:ext cx="2949178" cy="28591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8035" indent="0">
              <a:buNone/>
              <a:defRPr sz="750"/>
            </a:lvl7pPr>
            <a:lvl8pPr marL="2400935" indent="0">
              <a:buNone/>
              <a:defRPr sz="750"/>
            </a:lvl8pPr>
            <a:lvl9pPr marL="2743835"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92"/>
            <a:ext cx="1971675" cy="4359641"/>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92"/>
            <a:ext cx="5800725" cy="4359641"/>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92"/>
            <a:ext cx="7886700" cy="994346"/>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458"/>
            <a:ext cx="7886700" cy="3264074"/>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28650" y="4768096"/>
            <a:ext cx="2057400" cy="273892"/>
          </a:xfrm>
          <a:prstGeom prst="rect">
            <a:avLst/>
          </a:prstGeom>
        </p:spPr>
        <p:txBody>
          <a:bodyPr vert="horz" lIns="91440" tIns="45720" rIns="91440" bIns="45720" rtlCol="0" anchor="ctr"/>
          <a:lstStyle>
            <a:lvl1pPr algn="l">
              <a:defRPr sz="9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3028950" y="4768096"/>
            <a:ext cx="3086100" cy="273892"/>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8096"/>
            <a:ext cx="2057400" cy="273892"/>
          </a:xfrm>
          <a:prstGeom prst="rect">
            <a:avLst/>
          </a:prstGeom>
        </p:spPr>
        <p:txBody>
          <a:bodyPr vert="horz" lIns="91440" tIns="45720" rIns="91440" bIns="45720" rtlCol="0" anchor="ctr"/>
          <a:lstStyle>
            <a:lvl1pPr algn="r">
              <a:defRPr sz="9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7.xml"/><Relationship Id="rId2" Type="http://schemas.openxmlformats.org/officeDocument/2006/relationships/image" Target="../media/image1.jpe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0"/>
                <a:lumOff val="100000"/>
                <a:alpha val="98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pic>
        <p:nvPicPr>
          <p:cNvPr id="12" name="图片 11" descr="59ca1708d17bb8f5c46270cef29561c"/>
          <p:cNvPicPr>
            <a:picLocks noChangeAspect="1"/>
          </p:cNvPicPr>
          <p:nvPr>
            <p:custDataLst>
              <p:tags r:id="rId1"/>
            </p:custDataLst>
          </p:nvPr>
        </p:nvPicPr>
        <p:blipFill>
          <a:blip r:embed="rId2">
            <a:alphaModFix amt="13000"/>
          </a:blip>
          <a:stretch>
            <a:fillRect/>
          </a:stretch>
        </p:blipFill>
        <p:spPr>
          <a:xfrm>
            <a:off x="-635" y="0"/>
            <a:ext cx="9144635" cy="5144135"/>
          </a:xfrm>
          <a:prstGeom prst="rect">
            <a:avLst/>
          </a:prstGeom>
        </p:spPr>
      </p:pic>
      <p:sp>
        <p:nvSpPr>
          <p:cNvPr id="4" name="矩形 3"/>
          <p:cNvSpPr/>
          <p:nvPr/>
        </p:nvSpPr>
        <p:spPr>
          <a:xfrm>
            <a:off x="2437130" y="2766695"/>
            <a:ext cx="3028950" cy="397510"/>
          </a:xfrm>
          <a:prstGeom prst="rect">
            <a:avLst/>
          </a:prstGeom>
          <a:ln>
            <a:noFill/>
          </a:ln>
        </p:spPr>
        <p:txBody>
          <a:bodyPr wrap="square" lIns="91425" tIns="45711" rIns="91425" bIns="45711">
            <a:spAutoFit/>
          </a:bodyPr>
          <a:p>
            <a:pPr algn="ctr"/>
            <a:r>
              <a:rPr lang="zh-CN" altLang="en-US" sz="2000" b="1" dirty="0">
                <a:solidFill>
                  <a:srgbClr val="00B0F0"/>
                </a:solidFill>
                <a:highlight>
                  <a:srgbClr val="C0C0C0"/>
                </a:highlight>
                <a:latin typeface="微软雅黑" panose="020B0503020204020204" pitchFamily="34" charset="-122"/>
                <a:ea typeface="微软雅黑" panose="020B0503020204020204" pitchFamily="34" charset="-122"/>
              </a:rPr>
              <a:t>讲课人：</a:t>
            </a:r>
            <a:r>
              <a:rPr lang="en-US" altLang="zh-CN" sz="2000" b="1" dirty="0">
                <a:solidFill>
                  <a:srgbClr val="00B0F0"/>
                </a:solidFill>
                <a:highlight>
                  <a:srgbClr val="C0C0C0"/>
                </a:highlight>
                <a:latin typeface="微软雅黑" panose="020B0503020204020204" pitchFamily="34" charset="-122"/>
                <a:ea typeface="微软雅黑" panose="020B0503020204020204" pitchFamily="34" charset="-122"/>
              </a:rPr>
              <a:t>  XXX    </a:t>
            </a:r>
            <a:endParaRPr lang="en-US" altLang="zh-CN" sz="2000" b="1" dirty="0">
              <a:solidFill>
                <a:srgbClr val="00B0F0"/>
              </a:solidFill>
              <a:highlight>
                <a:srgbClr val="C0C0C0"/>
              </a:highlight>
              <a:latin typeface="微软雅黑" panose="020B0503020204020204" pitchFamily="34" charset="-122"/>
              <a:ea typeface="微软雅黑" panose="020B0503020204020204" pitchFamily="34" charset="-122"/>
            </a:endParaRPr>
          </a:p>
        </p:txBody>
      </p:sp>
      <p:sp>
        <p:nvSpPr>
          <p:cNvPr id="3" name="矩形 2"/>
          <p:cNvSpPr/>
          <p:nvPr/>
        </p:nvSpPr>
        <p:spPr>
          <a:xfrm>
            <a:off x="1354455" y="1383665"/>
            <a:ext cx="5194300" cy="643255"/>
          </a:xfrm>
          <a:prstGeom prst="rect">
            <a:avLst/>
          </a:prstGeom>
          <a:ln>
            <a:noFill/>
          </a:ln>
        </p:spPr>
        <p:txBody>
          <a:bodyPr wrap="square" lIns="91425" tIns="45711" rIns="91425" bIns="45711">
            <a:noAutofit/>
          </a:bodyPr>
          <a:lstStyle/>
          <a:p>
            <a:pPr algn="ctr"/>
            <a:r>
              <a:rPr lang="zh-CN" sz="3600" b="1" dirty="0">
                <a:solidFill>
                  <a:srgbClr val="0070C0"/>
                </a:solidFill>
                <a:highlight>
                  <a:srgbClr val="00FFFF"/>
                </a:highlight>
                <a:latin typeface="微软雅黑" panose="020B0503020204020204" pitchFamily="34" charset="-122"/>
                <a:ea typeface="微软雅黑" panose="020B0503020204020204" pitchFamily="34" charset="-122"/>
              </a:rPr>
              <a:t>主题</a:t>
            </a:r>
            <a:r>
              <a:rPr lang="en-US" altLang="zh-CN" sz="3600" b="1">
                <a:solidFill>
                  <a:schemeClr val="accent1"/>
                </a:solidFill>
                <a:effectLst>
                  <a:outerShdw blurRad="38100" dist="19050" dir="2700000" algn="tl" rotWithShape="0">
                    <a:schemeClr val="dk1">
                      <a:lumMod val="50000"/>
                      <a:alpha val="40000"/>
                    </a:schemeClr>
                  </a:outerShdw>
                </a:effectLst>
                <a:highlight>
                  <a:srgbClr val="00FFFF"/>
                </a:highlight>
                <a:latin typeface="宋体" panose="02010600030101010101" pitchFamily="2" charset="-122"/>
                <a:ea typeface="宋体" panose="02010600030101010101" pitchFamily="2" charset="-122"/>
                <a:sym typeface="+mn-ea"/>
              </a:rPr>
              <a:t> </a:t>
            </a:r>
            <a:endParaRPr lang="en-US" altLang="zh-CN" sz="3600" b="1" dirty="0">
              <a:solidFill>
                <a:schemeClr val="accent1"/>
              </a:solidFill>
              <a:effectLst>
                <a:outerShdw blurRad="38100" dist="19050" dir="2700000" algn="tl" rotWithShape="0">
                  <a:schemeClr val="dk1">
                    <a:lumMod val="50000"/>
                    <a:alpha val="40000"/>
                  </a:schemeClr>
                </a:outerShdw>
              </a:effectLst>
              <a:highlight>
                <a:srgbClr val="00FFFF"/>
              </a:highlight>
              <a:latin typeface="宋体" panose="02010600030101010101" pitchFamily="2" charset="-122"/>
              <a:ea typeface="宋体" panose="02010600030101010101" pitchFamily="2" charset="-122"/>
              <a:sym typeface="+mn-ea"/>
            </a:endParaRPr>
          </a:p>
        </p:txBody>
      </p:sp>
      <p:sp>
        <p:nvSpPr>
          <p:cNvPr id="7" name="矩形 6"/>
          <p:cNvSpPr/>
          <p:nvPr/>
        </p:nvSpPr>
        <p:spPr>
          <a:xfrm>
            <a:off x="6398895" y="4660265"/>
            <a:ext cx="1003935" cy="397510"/>
          </a:xfrm>
          <a:prstGeom prst="rect">
            <a:avLst/>
          </a:prstGeom>
          <a:ln>
            <a:noFill/>
          </a:ln>
        </p:spPr>
        <p:txBody>
          <a:bodyPr wrap="square" lIns="91425" tIns="45711" rIns="91425" bIns="45711">
            <a:spAutoFit/>
          </a:bodyPr>
          <a:p>
            <a:pPr algn="l"/>
            <a:r>
              <a:rPr lang="zh-CN" altLang="en-US" sz="2000" b="1" dirty="0">
                <a:solidFill>
                  <a:srgbClr val="00B0F0"/>
                </a:solidFill>
                <a:latin typeface="微软雅黑" panose="020B0503020204020204" pitchFamily="34" charset="-122"/>
                <a:ea typeface="微软雅黑" panose="020B0503020204020204" pitchFamily="34" charset="-122"/>
              </a:rPr>
              <a:t>日期：</a:t>
            </a:r>
            <a:endParaRPr lang="zh-CN" altLang="en-US" sz="2000" b="1" dirty="0">
              <a:solidFill>
                <a:srgbClr val="00B0F0"/>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7844790" y="4808220"/>
            <a:ext cx="1175385" cy="335915"/>
          </a:xfrm>
          <a:prstGeom prst="rect">
            <a:avLst/>
          </a:prstGeom>
          <a:noFill/>
        </p:spPr>
        <p:txBody>
          <a:bodyPr wrap="square" rtlCol="0">
            <a:noAutofit/>
          </a:bodyPr>
          <a:p>
            <a:endParaRPr lang="zh-CN" altLang="en-US" sz="1200">
              <a:solidFill>
                <a:schemeClr val="bg2"/>
              </a:solidFill>
            </a:endParaRPr>
          </a:p>
        </p:txBody>
      </p:sp>
      <p:sp>
        <p:nvSpPr>
          <p:cNvPr id="6" name="日期占位符 5"/>
          <p:cNvSpPr>
            <a:spLocks noGrp="1"/>
          </p:cNvSpPr>
          <p:nvPr>
            <p:ph type="dt" sz="half" idx="10"/>
          </p:nvPr>
        </p:nvSpPr>
        <p:spPr>
          <a:xfrm>
            <a:off x="7555230" y="4660265"/>
            <a:ext cx="1464945" cy="335280"/>
          </a:xfrm>
        </p:spPr>
        <p:txBody>
          <a:bodyPr/>
          <a:p>
            <a:fld id="{D997B5FA-0921-464F-AAE1-844C04324D75}" type="datetime1">
              <a:rPr lang="zh-CN" altLang="en-US" sz="2000" smtClean="0">
                <a:solidFill>
                  <a:schemeClr val="accent1"/>
                </a:solidFill>
              </a:rPr>
            </a:fld>
            <a:endParaRPr lang="zh-CN" altLang="en-US" sz="2000" smtClean="0">
              <a:solidFill>
                <a:schemeClr val="accent1"/>
              </a:solidFill>
            </a:endParaRPr>
          </a:p>
        </p:txBody>
      </p:sp>
    </p:spTree>
  </p:cSld>
  <p:clrMapOvr>
    <a:masterClrMapping/>
  </p:clrMapOvr>
  <p:transition advTm="4984"/>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1115695" y="1129665"/>
            <a:ext cx="7081520" cy="3373755"/>
          </a:xfrm>
          <a:prstGeom prst="rect">
            <a:avLst/>
          </a:prstGeom>
          <a:noFill/>
        </p:spPr>
        <p:txBody>
          <a:bodyPr wrap="square" rtlCol="0">
            <a:noAutofit/>
          </a:bodyPr>
          <a:p>
            <a:pPr algn="ctr"/>
            <a:endParaRPr lang="zh-CN" altLang="en-US" sz="3600">
              <a:solidFill>
                <a:schemeClr val="accent1"/>
              </a:solidFill>
              <a:effectLst>
                <a:outerShdw blurRad="38100" dist="25400" dir="5400000" algn="ctr" rotWithShape="0">
                  <a:srgbClr val="6E747A">
                    <a:alpha val="43000"/>
                  </a:srgbClr>
                </a:outerShdw>
              </a:effectLst>
            </a:endParaRPr>
          </a:p>
          <a:p>
            <a:pPr algn="ctr"/>
            <a:r>
              <a:rPr lang="zh-CN" altLang="en-US" sz="3600">
                <a:solidFill>
                  <a:schemeClr val="accent1"/>
                </a:solidFill>
                <a:effectLst>
                  <a:outerShdw blurRad="38100" dist="25400" dir="5400000" algn="ctr" rotWithShape="0">
                    <a:srgbClr val="6E747A">
                      <a:alpha val="43000"/>
                    </a:srgbClr>
                  </a:outerShdw>
                </a:effectLst>
              </a:rPr>
              <a:t>温故而知新，可以为师矣。</a:t>
            </a:r>
            <a:endParaRPr lang="zh-CN" altLang="en-US" sz="3600">
              <a:solidFill>
                <a:schemeClr val="accent1"/>
              </a:solidFill>
              <a:effectLst>
                <a:outerShdw blurRad="38100" dist="25400" dir="5400000" algn="ctr" rotWithShape="0">
                  <a:srgbClr val="6E747A">
                    <a:alpha val="43000"/>
                  </a:srgbClr>
                </a:outerShdw>
              </a:effectLst>
            </a:endParaRPr>
          </a:p>
          <a:p>
            <a:pPr algn="ctr"/>
            <a:endParaRPr lang="en-US" altLang="zh-CN" sz="3600">
              <a:solidFill>
                <a:schemeClr val="accent1"/>
              </a:solidFill>
              <a:effectLst>
                <a:outerShdw blurRad="38100" dist="25400" dir="5400000" algn="ctr" rotWithShape="0">
                  <a:srgbClr val="6E747A">
                    <a:alpha val="43000"/>
                  </a:srgbClr>
                </a:outerShdw>
              </a:effectLst>
            </a:endParaRPr>
          </a:p>
          <a:p>
            <a:pPr algn="ctr"/>
            <a:r>
              <a:rPr lang="en-US" altLang="zh-CN" sz="3600">
                <a:solidFill>
                  <a:schemeClr val="accent1"/>
                </a:solidFill>
                <a:effectLst>
                  <a:outerShdw blurRad="38100" dist="25400" dir="5400000" algn="ctr" rotWithShape="0">
                    <a:srgbClr val="6E747A">
                      <a:alpha val="43000"/>
                    </a:srgbClr>
                  </a:outerShdw>
                </a:effectLst>
              </a:rPr>
              <a:t>-</a:t>
            </a:r>
            <a:r>
              <a:rPr lang="zh-CN" altLang="en-US" sz="3600">
                <a:solidFill>
                  <a:schemeClr val="accent1"/>
                </a:solidFill>
                <a:effectLst>
                  <a:outerShdw blurRad="38100" dist="25400" dir="5400000" algn="ctr" rotWithShape="0">
                    <a:srgbClr val="6E747A">
                      <a:alpha val="43000"/>
                    </a:srgbClr>
                  </a:outerShdw>
                </a:effectLst>
              </a:rPr>
              <a:t>《论语•为政》</a:t>
            </a:r>
            <a:endParaRPr lang="zh-CN" altLang="en-US" sz="3600">
              <a:solidFill>
                <a:schemeClr val="accent1"/>
              </a:solidFill>
              <a:effectLst>
                <a:outerShdw blurRad="38100" dist="25400" dir="5400000" algn="ctr" rotWithShape="0">
                  <a:srgbClr val="6E747A">
                    <a:alpha val="43000"/>
                  </a:srgbClr>
                </a:outerShdw>
              </a:effectLst>
            </a:endParaRPr>
          </a:p>
        </p:txBody>
      </p:sp>
      <p:sp>
        <p:nvSpPr>
          <p:cNvPr id="3" name="文本框 2"/>
          <p:cNvSpPr txBox="1"/>
          <p:nvPr/>
        </p:nvSpPr>
        <p:spPr>
          <a:xfrm>
            <a:off x="1072515" y="196215"/>
            <a:ext cx="3551555" cy="521970"/>
          </a:xfrm>
          <a:prstGeom prst="rect">
            <a:avLst/>
          </a:prstGeom>
          <a:noFill/>
        </p:spPr>
        <p:txBody>
          <a:bodyPr wrap="square" rtlCol="0">
            <a:spAutoFit/>
          </a:bodyPr>
          <a:p>
            <a:r>
              <a:rPr lang="zh-CN" altLang="en-US" sz="2800">
                <a:sym typeface="+mn-ea"/>
              </a:rPr>
              <a:t>引言</a:t>
            </a:r>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828675" y="1195705"/>
            <a:ext cx="7081520" cy="3538220"/>
          </a:xfrm>
          <a:prstGeom prst="rect">
            <a:avLst/>
          </a:prstGeom>
          <a:noFill/>
        </p:spPr>
        <p:txBody>
          <a:bodyPr wrap="square" rtlCol="0">
            <a:noAutofit/>
          </a:bodyPr>
          <a:p>
            <a:r>
              <a:rPr lang="zh-CN" altLang="en-US"/>
              <a:t>牵引疗法是应用力学中作用力和反作用力的原理，通过器械或电动牵引装置，对身体某一部位或关节施加牵引力，使关节面发生一定的分离，周围组织得到适当的牵伸，达到复位、固定、减轻神经根压迫、纠正关节畸形的一种康复治疗方法。</a:t>
            </a:r>
            <a:endParaRPr lang="zh-CN" altLang="en-US"/>
          </a:p>
        </p:txBody>
      </p:sp>
      <p:sp>
        <p:nvSpPr>
          <p:cNvPr id="3" name="文本框 2"/>
          <p:cNvSpPr txBox="1"/>
          <p:nvPr/>
        </p:nvSpPr>
        <p:spPr>
          <a:xfrm>
            <a:off x="1072515" y="196215"/>
            <a:ext cx="3551555" cy="521970"/>
          </a:xfrm>
          <a:prstGeom prst="rect">
            <a:avLst/>
          </a:prstGeom>
          <a:noFill/>
        </p:spPr>
        <p:txBody>
          <a:bodyPr wrap="square" rtlCol="0">
            <a:spAutoFit/>
          </a:bodyPr>
          <a:p>
            <a:r>
              <a:rPr lang="zh-CN" altLang="en-US" sz="2800">
                <a:sym typeface="+mn-ea"/>
              </a:rPr>
              <a:t>一、牵引疗法的原理</a:t>
            </a:r>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956945" y="3141345"/>
            <a:ext cx="3936365" cy="922020"/>
          </a:xfrm>
          <a:prstGeom prst="rect">
            <a:avLst/>
          </a:prstGeom>
          <a:noFill/>
        </p:spPr>
        <p:txBody>
          <a:bodyPr wrap="square" rtlCol="0">
            <a:spAutoFit/>
          </a:bodyPr>
          <a:p>
            <a:r>
              <a:rPr lang="zh-CN" altLang="en-US">
                <a:solidFill>
                  <a:schemeClr val="accent5">
                    <a:lumMod val="75000"/>
                  </a:schemeClr>
                </a:solidFill>
              </a:rPr>
              <a:t>康复医嘱（沪）</a:t>
            </a:r>
            <a:endParaRPr lang="zh-CN" altLang="en-US">
              <a:solidFill>
                <a:schemeClr val="accent5">
                  <a:lumMod val="75000"/>
                </a:schemeClr>
              </a:solidFill>
            </a:endParaRPr>
          </a:p>
          <a:p>
            <a:r>
              <a:rPr lang="en-US" altLang="zh-CN">
                <a:solidFill>
                  <a:srgbClr val="FF0000"/>
                </a:solidFill>
              </a:rPr>
              <a:t>1.</a:t>
            </a:r>
            <a:r>
              <a:rPr lang="zh-CN" altLang="en-US">
                <a:solidFill>
                  <a:srgbClr val="FF0000"/>
                </a:solidFill>
              </a:rPr>
              <a:t>牵引（简易设施）</a:t>
            </a:r>
            <a:r>
              <a:rPr lang="en-US" altLang="zh-CN">
                <a:solidFill>
                  <a:srgbClr val="FF0000"/>
                </a:solidFill>
              </a:rPr>
              <a:t>        5</a:t>
            </a:r>
            <a:r>
              <a:rPr lang="zh-CN" altLang="en-US">
                <a:solidFill>
                  <a:srgbClr val="FF0000"/>
                </a:solidFill>
              </a:rPr>
              <a:t>元</a:t>
            </a:r>
            <a:r>
              <a:rPr lang="en-US" altLang="zh-CN">
                <a:solidFill>
                  <a:srgbClr val="FF0000"/>
                </a:solidFill>
              </a:rPr>
              <a:t>/</a:t>
            </a:r>
            <a:r>
              <a:rPr lang="zh-CN" altLang="en-US">
                <a:solidFill>
                  <a:srgbClr val="FF0000"/>
                </a:solidFill>
              </a:rPr>
              <a:t>次</a:t>
            </a:r>
            <a:endParaRPr lang="zh-CN" altLang="en-US">
              <a:solidFill>
                <a:srgbClr val="FF0000"/>
              </a:solidFill>
            </a:endParaRPr>
          </a:p>
          <a:p>
            <a:r>
              <a:rPr lang="en-US" altLang="zh-CN">
                <a:solidFill>
                  <a:srgbClr val="FF0000"/>
                </a:solidFill>
              </a:rPr>
              <a:t>2.</a:t>
            </a:r>
            <a:r>
              <a:rPr lang="zh-CN" altLang="en-US">
                <a:solidFill>
                  <a:srgbClr val="FF0000"/>
                </a:solidFill>
              </a:rPr>
              <a:t>牵引（计算机控制）</a:t>
            </a:r>
            <a:r>
              <a:rPr lang="en-US" altLang="zh-CN">
                <a:solidFill>
                  <a:srgbClr val="FF0000"/>
                </a:solidFill>
              </a:rPr>
              <a:t>   20</a:t>
            </a:r>
            <a:r>
              <a:rPr lang="zh-CN" altLang="en-US">
                <a:solidFill>
                  <a:srgbClr val="FF0000"/>
                </a:solidFill>
              </a:rPr>
              <a:t>元</a:t>
            </a:r>
            <a:r>
              <a:rPr lang="en-US" altLang="zh-CN">
                <a:solidFill>
                  <a:srgbClr val="FF0000"/>
                </a:solidFill>
              </a:rPr>
              <a:t>/</a:t>
            </a:r>
            <a:r>
              <a:rPr lang="zh-CN" altLang="en-US">
                <a:solidFill>
                  <a:srgbClr val="FF0000"/>
                </a:solidFill>
              </a:rPr>
              <a:t>次</a:t>
            </a:r>
            <a:endParaRPr lang="zh-CN" altLang="en-US">
              <a:solidFill>
                <a:srgbClr val="FF0000"/>
              </a:solidFill>
            </a:endParaRPr>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828675" y="1195705"/>
            <a:ext cx="7081520" cy="3538220"/>
          </a:xfrm>
          <a:prstGeom prst="rect">
            <a:avLst/>
          </a:prstGeom>
          <a:noFill/>
        </p:spPr>
        <p:txBody>
          <a:bodyPr wrap="square" rtlCol="0">
            <a:noAutofit/>
          </a:bodyPr>
          <a:p>
            <a:r>
              <a:rPr lang="zh-CN" altLang="en-US"/>
              <a:t>牵引疗法的方法多种多样，主要包括：</a:t>
            </a:r>
            <a:endParaRPr lang="zh-CN" altLang="en-US"/>
          </a:p>
          <a:p>
            <a:endParaRPr lang="zh-CN" altLang="en-US"/>
          </a:p>
          <a:p>
            <a:r>
              <a:rPr lang="zh-CN" altLang="en-US"/>
              <a:t>1. **根据治疗部位分类**：可分为腰椎（骨盆）牵引和颈椎牵引。</a:t>
            </a:r>
            <a:endParaRPr lang="zh-CN" altLang="en-US"/>
          </a:p>
          <a:p>
            <a:r>
              <a:rPr lang="zh-CN" altLang="en-US"/>
              <a:t>2. **根据牵引力的来源分类**：可分为自身体重牵引、手法牵引、重锤牵引、动力牵引等。</a:t>
            </a:r>
            <a:endParaRPr lang="zh-CN" altLang="en-US"/>
          </a:p>
          <a:p>
            <a:r>
              <a:rPr lang="zh-CN" altLang="en-US"/>
              <a:t>3. **根据治疗时患者体位分类**：可分为坐位牵引、卧位牵引、斜位牵引或直立位牵引等。</a:t>
            </a:r>
            <a:endParaRPr lang="zh-CN" altLang="en-US"/>
          </a:p>
        </p:txBody>
      </p:sp>
      <p:sp>
        <p:nvSpPr>
          <p:cNvPr id="3" name="文本框 2"/>
          <p:cNvSpPr txBox="1"/>
          <p:nvPr/>
        </p:nvSpPr>
        <p:spPr>
          <a:xfrm>
            <a:off x="1072515" y="196215"/>
            <a:ext cx="3551555" cy="521970"/>
          </a:xfrm>
          <a:prstGeom prst="rect">
            <a:avLst/>
          </a:prstGeom>
          <a:noFill/>
        </p:spPr>
        <p:txBody>
          <a:bodyPr wrap="square" rtlCol="0">
            <a:spAutoFit/>
          </a:bodyPr>
          <a:p>
            <a:r>
              <a:rPr lang="zh-CN" altLang="en-US" sz="2800">
                <a:sym typeface="+mn-ea"/>
              </a:rPr>
              <a:t>二、牵引疗法的种类</a:t>
            </a:r>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828675" y="1195705"/>
            <a:ext cx="7320915" cy="3538220"/>
          </a:xfrm>
          <a:prstGeom prst="rect">
            <a:avLst/>
          </a:prstGeom>
          <a:noFill/>
        </p:spPr>
        <p:txBody>
          <a:bodyPr wrap="square" rtlCol="0">
            <a:noAutofit/>
          </a:bodyPr>
          <a:p>
            <a:r>
              <a:rPr lang="zh-CN" altLang="en-US"/>
              <a:t>颈椎牵引疗法是颈椎病较为有效并且应用较广泛的一种治疗方法，适用于大多数的颈椎病患者。其主要作用包括：</a:t>
            </a:r>
            <a:endParaRPr lang="zh-CN" altLang="en-US"/>
          </a:p>
          <a:p>
            <a:endParaRPr lang="zh-CN" altLang="en-US"/>
          </a:p>
          <a:p>
            <a:r>
              <a:rPr lang="zh-CN" altLang="en-US"/>
              <a:t>1. 解除颈部肌肉痉挛，缓解疼痛。</a:t>
            </a:r>
            <a:endParaRPr lang="zh-CN" altLang="en-US"/>
          </a:p>
          <a:p>
            <a:r>
              <a:rPr lang="zh-CN" altLang="en-US"/>
              <a:t>2. 松解软组织粘连，改善或恢复颈椎的正常生理弯曲。</a:t>
            </a:r>
            <a:endParaRPr lang="zh-CN" altLang="en-US"/>
          </a:p>
          <a:p>
            <a:r>
              <a:rPr lang="zh-CN" altLang="en-US"/>
              <a:t>3. 使椎间孔增大，解除神经根的刺激和压迫。</a:t>
            </a:r>
            <a:endParaRPr lang="zh-CN" altLang="en-US"/>
          </a:p>
          <a:p>
            <a:endParaRPr lang="zh-CN" altLang="en-US"/>
          </a:p>
          <a:p>
            <a:r>
              <a:rPr lang="zh-CN" altLang="en-US"/>
              <a:t>适应症包括颈部肌肉痉挛、颈椎退行性椎间盘疾病、颈椎间盘突出等。神经根型、颈型和交感型颈椎病，也适用于颈项肌肉劳损的保健治疗。此外，对于颈椎间盘突出或膨出压迫硬膜囊所致的情况，也可考虑牵引。</a:t>
            </a:r>
            <a:endParaRPr lang="zh-CN" altLang="en-US"/>
          </a:p>
        </p:txBody>
      </p:sp>
      <p:sp>
        <p:nvSpPr>
          <p:cNvPr id="3" name="文本框 2"/>
          <p:cNvSpPr txBox="1"/>
          <p:nvPr/>
        </p:nvSpPr>
        <p:spPr>
          <a:xfrm>
            <a:off x="1072515" y="196215"/>
            <a:ext cx="3551555" cy="521970"/>
          </a:xfrm>
          <a:prstGeom prst="rect">
            <a:avLst/>
          </a:prstGeom>
          <a:noFill/>
        </p:spPr>
        <p:txBody>
          <a:bodyPr wrap="square" rtlCol="0">
            <a:spAutoFit/>
          </a:bodyPr>
          <a:p>
            <a:r>
              <a:rPr lang="zh-CN" altLang="en-US" sz="2800">
                <a:sym typeface="+mn-ea"/>
              </a:rPr>
              <a:t>三、颈椎牵引疗法</a:t>
            </a:r>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828675" y="1195705"/>
            <a:ext cx="7081520" cy="3538220"/>
          </a:xfrm>
          <a:prstGeom prst="rect">
            <a:avLst/>
          </a:prstGeom>
          <a:noFill/>
        </p:spPr>
        <p:txBody>
          <a:bodyPr wrap="square" rtlCol="0">
            <a:noAutofit/>
          </a:bodyPr>
          <a:p>
            <a:r>
              <a:rPr lang="zh-CN" altLang="en-US"/>
              <a:t>常用的牵引重量差异很大，一般可自患者自身体重的1/10至1/5，多数用6-7kg。但具体重量需根据颈椎骨折部位、类型和脱位等情况决定，例如寰、枢椎用3-4kg，每向下一椎体增加1kg。伴有小关节绞锁者，牵引重量可加到6-12kg。同时，卧位情况下一般颈椎牵引重量为2.5-3kg，坐位牵引一般颈椎牵引重量为6-15kg。</a:t>
            </a:r>
            <a:endParaRPr lang="zh-CN" altLang="en-US"/>
          </a:p>
        </p:txBody>
      </p:sp>
      <p:sp>
        <p:nvSpPr>
          <p:cNvPr id="3" name="文本框 2"/>
          <p:cNvSpPr txBox="1"/>
          <p:nvPr/>
        </p:nvSpPr>
        <p:spPr>
          <a:xfrm>
            <a:off x="1072515" y="196215"/>
            <a:ext cx="3551555" cy="521970"/>
          </a:xfrm>
          <a:prstGeom prst="rect">
            <a:avLst/>
          </a:prstGeom>
          <a:noFill/>
        </p:spPr>
        <p:txBody>
          <a:bodyPr wrap="square" rtlCol="0">
            <a:spAutoFit/>
          </a:bodyPr>
          <a:p>
            <a:r>
              <a:rPr lang="zh-CN" altLang="en-US" sz="2800">
                <a:sym typeface="+mn-ea"/>
              </a:rPr>
              <a:t>三、颈椎牵引疗法</a:t>
            </a:r>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828675" y="1195705"/>
            <a:ext cx="7081520" cy="3538220"/>
          </a:xfrm>
          <a:prstGeom prst="rect">
            <a:avLst/>
          </a:prstGeom>
          <a:noFill/>
        </p:spPr>
        <p:txBody>
          <a:bodyPr wrap="square" rtlCol="0">
            <a:noAutofit/>
          </a:bodyPr>
          <a:p>
            <a:r>
              <a:rPr lang="zh-CN" altLang="en-US"/>
              <a:t>腰椎牵引的目的是让椎间隙变宽，椎间孔变大，是治疗腰椎间盘突出的一种手段。对于腰椎间盘突出的患者，尤其是轻中度的患者，行腰椎牵引是比较有效的。</a:t>
            </a:r>
            <a:endParaRPr lang="zh-CN" altLang="en-US"/>
          </a:p>
          <a:p>
            <a:endParaRPr lang="zh-CN" altLang="en-US"/>
          </a:p>
          <a:p>
            <a:r>
              <a:rPr lang="zh-CN" altLang="en-US"/>
              <a:t>适应症包括腰椎间盘膨出、腰椎间盘轻中度突出、腰肌劳损等。有助于增宽椎间隙，缓解神经根挤压。</a:t>
            </a:r>
            <a:endParaRPr lang="zh-CN" altLang="en-US"/>
          </a:p>
        </p:txBody>
      </p:sp>
      <p:sp>
        <p:nvSpPr>
          <p:cNvPr id="3" name="文本框 2"/>
          <p:cNvSpPr txBox="1"/>
          <p:nvPr/>
        </p:nvSpPr>
        <p:spPr>
          <a:xfrm>
            <a:off x="1072515" y="196215"/>
            <a:ext cx="3551555" cy="521970"/>
          </a:xfrm>
          <a:prstGeom prst="rect">
            <a:avLst/>
          </a:prstGeom>
          <a:noFill/>
        </p:spPr>
        <p:txBody>
          <a:bodyPr wrap="square" rtlCol="0">
            <a:spAutoFit/>
          </a:bodyPr>
          <a:p>
            <a:r>
              <a:rPr lang="zh-CN" altLang="en-US" sz="2800">
                <a:sym typeface="+mn-ea"/>
              </a:rPr>
              <a:t> 四、腰椎牵引疗法</a:t>
            </a:r>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828675" y="1195705"/>
            <a:ext cx="7081520" cy="3538220"/>
          </a:xfrm>
          <a:prstGeom prst="rect">
            <a:avLst/>
          </a:prstGeom>
          <a:noFill/>
        </p:spPr>
        <p:txBody>
          <a:bodyPr wrap="square" rtlCol="0">
            <a:noAutofit/>
          </a:bodyPr>
          <a:p>
            <a:r>
              <a:rPr lang="zh-CN" altLang="en-US"/>
              <a:t>首次牵引患者，以自身体重的40%为宜，尔后逐渐加至50%；年老体弱者，以自身体重的30%开始，尔后逐渐加至40%。</a:t>
            </a:r>
            <a:endParaRPr lang="zh-CN" altLang="en-US"/>
          </a:p>
        </p:txBody>
      </p:sp>
      <p:sp>
        <p:nvSpPr>
          <p:cNvPr id="3" name="文本框 2"/>
          <p:cNvSpPr txBox="1"/>
          <p:nvPr/>
        </p:nvSpPr>
        <p:spPr>
          <a:xfrm>
            <a:off x="1072515" y="196215"/>
            <a:ext cx="3551555" cy="521970"/>
          </a:xfrm>
          <a:prstGeom prst="rect">
            <a:avLst/>
          </a:prstGeom>
          <a:noFill/>
        </p:spPr>
        <p:txBody>
          <a:bodyPr wrap="square" rtlCol="0">
            <a:spAutoFit/>
          </a:bodyPr>
          <a:p>
            <a:r>
              <a:rPr lang="zh-CN" altLang="en-US" sz="2800">
                <a:sym typeface="+mn-ea"/>
              </a:rPr>
              <a:t> 四、腰椎牵引疗法</a:t>
            </a:r>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828675" y="1195705"/>
            <a:ext cx="7081520" cy="3538220"/>
          </a:xfrm>
          <a:prstGeom prst="rect">
            <a:avLst/>
          </a:prstGeom>
          <a:noFill/>
        </p:spPr>
        <p:txBody>
          <a:bodyPr wrap="square" rtlCol="0">
            <a:noAutofit/>
          </a:bodyPr>
          <a:p>
            <a:r>
              <a:rPr lang="zh-CN" altLang="en-US"/>
              <a:t>1. **缓解或消除神经根压迫与刺激**：对于腰椎间盘突出症轻型或早期的患者，牵引疗法可使椎间隙逐渐被牵开，有利于突出物的还纳。</a:t>
            </a:r>
            <a:endParaRPr lang="zh-CN" altLang="en-US"/>
          </a:p>
          <a:p>
            <a:r>
              <a:rPr lang="zh-CN" altLang="en-US"/>
              <a:t>2. **松弛腰背部肌肉**：腰椎牵引可以松弛紧张的腰部肌肉，缓解腰部疼痛症状。</a:t>
            </a:r>
            <a:endParaRPr lang="zh-CN" altLang="en-US"/>
          </a:p>
          <a:p>
            <a:r>
              <a:rPr lang="zh-CN" altLang="en-US"/>
              <a:t>3. **纠正锥间小关节紊乱**：牵开小关节间隙，消除滑膜嵌顿。</a:t>
            </a:r>
            <a:endParaRPr lang="zh-CN" altLang="en-US"/>
          </a:p>
        </p:txBody>
      </p:sp>
      <p:sp>
        <p:nvSpPr>
          <p:cNvPr id="3" name="文本框 2"/>
          <p:cNvSpPr txBox="1"/>
          <p:nvPr/>
        </p:nvSpPr>
        <p:spPr>
          <a:xfrm>
            <a:off x="1072515" y="196215"/>
            <a:ext cx="3551555" cy="521970"/>
          </a:xfrm>
          <a:prstGeom prst="rect">
            <a:avLst/>
          </a:prstGeom>
          <a:noFill/>
        </p:spPr>
        <p:txBody>
          <a:bodyPr wrap="square" rtlCol="0">
            <a:spAutoFit/>
          </a:bodyPr>
          <a:p>
            <a:r>
              <a:rPr lang="zh-CN" altLang="en-US" sz="2800">
                <a:sym typeface="+mn-ea"/>
              </a:rPr>
              <a:t> 五、牵引疗法的优势</a:t>
            </a:r>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828675" y="1195705"/>
            <a:ext cx="7081520" cy="3538220"/>
          </a:xfrm>
          <a:prstGeom prst="rect">
            <a:avLst/>
          </a:prstGeom>
          <a:noFill/>
        </p:spPr>
        <p:txBody>
          <a:bodyPr wrap="square" rtlCol="0">
            <a:noAutofit/>
          </a:bodyPr>
          <a:p>
            <a:r>
              <a:rPr lang="zh-CN" altLang="en-US"/>
              <a:t>1. 牵引疗法并非适用所有患者，每个患者情况不一样，治疗也因人而异。</a:t>
            </a:r>
            <a:endParaRPr lang="zh-CN" altLang="en-US"/>
          </a:p>
          <a:p>
            <a:r>
              <a:rPr lang="zh-CN" altLang="en-US"/>
              <a:t>2. 牵引时必须得到医生指导，并在掌握了有关注意事项后才可进行。</a:t>
            </a:r>
            <a:endParaRPr lang="zh-CN" altLang="en-US"/>
          </a:p>
          <a:p>
            <a:r>
              <a:rPr lang="zh-CN" altLang="en-US"/>
              <a:t>3. 选择合理的牵引重量和时间，避免过度牵引导致损伤。</a:t>
            </a:r>
            <a:endParaRPr lang="zh-CN" altLang="en-US"/>
          </a:p>
        </p:txBody>
      </p:sp>
      <p:sp>
        <p:nvSpPr>
          <p:cNvPr id="3" name="文本框 2"/>
          <p:cNvSpPr txBox="1"/>
          <p:nvPr/>
        </p:nvSpPr>
        <p:spPr>
          <a:xfrm>
            <a:off x="1072515" y="196215"/>
            <a:ext cx="3551555" cy="521970"/>
          </a:xfrm>
          <a:prstGeom prst="rect">
            <a:avLst/>
          </a:prstGeom>
          <a:noFill/>
        </p:spPr>
        <p:txBody>
          <a:bodyPr wrap="square" rtlCol="0">
            <a:spAutoFit/>
          </a:bodyPr>
          <a:p>
            <a:r>
              <a:rPr lang="zh-CN" altLang="en-US" sz="2800">
                <a:sym typeface="+mn-ea"/>
              </a:rPr>
              <a:t> 六、注意事项</a:t>
            </a:r>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828675" y="1195705"/>
            <a:ext cx="7081520" cy="3538220"/>
          </a:xfrm>
          <a:prstGeom prst="rect">
            <a:avLst/>
          </a:prstGeom>
          <a:noFill/>
        </p:spPr>
        <p:txBody>
          <a:bodyPr wrap="square" rtlCol="0">
            <a:noAutofit/>
          </a:bodyPr>
          <a:p>
            <a:r>
              <a:rPr lang="zh-CN" altLang="en-US">
                <a:sym typeface="+mn-ea"/>
              </a:rPr>
              <a:t>任何治疗手段如果不掌握科学的方法，都可能对人体造成伤害。牵引的重量过大、持续时间过长或角度不当，都可能引起损伤，继而产生一系列不适的症状，甚至导致病情加重。因此，一定要在医生的指导下操作。</a:t>
            </a:r>
            <a:endParaRPr lang="zh-CN" altLang="en-US"/>
          </a:p>
        </p:txBody>
      </p:sp>
      <p:sp>
        <p:nvSpPr>
          <p:cNvPr id="3" name="文本框 2"/>
          <p:cNvSpPr txBox="1"/>
          <p:nvPr/>
        </p:nvSpPr>
        <p:spPr>
          <a:xfrm>
            <a:off x="1072515" y="196215"/>
            <a:ext cx="3551555" cy="1383665"/>
          </a:xfrm>
          <a:prstGeom prst="rect">
            <a:avLst/>
          </a:prstGeom>
          <a:noFill/>
        </p:spPr>
        <p:txBody>
          <a:bodyPr wrap="square" rtlCol="0">
            <a:spAutoFit/>
          </a:bodyPr>
          <a:p>
            <a:r>
              <a:rPr lang="zh-CN" altLang="en-US" sz="2800">
                <a:sym typeface="+mn-ea"/>
              </a:rPr>
              <a:t>七、风险与防范</a:t>
            </a:r>
            <a:endParaRPr lang="zh-CN" altLang="en-US" sz="2800">
              <a:sym typeface="+mn-ea"/>
            </a:endParaRPr>
          </a:p>
          <a:p>
            <a:endParaRPr lang="zh-CN" altLang="en-US" sz="2800">
              <a:sym typeface="+mn-ea"/>
            </a:endParaRPr>
          </a:p>
          <a:p>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828675" y="1094105"/>
            <a:ext cx="7691755" cy="3538220"/>
          </a:xfrm>
          <a:prstGeom prst="rect">
            <a:avLst/>
          </a:prstGeom>
          <a:noFill/>
        </p:spPr>
        <p:txBody>
          <a:bodyPr wrap="square" rtlCol="0">
            <a:noAutofit/>
          </a:bodyPr>
          <a:p>
            <a:r>
              <a:rPr lang="zh-CN" altLang="en-US">
                <a:sym typeface="+mn-ea"/>
              </a:rPr>
              <a:t>- **颈椎牵引**：</a:t>
            </a:r>
            <a:endParaRPr lang="zh-CN" altLang="en-US">
              <a:sym typeface="+mn-ea"/>
            </a:endParaRPr>
          </a:p>
          <a:p>
            <a:r>
              <a:rPr lang="zh-CN" altLang="en-US">
                <a:sym typeface="+mn-ea"/>
              </a:rPr>
              <a:t>  - 脊髓型颈椎病脊髓受压较明显者和有明显颈椎节段性不稳者不宜采用。</a:t>
            </a:r>
            <a:endParaRPr lang="zh-CN" altLang="en-US">
              <a:sym typeface="+mn-ea"/>
            </a:endParaRPr>
          </a:p>
          <a:p>
            <a:r>
              <a:rPr lang="zh-CN" altLang="en-US">
                <a:sym typeface="+mn-ea"/>
              </a:rPr>
              <a:t>  - 肿瘤、结核、严重骨质疏松、类风湿性关节炎、严重颈椎失稳、椎体骨折、颈椎病术后、脊髓压迫症（脊髓性颈椎病是否牵引有争议）、急性损伤或炎症在首次治疗后症状加重、严重的心血管疾病等。</a:t>
            </a:r>
            <a:endParaRPr lang="zh-CN" altLang="en-US">
              <a:sym typeface="+mn-ea"/>
            </a:endParaRPr>
          </a:p>
          <a:p>
            <a:endParaRPr lang="zh-CN" altLang="en-US">
              <a:sym typeface="+mn-ea"/>
            </a:endParaRPr>
          </a:p>
          <a:p>
            <a:r>
              <a:rPr lang="zh-CN" altLang="en-US">
                <a:sym typeface="+mn-ea"/>
              </a:rPr>
              <a:t>- **腰椎牵引**：</a:t>
            </a:r>
            <a:endParaRPr lang="zh-CN" altLang="en-US">
              <a:sym typeface="+mn-ea"/>
            </a:endParaRPr>
          </a:p>
          <a:p>
            <a:r>
              <a:rPr lang="zh-CN" altLang="en-US">
                <a:sym typeface="+mn-ea"/>
              </a:rPr>
              <a:t>  - 年迈体弱患者，以防骨头损伤。</a:t>
            </a:r>
            <a:endParaRPr lang="zh-CN" altLang="en-US">
              <a:sym typeface="+mn-ea"/>
            </a:endParaRPr>
          </a:p>
          <a:p>
            <a:r>
              <a:rPr lang="zh-CN" altLang="en-US">
                <a:sym typeface="+mn-ea"/>
              </a:rPr>
              <a:t>  - 患有结核、肿瘤等以致骨质破坏的患者和骨质疏松症的患者慎用。</a:t>
            </a:r>
            <a:endParaRPr lang="zh-CN" altLang="en-US">
              <a:sym typeface="+mn-ea"/>
            </a:endParaRPr>
          </a:p>
          <a:p>
            <a:r>
              <a:rPr lang="zh-CN" altLang="en-US">
                <a:sym typeface="+mn-ea"/>
              </a:rPr>
              <a:t>  - 高血压患者，癫痫患者，精神严重障碍者，孕妇及传染病患者慎用。</a:t>
            </a:r>
            <a:endParaRPr lang="zh-CN" altLang="en-US">
              <a:sym typeface="+mn-ea"/>
            </a:endParaRPr>
          </a:p>
          <a:p>
            <a:r>
              <a:rPr lang="zh-CN" altLang="en-US">
                <a:sym typeface="+mn-ea"/>
              </a:rPr>
              <a:t>  - 颈椎突出的椎间盘破碎、颈脊髓压迫症以及颞颌关节紊乱的颈椎病患者等。。</a:t>
            </a:r>
            <a:endParaRPr lang="zh-CN" altLang="en-US"/>
          </a:p>
        </p:txBody>
      </p:sp>
      <p:sp>
        <p:nvSpPr>
          <p:cNvPr id="3" name="文本框 2"/>
          <p:cNvSpPr txBox="1"/>
          <p:nvPr/>
        </p:nvSpPr>
        <p:spPr>
          <a:xfrm>
            <a:off x="1072515" y="196215"/>
            <a:ext cx="4496435" cy="521970"/>
          </a:xfrm>
          <a:prstGeom prst="rect">
            <a:avLst/>
          </a:prstGeom>
          <a:noFill/>
        </p:spPr>
        <p:txBody>
          <a:bodyPr wrap="square" rtlCol="0">
            <a:spAutoFit/>
          </a:bodyPr>
          <a:p>
            <a:r>
              <a:rPr lang="zh-CN" altLang="en-US" sz="2800">
                <a:solidFill>
                  <a:srgbClr val="FF0000"/>
                </a:solidFill>
                <a:sym typeface="+mn-ea"/>
              </a:rPr>
              <a:t>八、禁忌证（必须掌握）</a:t>
            </a:r>
            <a:endParaRPr lang="zh-CN" altLang="en-US" sz="2800">
              <a:solidFill>
                <a:srgbClr val="FF0000"/>
              </a:solidFill>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21000"/>
          </a:blip>
          <a:stretch>
            <a:fillRect/>
          </a:stretch>
        </a:blipFill>
        <a:effectLst/>
      </p:bgPr>
    </p:bg>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36830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1442720" y="487045"/>
            <a:ext cx="6564630" cy="1217295"/>
          </a:xfrm>
          <a:prstGeom prst="rect">
            <a:avLst/>
          </a:prstGeom>
          <a:noFill/>
        </p:spPr>
        <p:txBody>
          <a:bodyPr wrap="square" rtlCol="0">
            <a:noAutofit/>
          </a:bodyPr>
          <a:p>
            <a:pPr algn="ctr"/>
            <a:r>
              <a:rPr lang="zh-CN" altLang="en-US" sz="7200">
                <a:ln w="9525" cmpd="sng">
                  <a:solidFill>
                    <a:schemeClr val="accent1"/>
                  </a:solidFill>
                  <a:prstDash val="solid"/>
                </a:ln>
                <a:solidFill>
                  <a:srgbClr val="70AD47">
                    <a:tint val="1000"/>
                  </a:srgbClr>
                </a:solidFill>
                <a:effectLst>
                  <a:glow rad="38100">
                    <a:schemeClr val="accent1">
                      <a:alpha val="40000"/>
                    </a:schemeClr>
                  </a:glow>
                  <a:innerShdw blurRad="63500" dist="50800" dir="18900000">
                    <a:prstClr val="black">
                      <a:alpha val="50000"/>
                    </a:prstClr>
                  </a:innerShdw>
                  <a:reflection blurRad="6350" stA="60000" endA="900" endPos="58000" dir="5400000" sy="-100000" algn="bl" rotWithShape="0"/>
                </a:effectLst>
                <a:sym typeface="+mn-ea"/>
              </a:rPr>
              <a:t>谢谢！</a:t>
            </a:r>
            <a:endParaRPr lang="zh-CN" altLang="en-US" sz="7200">
              <a:ln w="9525" cmpd="sng">
                <a:solidFill>
                  <a:schemeClr val="accent1"/>
                </a:solidFill>
                <a:prstDash val="solid"/>
              </a:ln>
              <a:solidFill>
                <a:srgbClr val="70AD47">
                  <a:tint val="1000"/>
                </a:srgbClr>
              </a:solidFill>
              <a:effectLst>
                <a:glow rad="38100">
                  <a:schemeClr val="accent1">
                    <a:alpha val="40000"/>
                  </a:schemeClr>
                </a:glow>
                <a:innerShdw blurRad="63500" dist="50800" dir="18900000">
                  <a:prstClr val="black">
                    <a:alpha val="50000"/>
                  </a:prstClr>
                </a:innerShdw>
                <a:reflection blurRad="6350" stA="60000" endA="900" endPos="58000" dir="5400000" sy="-100000" algn="bl" rotWithShape="0"/>
              </a:effectLst>
              <a:sym typeface="+mn-ea"/>
            </a:endParaRPr>
          </a:p>
          <a:p>
            <a:pPr algn="ctr"/>
            <a:endParaRPr lang="zh-CN" altLang="en-US" sz="7200">
              <a:ln w="9525" cmpd="sng">
                <a:solidFill>
                  <a:schemeClr val="accent1"/>
                </a:solidFill>
                <a:prstDash val="solid"/>
              </a:ln>
              <a:solidFill>
                <a:srgbClr val="70AD47">
                  <a:tint val="1000"/>
                </a:srgbClr>
              </a:solidFill>
              <a:effectLst>
                <a:glow rad="38100">
                  <a:schemeClr val="accent1">
                    <a:alpha val="40000"/>
                  </a:schemeClr>
                </a:glow>
                <a:innerShdw blurRad="63500" dist="50800" dir="18900000">
                  <a:prstClr val="black">
                    <a:alpha val="50000"/>
                  </a:prstClr>
                </a:innerShdw>
                <a:reflection blurRad="6350" stA="60000" endA="900" endPos="58000" dir="5400000" sy="-100000" algn="bl" rotWithShape="0"/>
              </a:effectLst>
              <a:sym typeface="+mn-ea"/>
            </a:endParaRPr>
          </a:p>
          <a:p>
            <a:pPr algn="ctr"/>
            <a:endParaRPr lang="zh-CN" altLang="en-US" sz="7200">
              <a:ln w="9525" cmpd="sng">
                <a:solidFill>
                  <a:schemeClr val="accent1"/>
                </a:solidFill>
                <a:prstDash val="solid"/>
              </a:ln>
              <a:solidFill>
                <a:srgbClr val="70AD47">
                  <a:tint val="1000"/>
                </a:srgbClr>
              </a:solidFill>
              <a:effectLst>
                <a:glow rad="38100">
                  <a:schemeClr val="accent1">
                    <a:alpha val="40000"/>
                  </a:schemeClr>
                </a:glow>
                <a:innerShdw blurRad="63500" dist="50800" dir="18900000">
                  <a:prstClr val="black">
                    <a:alpha val="50000"/>
                  </a:prstClr>
                </a:innerShdw>
                <a:reflection blurRad="6350" stA="60000" endA="900" endPos="58000" dir="5400000" sy="-100000" algn="bl" rotWithShape="0"/>
              </a:effectLst>
              <a:sym typeface="+mn-ea"/>
            </a:endParaRPr>
          </a:p>
          <a:p>
            <a:pPr algn="ctr"/>
            <a:r>
              <a:rPr lang="en-US" altLang="zh-CN" sz="7200">
                <a:ln w="9525" cmpd="sng">
                  <a:solidFill>
                    <a:schemeClr val="accent1"/>
                  </a:solidFill>
                  <a:prstDash val="solid"/>
                </a:ln>
                <a:solidFill>
                  <a:srgbClr val="70AD47">
                    <a:tint val="1000"/>
                  </a:srgbClr>
                </a:solidFill>
                <a:effectLst>
                  <a:glow rad="38100">
                    <a:schemeClr val="accent1">
                      <a:alpha val="40000"/>
                    </a:schemeClr>
                  </a:glow>
                  <a:innerShdw blurRad="63500" dist="50800" dir="18900000">
                    <a:prstClr val="black">
                      <a:alpha val="50000"/>
                    </a:prstClr>
                  </a:innerShdw>
                  <a:reflection blurRad="6350" stA="60000" endA="900" endPos="58000" dir="5400000" sy="-100000" algn="bl" rotWithShape="0"/>
                </a:effectLst>
                <a:sym typeface="+mn-ea"/>
              </a:rPr>
              <a:t>THANK YOU </a:t>
            </a:r>
            <a:endParaRPr lang="zh-CN" altLang="en-US" sz="7200"/>
          </a:p>
        </p:txBody>
      </p:sp>
      <p:pic>
        <p:nvPicPr>
          <p:cNvPr id="4" name="图片 3" descr="2420549619"/>
          <p:cNvPicPr>
            <a:picLocks noChangeAspect="1"/>
          </p:cNvPicPr>
          <p:nvPr/>
        </p:nvPicPr>
        <p:blipFill>
          <a:blip r:embed="rId2">
            <a:alphaModFix amt="21000"/>
          </a:blip>
          <a:stretch>
            <a:fillRect/>
          </a:stretch>
        </p:blipFill>
        <p:spPr>
          <a:xfrm>
            <a:off x="5641975" y="-57785"/>
            <a:ext cx="3502025" cy="1094105"/>
          </a:xfrm>
          <a:prstGeom prst="rect">
            <a:avLst/>
          </a:prstGeom>
        </p:spPr>
      </p:pic>
    </p:spTree>
  </p:cSld>
  <p:clrMapOvr>
    <a:masterClrMapping/>
  </p:clrMapOvr>
  <p:transition spd="slow">
    <p:fade/>
  </p:transition>
  <p:timing>
    <p:tnLst>
      <p:par>
        <p:cTn id="1" dur="indefinite" restart="never" nodeType="tmRoot"/>
      </p:par>
    </p:tn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PP_MARK_KEY" val="f9a3f21c-29b9-4d0b-a5c6-b7f1b732e757"/>
  <p:tag name="COMMONDATA" val="eyJoZGlkIjoiNDY0ZTIyMmNkZmM1ZjcwNGQ0NjE2ZmM4MjUyNDAxYWQifQ=="/>
  <p:tag name="commondata" val="eyJoZGlkIjoiZTc5ZDIxMmU1ZjIwMDI3YzEyYjM0ZGYzMjE4M2QwMj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1586</Words>
  <Application>WPS 演示</Application>
  <PresentationFormat>宽屏</PresentationFormat>
  <Paragraphs>124</Paragraphs>
  <Slides>13</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13</vt:i4>
      </vt:variant>
    </vt:vector>
  </HeadingPairs>
  <TitlesOfParts>
    <vt:vector size="20" baseType="lpstr">
      <vt:lpstr>Arial</vt:lpstr>
      <vt:lpstr>宋体</vt:lpstr>
      <vt:lpstr>Wingdings</vt:lpstr>
      <vt:lpstr>微软雅黑</vt:lpstr>
      <vt:lpstr>Calibri</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Administrator</cp:lastModifiedBy>
  <cp:revision>84</cp:revision>
  <dcterms:created xsi:type="dcterms:W3CDTF">2020-09-22T06:12:00Z</dcterms:created>
  <dcterms:modified xsi:type="dcterms:W3CDTF">2025-02-01T02:52:53Z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2052-12.1.0.16729</vt:lpwstr>
  </property>
  <property fmtid="{D5CDD505-2E9C-101B-9397-08002B2CF9AE}" pid="3" name="ICV">
    <vt:lpwstr>E1E211A0F7B44620BC099D009C8028E3</vt:lpwstr>
  </property>
</Properties>
</file>