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false" embedTrueTypeFonts="true">
  <p:sldMasterIdLst>
    <p:sldMasterId id="2147483648" r:id="rId1"/>
  </p:sldMasterIdLst>
  <p:notesMasterIdLst>
    <p:notesMasterId r:id="rId7"/>
  </p:notesMasterIdLst>
  <p:sldIdLst>
    <p:sldId id="256" r:id="rId6"/>
    <p:sldId id="257" r:id="rId10"/>
    <p:sldId id="258" r:id="rId12"/>
    <p:sldId id="259" r:id="rId14"/>
    <p:sldId id="260" r:id="rId16"/>
    <p:sldId id="261" r:id="rId18"/>
    <p:sldId id="262" r:id="rId20"/>
    <p:sldId id="263" r:id="rId22"/>
    <p:sldId id="264" r:id="rId24"/>
    <p:sldId id="265" r:id="rId26"/>
    <p:sldId id="266" r:id="rId28"/>
    <p:sldId id="267" r:id="rId30"/>
    <p:sldId id="268" r:id="rId32"/>
    <p:sldId id="269" r:id="rId34"/>
    <p:sldId id="270" r:id="rId36"/>
    <p:sldId id="271" r:id="rId38"/>
    <p:sldId id="272" r:id="rId40"/>
    <p:sldId id="273" r:id="rId42"/>
    <p:sldId id="274" r:id="rId44"/>
  </p:sldIdLst>
  <p:sldSz cx="12192000" cy="6858000"/>
  <p:notesSz cx="6858000" cy="9144000"/>
  <p:embeddedFontLst>
    <p:embeddedFont>
      <p:font typeface="Source Han Serif CN"/>
      <p:regular r:id="rId46"/>
    </p:embeddedFont>
    <p:embeddedFont>
      <p:font typeface="FZYaYiHei GB18030L2 R"/>
      <p:regular r:id="rId47"/>
    </p:embeddedFont>
    <p:embeddedFont>
      <p:font typeface="Open Sans"/>
      <p:bold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2.xml" Type="http://schemas.openxmlformats.org/officeDocument/2006/relationships/slide"/><Relationship Id="rId11" Target="notesSlides/notesSlide2.xml" Type="http://schemas.openxmlformats.org/officeDocument/2006/relationships/notesSlide"/><Relationship Id="rId12" Target="slides/slide3.xml" Type="http://schemas.openxmlformats.org/officeDocument/2006/relationships/slide"/><Relationship Id="rId13" Target="notesSlides/notesSlide3.xml" Type="http://schemas.openxmlformats.org/officeDocument/2006/relationships/notesSlide"/><Relationship Id="rId14" Target="slides/slide4.xml" Type="http://schemas.openxmlformats.org/officeDocument/2006/relationships/slide"/><Relationship Id="rId15" Target="notesSlides/notesSlide4.xml" Type="http://schemas.openxmlformats.org/officeDocument/2006/relationships/notesSlide"/><Relationship Id="rId16" Target="slides/slide5.xml" Type="http://schemas.openxmlformats.org/officeDocument/2006/relationships/slide"/><Relationship Id="rId17" Target="notesSlides/notesSlide5.xml" Type="http://schemas.openxmlformats.org/officeDocument/2006/relationships/notesSlide"/><Relationship Id="rId18" Target="slides/slide6.xml" Type="http://schemas.openxmlformats.org/officeDocument/2006/relationships/slide"/><Relationship Id="rId19" Target="notesSlides/notesSlide6.xml" Type="http://schemas.openxmlformats.org/officeDocument/2006/relationships/notesSlide"/><Relationship Id="rId2" Target="presProps.xml" Type="http://schemas.openxmlformats.org/officeDocument/2006/relationships/presProps"/><Relationship Id="rId20" Target="slides/slide7.xml" Type="http://schemas.openxmlformats.org/officeDocument/2006/relationships/slide"/><Relationship Id="rId21" Target="notesSlides/notesSlide7.xml" Type="http://schemas.openxmlformats.org/officeDocument/2006/relationships/notesSlide"/><Relationship Id="rId22" Target="slides/slide8.xml" Type="http://schemas.openxmlformats.org/officeDocument/2006/relationships/slide"/><Relationship Id="rId23" Target="notesSlides/notesSlide8.xml" Type="http://schemas.openxmlformats.org/officeDocument/2006/relationships/notesSlide"/><Relationship Id="rId24" Target="slides/slide9.xml" Type="http://schemas.openxmlformats.org/officeDocument/2006/relationships/slide"/><Relationship Id="rId25" Target="notesSlides/notesSlide9.xml" Type="http://schemas.openxmlformats.org/officeDocument/2006/relationships/notesSlide"/><Relationship Id="rId26" Target="slides/slide10.xml" Type="http://schemas.openxmlformats.org/officeDocument/2006/relationships/slide"/><Relationship Id="rId27" Target="notesSlides/notesSlide10.xml" Type="http://schemas.openxmlformats.org/officeDocument/2006/relationships/notesSlide"/><Relationship Id="rId28" Target="slides/slide11.xml" Type="http://schemas.openxmlformats.org/officeDocument/2006/relationships/slide"/><Relationship Id="rId29" Target="notesSlides/notesSlide11.xml" Type="http://schemas.openxmlformats.org/officeDocument/2006/relationships/notesSlide"/><Relationship Id="rId3" Target="viewProps.xml" Type="http://schemas.openxmlformats.org/officeDocument/2006/relationships/viewProps"/><Relationship Id="rId30" Target="slides/slide12.xml" Type="http://schemas.openxmlformats.org/officeDocument/2006/relationships/slide"/><Relationship Id="rId31" Target="notesSlides/notesSlide12.xml" Type="http://schemas.openxmlformats.org/officeDocument/2006/relationships/notesSlide"/><Relationship Id="rId32" Target="slides/slide13.xml" Type="http://schemas.openxmlformats.org/officeDocument/2006/relationships/slide"/><Relationship Id="rId33" Target="notesSlides/notesSlide13.xml" Type="http://schemas.openxmlformats.org/officeDocument/2006/relationships/notesSlide"/><Relationship Id="rId34" Target="slides/slide14.xml" Type="http://schemas.openxmlformats.org/officeDocument/2006/relationships/slide"/><Relationship Id="rId35" Target="notesSlides/notesSlide14.xml" Type="http://schemas.openxmlformats.org/officeDocument/2006/relationships/notesSlide"/><Relationship Id="rId36" Target="slides/slide15.xml" Type="http://schemas.openxmlformats.org/officeDocument/2006/relationships/slide"/><Relationship Id="rId37" Target="notesSlides/notesSlide15.xml" Type="http://schemas.openxmlformats.org/officeDocument/2006/relationships/notesSlide"/><Relationship Id="rId38" Target="slides/slide16.xml" Type="http://schemas.openxmlformats.org/officeDocument/2006/relationships/slide"/><Relationship Id="rId39" Target="notesSlides/notesSlide16.xml" Type="http://schemas.openxmlformats.org/officeDocument/2006/relationships/notesSlide"/><Relationship Id="rId4" Target="theme/theme1.xml" Type="http://schemas.openxmlformats.org/officeDocument/2006/relationships/theme"/><Relationship Id="rId40" Target="slides/slide17.xml" Type="http://schemas.openxmlformats.org/officeDocument/2006/relationships/slide"/><Relationship Id="rId41" Target="notesSlides/notesSlide17.xml" Type="http://schemas.openxmlformats.org/officeDocument/2006/relationships/notesSlide"/><Relationship Id="rId42" Target="slides/slide18.xml" Type="http://schemas.openxmlformats.org/officeDocument/2006/relationships/slide"/><Relationship Id="rId43" Target="notesSlides/notesSlide18.xml" Type="http://schemas.openxmlformats.org/officeDocument/2006/relationships/notesSlide"/><Relationship Id="rId44" Target="slides/slide19.xml" Type="http://schemas.openxmlformats.org/officeDocument/2006/relationships/slide"/><Relationship Id="rId45" Target="notesSlides/notesSlide19.xml" Type="http://schemas.openxmlformats.org/officeDocument/2006/relationships/notesSlide"/><Relationship Id="rId46" Target="fonts/font1.fntdata" Type="http://schemas.openxmlformats.org/officeDocument/2006/relationships/font"/><Relationship Id="rId47" Target="fonts/font2.fntdata" Type="http://schemas.openxmlformats.org/officeDocument/2006/relationships/font"/><Relationship Id="rId48" Target="fonts/font3.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notesMasters/notesMaster1.xml" Type="http://schemas.openxmlformats.org/officeDocument/2006/relationships/notesMaster"/><Relationship Id="rId8" Target="theme/theme2.xml" Type="http://schemas.openxmlformats.org/officeDocument/2006/relationships/theme"/><Relationship Id="rId9" Target="notesSlides/notesSlide1.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Good morning, everyone. Today, our group will present a comparative policy analysis of early intervention frameworks between China and South Korea. We will examine how each country structures its support systems for children with developmental delays or disabilities, analyze their strengths and limitations, and propose evidence-based recommendations for improving China's current framework. This debate is particularly relevant given both countries' rapidly aging societies and shared cultural emphasis on early childhood education.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Korea's quality assurance and innovation mechanisms warrant particular attention. The system operates a national electronic data system tracking all EISC-enrolled children from referral through transition to elementary education, enabling population-level outcome monitoring rare in East Asian contexts. This data infrastructure supports evidence-based service planning—municipalities receive comparative performance reports identifying achievement gaps. Korea has also invested substantially in early identification: the Developmental Screening Test for Infants and Children (DST) is administered universally at 4, 9, 18, 30, and 48 months through health check-ups, with automated referral protocols for scores indicating risk. Parent organizations possess unusual policy influence—the Korean Association of Parents for Children with Disabilities holds statutory seats on national and local disability policy committees, participating in EISC evaluations and contributing to legislative revisions. Recent innovations include 'smart EISC' pilots integrating wearable devices for remote monitoring and AI-assisted developmental screening.</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Having examined both systems individually, let us synthesize key comparative insights. Structurally, China maintains centralized policy-making with vertical implementation through health systems, while Korea has devolved to municipal EISCs with horizontal integration across sectors. This reflects deeper philosophical differences: China's approach treats early intervention as an extension of medical rehabilitation and poverty alleviation, whereas Korea's framework positions it as disability rights realization and family support. Regarding service modalities, China's center-based concentration achieves therapeutic intensity but limits generalization and burdens families with transportation; Korea's diversified settings prioritize ecological validity and family convenience. Most significantly for outcomes, family role conceptualization diverges sharply: China's families are service recipients with compliance expectations, while Korea's are intervention partners with recognized expertise and reimbursement eligibility.</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Turning to quantitative comparisons, we observe measurable performance differences. Coverage rates appear broadly similar—China reports serving approximately 4 million children annually against Korea's 85,000, but adjusting for population and disability prevalence estimates suggests comparable coverage proportions around 60-70% of eligible children. However, system performance indicators diverge more substantially. Waiting times from identification to service initiation average 3-6 months in Chinese urban centers versus under 30 days in Korean EISCs. Workforce constraints differ in nature: China faces absolute shortages with 1:300 therapist-child ratios in western provinces, while Korea confronts maldistribution with rural-urban disparities despite adequate aggregate supply. Most strikingly, parental satisfaction surveys—conducted through similar methodologies in both countries—reveal substantially higher ratings in Korea for service accessibility, professional communication, and perceived empowerment in decision-making processes.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Our comparative analysis reveals that while both countries have achieved substantial coverage expansion, Korea's 2017 paradigm shift offers particularly relevant lessons for China's current development stage. The following three elements emerge as most transferable: horizontal service integration that reduces family navigation burdens, statutory family partnership mechanisms that enhance intervention intensity without proportional cost increases, and outcome-oriented data infrastructure that enables evidence-based quality improvement. Let us examine how these might be adapted to China's context.</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Our first recommendation addresses structural fragmentation. China should pilot Integrated Early Intervention Support Centers modeled on Korea's EISCs but adapted to Chinese administrative capacities. These centers would co-locate health screening, rehabilitation therapy, special education consultation, and social welfare services in single locations—initially at the municipal district level in 20 pilot cities. Critically, they would possess authority to authorize rehabilitation funding and disability certification, eliminating the current referral bottlenecks between detection and service enrollment. Staffing would include multidisciplinary teams with designated family support coordinators—social workers or psychologists specifically trained to assess parental needs and connect families with respite care, counseling, and economic assistance. We anticipate this integration could reduce waiting times from current 3-6 month averages to under 45 days, while substantially improving family satisfaction through reduced navigation burden.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Our second recommendation centers on family capacity building. China should establish a certified Parent-Implemented Intervention Program allowing trained parents to deliver reimbursable intervention hours. The program would involve standardized training curricula developed by national rehabilitation associations, competency certification examinations, and contractual arrangements designating certified parents as supplementary service providers within rehabilitation funding schemes. This addresses multiple constraints simultaneously: it dramatically increases intervention intensity without proportional workforce expansion, leverages parents' natural motivation and 24-hour access to children, and generates cost efficiencies—parent-delivered hours could be reimbursed at 30-40% of professional rates while still incentivizing participation. Importantly, this recognizes what developmental science has long established: parent-implemented interventions yield superior generalization outcomes because skills are acquired in naturalistic environments rather than clinical settings.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Our third recommendation addresses accountability infrastructure. China should develop a National Early Intervention Outcome Tracking System (NEIOTS) modeled partially on Korea's NEIIS but incorporating enhanced privacy protections appropriate to Chinese data governance frameworks. This system would track individual children from initial screening through elementary school transition, recording developmental trajectory indicators rather than merely service delivery metrics. Core components would include: standardized assessment instruments administered at enrollment, 6-month intervals, and transition points; automated generation of individualized progress reports for families; and municipal-level dashboards enabling comparative performance analysis. Critically, data access would be tiered: individual records accessible only to participating families and their authorized providers, while anonymized aggregate data would inform policy planning and resource allocation. Blockchain-based consent mechanisms could address parental authorization requirements with immutable audit trails.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Implementation feasibility requires addressing political, fiscal, and technical dimensions. Politically, these recommendations align with existing policy directions—the 14th Five-Year Plan explicitly emphasizes 'family-centered' service transformation and 'digital health' infrastructure, providing rhetorical and resource foundations. Fiscal analysis suggests net cost neutrality: while IEISC establishment requires upfront investment, savings from reduced family navigation burdens, improved efficiency from horizontal integration, and parent-delivered service substitution would offset costs within 3-5 years. Technical challenges center on workforce development—family support coordinator and parent trainer roles require new professional capacities that current training institutions cannot immediately supply. We therefore propose phased implementation: 2025-2027 focused on curriculum development and 20-city IEISC pilots; 2028-2030 national scaling contingent on evaluation evidence; and 2030+ full system transformation with outcome-based reimbursement mechanisms.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We now transition from our presentation to the policy debate portion of our session. We have proposed three substantial reforms drawing on Korean experience—but these involve genuine trade-offs that warrant critical examination. We invite your engagement with several tensions we have identified: Should China prioritize rapid coverage expansion or slower, quality-focused transformation? Does family professionalization risk substituting parental labor for state responsibility in ways that burden rather than empower? And can outcome tracking systems genuinely improve accountability, or do they create surveillance risks that undermine family trust? Please consider your positions on these questions as we open for discussion.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To conclude: our comparative analysis suggests that China's early intervention framework has achieved remarkable scale but faces critical challenges in service integration, family engagement, and outcome accountability that Korea's 2017 reforms offer relevant experience for addressing. Our three recommendations—integrated service centers, parent professionalization, and outcome tracking infrastructure—propose adapted applications of Korean models to Chinese contexts. We emphasize that these are not uncritical transfers but carefully contextualized adaptations accounting for China's administrative capacities, fiscal constraints, and cultural particularities. We welcome your challenges, alternative perspectives, and questions. Thank you for your attention.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Let me outline what we will cover today. We begin with background context and definitions to establish our analytical framework. Then we will examine China's early intervention system, followed by South Korea's approach. Our fourth section synthesizes these findings into key comparative insights. Finally, we present targeted recommendations for strengthening China's framework based on lessons from the Korean experience. We welcome your questions throughout, particularly during the debate portion.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Before diving into country comparisons, let us clarify what we mean by 'early intervention.' Neuroscience research consistently demonstrates that the first three years of life represent a critical window of brain plasticity. Interventions during this period can fundamentally alter developmental trajectories for children with disabilities or developmental delays. Our focus today covers children from birth through age six, which aligns with both countries' policy scopes. Importantly, this is not merely a social welfare issue—it is an economic imperative. Every dollar invested in early intervention yields returns between three to seventeen dollars in reduced special education costs, healthcare expenditures, and increased lifetime productivity.</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Why compare China with South Korea specifically? The rationale extends beyond geographical proximity. Both countries experienced compressed economic development that transformed from agrarian societies to advanced economies within a single generation. They share Confucian cultural foundations that shape family dynamics and educational aspirations, yet both face demographic crises of declining fertility and rapid population aging that strain traditional family-based care structures. Methodologically, Korea offers particular analytical value because it implemented major early intervention reforms in 2017, shifting from a medical-rehabilitation model to an integrated family-centered approach. This recent transition provides timely lessons for China, which is currently at a similar inflection point in its social policy development.</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Turning to China's framework, we observe a system characterized by strong government leadership and public health integration, yet still evolving toward comprehensive family-centered approaches. Legally, the 2018 Regulations on Establishment of Rehabilitation Centers for Disabled Children and the 2019 Regulations on Rehabilitation Services for Disabled Children provide foundational mandates. Organizationally, the system operates through a three-tier structure: national policy guidance, provincial resource coordination, and county-level implementation—primarily through maternal and child health hospitals and community health service centers. Service delivery remains predominantly institutional, with designated rehabilitation hospitals and centers providing therapy sessions, while funding flows through medical insurance, disability subsidies, and targeted poverty alleviation programs.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Examining how China's system actually operates, we find both impressive scale and persistent gaps. Screening occurs through three channels: newborn metabolic screening for genetic conditions, developmental surveillance during routine immunization visits, and parent-initiated concerns. However, the referral pathway between screening identification and intervention enrollment remains fragmented—community health centers may detect delays but lack authority to authorize rehabilitation funding, creating bureaucratic delays. Service content follows standardized protocols emphasizing physical, occupational, and speech therapy delivered in institutional settings. Quality control relies on designated center accreditation and therapist certification, though workforce standards remain uneven across regions. Rural areas particularly suffer from qualified therapist shortages, with some counties having no certified professionals.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China's framework demonstrates both substantial achievements and significant limitations. On the positive side, the system's scale is remarkable—rehabilitation service coverage expanded from under 100,000 children in 2010 to over 4 million by 2023, with annual government investment growing twentyfold. The integration with maternal and child health networks provides universal access points, and poverty-targeted programs have reduced financial barriers for rural families. However, challenges are equally substantial. Service quality remains highly variable between designated centers in major cities versus township-level facilities. Family engagement is structurally marginalized—parents participate as service recipients rather than intervention partners, with limited training in home-based strategies. Regional inequities persist despite policy intentions, as qualified workforce concentration in eastern provinces leaves western regions underserved.</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Shifting to South Korea, we encounter a system that underwent fundamental restructuring in 2017. The Act on Guaranteeing Rights of Children with Disabilities marked a paradigm shift from the previous medical-rehabilitation model to what Korean policymakers term an 'eco-systemic approach.' This legislation explicitly recognized children with disabilities as rights-holders rather than welfare recipients, and established families as equal partners in intervention planning rather than passive care receivers. The reform integrated previously fragmented services—separate systems for health, education, and welfare—into unified 'Early Intervention Support Centers' under municipal jurisdiction. Critically, the 2017 reform introduced mandatory family support plans alongside child intervention plans, legally requiring professionals to assess family needs and connect them with respite care, counseling, and economic assistance services.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Korea's service delivery operationalizes family-centered principles through concrete structural mechanisms. The EISCs employ multidisciplinary teams comprising special educators, physical therapists, speech-language pathologists, social workers, and crucially—parent counselors specifically trained in family systems approaches. Service delivery occurs through multiple modalities: center-based sessions for intensive skill acquisition, home visits for environmental adaptation and parent coaching, and increasingly—community-based group programs facilitating peer support among families. The Individual Intervention Plan development process legally requires parental participation, with parents possessing veto authority over proposed goals and methods. Family Support Plans extend beyond the child to address parental mental health, economic stability, and caregiving capacity—recognizing that child outcomes depend on family wellbeing. Korea has also pioneered 'EIP-Care' training programs that qualify parents as paraprofessionals, enabling reimbursement for parent-implemented interventions.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alpha val="100000"/>
          </a:srgbClr>
        </a:solidFill>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default-master">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1.png" Type="http://schemas.openxmlformats.org/officeDocument/2006/relationships/image"/><Relationship Id="rId3" Target="../notesSlides/notesSlide1.xml" Type="http://schemas.openxmlformats.org/officeDocument/2006/relationships/notesSlide"/><Relationship Id="rIdWatermark" Target="../media/watermark_aigc.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2.png" Type="http://schemas.openxmlformats.org/officeDocument/2006/relationships/image"/><Relationship Id="rId3"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8.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3.png" Type="http://schemas.openxmlformats.org/officeDocument/2006/relationships/image"/><Relationship Id="rId3" Target="../notesSlides/notesSlide19.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0A0B">
              <a:alpha val="34901"/>
            </a:srgbClr>
          </a:solidFill>
          <a:ln>
            <a:headEnd type="none"/>
            <a:tailEnd type="none"/>
          </a:ln>
        </p:spPr>
      </p:sp>
      <p:sp>
        <p:nvSpPr>
          <p:cNvPr id="4" name="TextBox 4"/>
          <p:cNvSpPr txBox="true"/>
          <p:nvPr/>
        </p:nvSpPr>
        <p:spPr>
          <a:xfrm flipH="false" flipV="false" rot="0">
            <a:off x="918188" y="2408039"/>
            <a:ext cx="10352574" cy="1508523"/>
          </a:xfrm>
          <a:prstGeom prst="rect">
            <a:avLst/>
          </a:prstGeom>
          <a:ln>
            <a:headEnd type="none"/>
            <a:tailEnd type="none"/>
          </a:ln>
        </p:spPr>
        <p:txBody>
          <a:bodyPr anchor="t" anchorCtr="true" bIns="0" lIns="0" rIns="0" rtlCol="false" tIns="0" vert="horz" wrap="square"/>
          <a:lstStyle/>
          <a:p>
            <a:pPr algn="ctr">
              <a:defRPr/>
            </a:pPr>
            <a:r>
              <a:rPr b="true" i="false" lang="en-US" strike="noStrike" sz="5400">
                <a:ln/>
                <a:solidFill>
                  <a:srgbClr val="F1F3F5">
                    <a:alpha val="100000"/>
                  </a:srgbClr>
                </a:solidFill>
                <a:latin typeface="Source Han Serif CN"/>
                <a:ea typeface="Source Han Serif CN"/>
                <a:cs typeface="Source Han Serif CN"/>
              </a:rPr>
              <a:t>Policy Debate: Early Intervention</a:t>
            </a:r>
            <a:endParaRPr lang="en-US" sz="1100"/>
          </a:p>
          <a:p>
            <a:pPr algn="ctr"/>
            <a:r>
              <a:rPr b="true" i="false" strike="noStrike" sz="5400">
                <a:ln/>
                <a:solidFill>
                  <a:srgbClr val="F1F3F5">
                    <a:alpha val="100000"/>
                  </a:srgbClr>
                </a:solidFill>
                <a:latin typeface="Source Han Serif CN"/>
                <a:ea typeface="Source Han Serif CN"/>
                <a:cs typeface="Source Han Serif CN"/>
              </a:rPr>
              <a:t>Frameworks</a:t>
            </a:r>
            <a:endParaRPr/>
          </a:p>
        </p:txBody>
      </p:sp>
      <p:sp>
        <p:nvSpPr>
          <p:cNvPr id="5" name="TextBox 5"/>
          <p:cNvSpPr txBox="true"/>
          <p:nvPr/>
        </p:nvSpPr>
        <p:spPr>
          <a:xfrm flipH="false" flipV="false" rot="0">
            <a:off x="1160272" y="4145161"/>
            <a:ext cx="9868409" cy="304800"/>
          </a:xfrm>
          <a:prstGeom prst="rect">
            <a:avLst/>
          </a:prstGeom>
          <a:ln>
            <a:headEnd type="none"/>
            <a:tailEnd type="none"/>
          </a:ln>
        </p:spPr>
        <p:txBody>
          <a:bodyPr anchor="ctr" anchorCtr="true" bIns="0" lIns="0" rIns="0" rtlCol="false" tIns="0" vert="horz" wrap="none"/>
          <a:lstStyle/>
          <a:p>
            <a:pPr algn="ctr">
              <a:defRPr/>
            </a:pPr>
            <a:r>
              <a:rPr b="false" i="false" lang="en-US" strike="noStrike" sz="1500">
                <a:ln/>
                <a:solidFill>
                  <a:srgbClr val="F1F3F5">
                    <a:alpha val="90196"/>
                  </a:srgbClr>
                </a:solidFill>
                <a:latin typeface="FZYaYiHei GB18030L2 R"/>
                <a:ea typeface="FZYaYiHei GB18030L2 R"/>
                <a:cs typeface="FZYaYiHei GB18030L2 R"/>
              </a:rPr>
              <a:t>Comparative Analysis of China and South Korea with Recommendations for Improvement</a:t>
            </a:r>
            <a:endParaRPr lang="en-US" sz="1100"/>
          </a:p>
        </p:txBody>
      </p:sp>
      <p:pic>
        <p:nvPicPr>
          <p:cNvPr id="99999" name="WatermarkAigc"/>
          <p:cNvPicPr>
            <a:picLocks noChangeAspect="1"/>
          </p:cNvPicPr>
          <p:nvPr/>
        </p:nvPicPr>
        <p:blipFill>
          <a:blip r:embed="rIdWatermark"/>
          <a:stretch>
            <a:fillRect/>
          </a:stretch>
        </p:blipFill>
        <p:spPr>
          <a:xfrm>
            <a:off x="10807700" y="6413500"/>
            <a:ext cx="1193800" cy="254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Quality Infrastructure</a:t>
            </a:r>
            <a:endParaRPr lang="en-US" sz="1100"/>
          </a:p>
        </p:txBody>
      </p:sp>
      <p:sp>
        <p:nvSpPr>
          <p:cNvPr id="4" name="TextBox 4"/>
          <p:cNvSpPr txBox="true"/>
          <p:nvPr/>
        </p:nvSpPr>
        <p:spPr>
          <a:xfrm flipH="false" flipV="false" rot="0">
            <a:off x="457086" y="733425"/>
            <a:ext cx="11274781" cy="400050"/>
          </a:xfrm>
          <a:prstGeom prst="rect">
            <a:avLst/>
          </a:prstGeom>
          <a:ln>
            <a:headEnd type="none"/>
            <a:tailEnd type="none"/>
          </a:ln>
        </p:spPr>
        <p:txBody>
          <a:bodyPr anchor="t" anchorCtr="false" bIns="0" lIns="0" rIns="0" rtlCol="false" tIns="0" vert="horz" wrap="none"/>
          <a:lstStyle/>
          <a:p>
            <a:pPr algn="l">
              <a:defRPr/>
            </a:pPr>
            <a:r>
              <a:rPr b="true" i="false" lang="en-US" strike="noStrike" sz="2800">
                <a:ln/>
                <a:solidFill>
                  <a:srgbClr val="0A1F3D">
                    <a:alpha val="100000"/>
                  </a:srgbClr>
                </a:solidFill>
                <a:latin typeface="Source Han Serif CN"/>
                <a:ea typeface="Source Han Serif CN"/>
                <a:cs typeface="Source Han Serif CN"/>
              </a:rPr>
              <a:t>Korea's Quality Assurance and Innovations</a:t>
            </a:r>
            <a:endParaRPr lang="en-US" sz="1100"/>
          </a:p>
        </p:txBody>
      </p:sp>
      <p:sp>
        <p:nvSpPr>
          <p:cNvPr id="5" name="TextBox 5"/>
          <p:cNvSpPr txBox="true"/>
          <p:nvPr/>
        </p:nvSpPr>
        <p:spPr>
          <a:xfrm flipH="false" flipV="false" rot="0">
            <a:off x="457086" y="1282005"/>
            <a:ext cx="11731866" cy="87049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74901"/>
                  </a:srgbClr>
                </a:solidFill>
                <a:latin typeface="FZYaYiHei GB18030L2 R"/>
                <a:ea typeface="FZYaYiHei GB18030L2 R"/>
                <a:cs typeface="FZYaYiHei GB18030L2 R"/>
              </a:rPr>
              <a:t>Korea has developed sophisticated quality infrastructure including a national electronic tracking system enabling population-level outcome monitoring, universal</a:t>
            </a:r>
            <a:endParaRPr lang="en-US" sz="1100"/>
          </a:p>
          <a:p>
            <a:pPr algn="l"/>
            <a:r>
              <a:rPr b="false" i="false" strike="noStrike" sz="1200">
                <a:ln/>
                <a:solidFill>
                  <a:srgbClr val="0A1F3D">
                    <a:alpha val="74901"/>
                  </a:srgbClr>
                </a:solidFill>
                <a:latin typeface="FZYaYiHei GB18030L2 R"/>
                <a:ea typeface="FZYaYiHei GB18030L2 R"/>
                <a:cs typeface="FZYaYiHei GB18030L2 R"/>
              </a:rPr>
              <a:t>developmental screening with automated referral protocols at five standardized ages, and statutory parent organization participation in policy governance. Emerging</a:t>
            </a:r>
            <a:endParaRPr/>
          </a:p>
          <a:p>
            <a:pPr algn="l"/>
            <a:r>
              <a:rPr b="false" i="false" strike="noStrike" sz="1200">
                <a:ln/>
                <a:solidFill>
                  <a:srgbClr val="0A1F3D">
                    <a:alpha val="74901"/>
                  </a:srgbClr>
                </a:solidFill>
                <a:latin typeface="FZYaYiHei GB18030L2 R"/>
                <a:ea typeface="FZYaYiHei GB18030L2 R"/>
                <a:cs typeface="FZYaYiHei GB18030L2 R"/>
              </a:rPr>
              <a:t>innovations encompass 'smart EISC' pilots integrating remote monitoring technologies and AI-assisted screening tools to enhance accessibility and identification</a:t>
            </a:r>
            <a:endParaRPr/>
          </a:p>
          <a:p>
            <a:pPr algn="l"/>
            <a:r>
              <a:rPr b="false" i="false" strike="noStrike" sz="1200">
                <a:ln/>
                <a:solidFill>
                  <a:srgbClr val="0A1F3D">
                    <a:alpha val="74901"/>
                  </a:srgbClr>
                </a:solidFill>
                <a:latin typeface="FZYaYiHei GB18030L2 R"/>
                <a:ea typeface="FZYaYiHei GB18030L2 R"/>
                <a:cs typeface="FZYaYiHei GB18030L2 R"/>
              </a:rPr>
              <a:t>accuracy.</a:t>
            </a:r>
            <a:endParaRPr/>
          </a:p>
        </p:txBody>
      </p:sp>
      <p:sp>
        <p:nvSpPr>
          <p:cNvPr id="6" name="AutoShape 6"/>
          <p:cNvSpPr/>
          <p:nvPr/>
        </p:nvSpPr>
        <p:spPr>
          <a:xfrm flipH="false" flipV="false" rot="0">
            <a:off x="457086" y="2388691"/>
            <a:ext cx="5542164" cy="1993106"/>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2388691"/>
            <a:ext cx="5542164"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35932" y="2655391"/>
            <a:ext cx="190452" cy="190500"/>
          </a:xfrm>
          <a:custGeom>
            <a:rect b="b" l="l" r="r" t="t"/>
            <a:pathLst>
              <a:path h="10000" w="9998">
                <a:moveTo>
                  <a:pt x="1111" y="3853"/>
                </a:moveTo>
                <a:lnTo>
                  <a:pt x="1111" y="5000"/>
                </a:lnTo>
                <a:cubicBezTo>
                  <a:pt x="1111" y="5091"/>
                  <a:pt x="1177" y="5200"/>
                  <a:pt x="1311" y="5326"/>
                </a:cubicBezTo>
                <a:cubicBezTo>
                  <a:pt x="1466" y="5466"/>
                  <a:pt x="1684" y="5603"/>
                  <a:pt x="1966" y="5737"/>
                </a:cubicBezTo>
                <a:cubicBezTo>
                  <a:pt x="2351" y="5919"/>
                  <a:pt x="2807" y="6061"/>
                  <a:pt x="3333" y="6163"/>
                </a:cubicBezTo>
                <a:cubicBezTo>
                  <a:pt x="3858" y="6265"/>
                  <a:pt x="4413" y="6316"/>
                  <a:pt x="4999" y="6316"/>
                </a:cubicBezTo>
                <a:cubicBezTo>
                  <a:pt x="5584" y="6316"/>
                  <a:pt x="6139" y="6265"/>
                  <a:pt x="6665" y="6163"/>
                </a:cubicBezTo>
                <a:cubicBezTo>
                  <a:pt x="7191" y="6061"/>
                  <a:pt x="7646" y="5919"/>
                  <a:pt x="8032" y="5737"/>
                </a:cubicBezTo>
                <a:cubicBezTo>
                  <a:pt x="8313" y="5603"/>
                  <a:pt x="8531" y="5466"/>
                  <a:pt x="8687" y="5326"/>
                </a:cubicBezTo>
                <a:cubicBezTo>
                  <a:pt x="8820" y="5200"/>
                  <a:pt x="8887" y="5091"/>
                  <a:pt x="8887" y="5000"/>
                </a:cubicBezTo>
                <a:lnTo>
                  <a:pt x="8887" y="3853"/>
                </a:lnTo>
                <a:cubicBezTo>
                  <a:pt x="8420" y="4126"/>
                  <a:pt x="7853" y="4340"/>
                  <a:pt x="7187" y="4495"/>
                </a:cubicBezTo>
                <a:cubicBezTo>
                  <a:pt x="6498" y="4656"/>
                  <a:pt x="5769" y="4737"/>
                  <a:pt x="4999" y="4737"/>
                </a:cubicBezTo>
                <a:cubicBezTo>
                  <a:pt x="4229" y="4737"/>
                  <a:pt x="3499" y="4656"/>
                  <a:pt x="2811" y="4495"/>
                </a:cubicBezTo>
                <a:cubicBezTo>
                  <a:pt x="2144" y="4340"/>
                  <a:pt x="1577" y="4126"/>
                  <a:pt x="1111" y="3853"/>
                </a:cubicBezTo>
                <a:moveTo>
                  <a:pt x="8887" y="7632"/>
                </a:moveTo>
                <a:lnTo>
                  <a:pt x="8887" y="6484"/>
                </a:lnTo>
                <a:cubicBezTo>
                  <a:pt x="8420" y="6758"/>
                  <a:pt x="7853" y="6972"/>
                  <a:pt x="7187" y="7126"/>
                </a:cubicBezTo>
                <a:cubicBezTo>
                  <a:pt x="6498" y="7287"/>
                  <a:pt x="5769" y="7368"/>
                  <a:pt x="4999" y="7368"/>
                </a:cubicBezTo>
                <a:cubicBezTo>
                  <a:pt x="4229" y="7368"/>
                  <a:pt x="3499" y="7287"/>
                  <a:pt x="2811" y="7126"/>
                </a:cubicBezTo>
                <a:cubicBezTo>
                  <a:pt x="2144" y="6972"/>
                  <a:pt x="1577" y="6758"/>
                  <a:pt x="1111" y="6484"/>
                </a:cubicBezTo>
                <a:lnTo>
                  <a:pt x="1111" y="7632"/>
                </a:lnTo>
                <a:cubicBezTo>
                  <a:pt x="1111" y="7722"/>
                  <a:pt x="1177" y="7831"/>
                  <a:pt x="1311" y="7958"/>
                </a:cubicBezTo>
                <a:cubicBezTo>
                  <a:pt x="1466" y="8098"/>
                  <a:pt x="1684" y="8234"/>
                  <a:pt x="1966" y="8368"/>
                </a:cubicBezTo>
                <a:cubicBezTo>
                  <a:pt x="2351" y="8550"/>
                  <a:pt x="2807" y="8693"/>
                  <a:pt x="3333" y="8795"/>
                </a:cubicBezTo>
                <a:cubicBezTo>
                  <a:pt x="3858" y="8896"/>
                  <a:pt x="4413" y="8947"/>
                  <a:pt x="4999" y="8947"/>
                </a:cubicBezTo>
                <a:cubicBezTo>
                  <a:pt x="5584" y="8947"/>
                  <a:pt x="6139" y="8896"/>
                  <a:pt x="6665" y="8795"/>
                </a:cubicBezTo>
                <a:cubicBezTo>
                  <a:pt x="7191" y="8693"/>
                  <a:pt x="7646" y="8550"/>
                  <a:pt x="8032" y="8368"/>
                </a:cubicBezTo>
                <a:cubicBezTo>
                  <a:pt x="8313" y="8234"/>
                  <a:pt x="8531" y="8098"/>
                  <a:pt x="8687" y="7958"/>
                </a:cubicBezTo>
                <a:cubicBezTo>
                  <a:pt x="8820" y="7831"/>
                  <a:pt x="8887" y="7722"/>
                  <a:pt x="8887" y="7632"/>
                </a:cubicBezTo>
                <a:moveTo>
                  <a:pt x="0" y="7632"/>
                </a:moveTo>
                <a:lnTo>
                  <a:pt x="0" y="2368"/>
                </a:lnTo>
                <a:cubicBezTo>
                  <a:pt x="0" y="1940"/>
                  <a:pt x="226" y="1540"/>
                  <a:pt x="678" y="1168"/>
                </a:cubicBezTo>
                <a:cubicBezTo>
                  <a:pt x="1122" y="817"/>
                  <a:pt x="1721" y="536"/>
                  <a:pt x="2477" y="326"/>
                </a:cubicBezTo>
                <a:cubicBezTo>
                  <a:pt x="3255" y="108"/>
                  <a:pt x="4095" y="0"/>
                  <a:pt x="4999" y="0"/>
                </a:cubicBezTo>
                <a:cubicBezTo>
                  <a:pt x="5902" y="0"/>
                  <a:pt x="6743" y="108"/>
                  <a:pt x="7521" y="326"/>
                </a:cubicBezTo>
                <a:cubicBezTo>
                  <a:pt x="8276" y="536"/>
                  <a:pt x="8876" y="817"/>
                  <a:pt x="9320" y="1168"/>
                </a:cubicBezTo>
                <a:cubicBezTo>
                  <a:pt x="9772" y="1540"/>
                  <a:pt x="9998" y="1940"/>
                  <a:pt x="9998" y="2368"/>
                </a:cubicBezTo>
                <a:lnTo>
                  <a:pt x="9998" y="7632"/>
                </a:lnTo>
                <a:cubicBezTo>
                  <a:pt x="9998" y="8060"/>
                  <a:pt x="9772" y="8460"/>
                  <a:pt x="9320" y="8832"/>
                </a:cubicBezTo>
                <a:cubicBezTo>
                  <a:pt x="8876" y="9182"/>
                  <a:pt x="8276" y="9463"/>
                  <a:pt x="7521" y="9674"/>
                </a:cubicBezTo>
                <a:cubicBezTo>
                  <a:pt x="6743" y="9891"/>
                  <a:pt x="5902" y="10000"/>
                  <a:pt x="4999" y="10000"/>
                </a:cubicBezTo>
                <a:cubicBezTo>
                  <a:pt x="4095" y="10000"/>
                  <a:pt x="3255" y="9891"/>
                  <a:pt x="2477" y="9674"/>
                </a:cubicBezTo>
                <a:cubicBezTo>
                  <a:pt x="1721" y="9463"/>
                  <a:pt x="1122" y="9182"/>
                  <a:pt x="678" y="8832"/>
                </a:cubicBezTo>
                <a:cubicBezTo>
                  <a:pt x="226" y="8460"/>
                  <a:pt x="0" y="8060"/>
                  <a:pt x="0" y="7632"/>
                </a:cubicBezTo>
                <a:moveTo>
                  <a:pt x="4999" y="3684"/>
                </a:moveTo>
                <a:cubicBezTo>
                  <a:pt x="5584" y="3684"/>
                  <a:pt x="6139" y="3633"/>
                  <a:pt x="6665" y="3532"/>
                </a:cubicBezTo>
                <a:cubicBezTo>
                  <a:pt x="7191" y="3430"/>
                  <a:pt x="7646" y="3287"/>
                  <a:pt x="8032" y="3105"/>
                </a:cubicBezTo>
                <a:cubicBezTo>
                  <a:pt x="8313" y="2971"/>
                  <a:pt x="8531" y="2835"/>
                  <a:pt x="8687" y="2695"/>
                </a:cubicBezTo>
                <a:cubicBezTo>
                  <a:pt x="8820" y="2568"/>
                  <a:pt x="8887" y="2459"/>
                  <a:pt x="8887" y="2368"/>
                </a:cubicBezTo>
                <a:cubicBezTo>
                  <a:pt x="8887" y="2277"/>
                  <a:pt x="8820" y="2168"/>
                  <a:pt x="8687" y="2042"/>
                </a:cubicBezTo>
                <a:cubicBezTo>
                  <a:pt x="8531" y="1902"/>
                  <a:pt x="8313" y="1765"/>
                  <a:pt x="8032" y="1632"/>
                </a:cubicBezTo>
                <a:cubicBezTo>
                  <a:pt x="7646" y="1449"/>
                  <a:pt x="7191" y="1307"/>
                  <a:pt x="6665" y="1205"/>
                </a:cubicBezTo>
                <a:cubicBezTo>
                  <a:pt x="6139" y="1103"/>
                  <a:pt x="5584" y="1053"/>
                  <a:pt x="4999" y="1053"/>
                </a:cubicBezTo>
                <a:cubicBezTo>
                  <a:pt x="4413" y="1053"/>
                  <a:pt x="3858" y="1103"/>
                  <a:pt x="3333" y="1205"/>
                </a:cubicBezTo>
                <a:cubicBezTo>
                  <a:pt x="2807" y="1307"/>
                  <a:pt x="2351" y="1449"/>
                  <a:pt x="1966" y="1632"/>
                </a:cubicBezTo>
                <a:cubicBezTo>
                  <a:pt x="1684" y="1765"/>
                  <a:pt x="1466" y="1902"/>
                  <a:pt x="1311" y="2042"/>
                </a:cubicBezTo>
                <a:cubicBezTo>
                  <a:pt x="1177" y="2168"/>
                  <a:pt x="1111" y="2277"/>
                  <a:pt x="1111" y="2368"/>
                </a:cubicBezTo>
                <a:cubicBezTo>
                  <a:pt x="1111" y="2459"/>
                  <a:pt x="1177" y="2568"/>
                  <a:pt x="1311" y="2695"/>
                </a:cubicBezTo>
                <a:cubicBezTo>
                  <a:pt x="1466" y="2835"/>
                  <a:pt x="1684" y="2971"/>
                  <a:pt x="1966" y="3105"/>
                </a:cubicBezTo>
                <a:cubicBezTo>
                  <a:pt x="2351" y="3287"/>
                  <a:pt x="2807" y="3430"/>
                  <a:pt x="3333" y="3532"/>
                </a:cubicBezTo>
                <a:cubicBezTo>
                  <a:pt x="3858" y="3633"/>
                  <a:pt x="4413" y="3684"/>
                  <a:pt x="4999" y="3684"/>
                </a:cubicBezTo>
              </a:path>
            </a:pathLst>
          </a:custGeom>
          <a:solidFill>
            <a:srgbClr val="5B8CB8">
              <a:alpha val="100000"/>
            </a:srgbClr>
          </a:solidFill>
          <a:ln>
            <a:headEnd type="none"/>
            <a:tailEnd type="none"/>
          </a:ln>
        </p:spPr>
      </p:sp>
      <p:sp>
        <p:nvSpPr>
          <p:cNvPr id="9" name="TextBox 9"/>
          <p:cNvSpPr txBox="true"/>
          <p:nvPr/>
        </p:nvSpPr>
        <p:spPr>
          <a:xfrm flipH="false" flipV="false" rot="0">
            <a:off x="919528" y="2676822"/>
            <a:ext cx="128882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National System</a:t>
            </a:r>
            <a:endParaRPr lang="en-US" sz="1100"/>
          </a:p>
        </p:txBody>
      </p:sp>
      <p:sp>
        <p:nvSpPr>
          <p:cNvPr id="10" name="TextBox 10"/>
          <p:cNvSpPr txBox="true"/>
          <p:nvPr/>
        </p:nvSpPr>
        <p:spPr>
          <a:xfrm flipH="false" flipV="false" rot="0">
            <a:off x="657061" y="2998291"/>
            <a:ext cx="5142213"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Source Han Serif CN"/>
                <a:ea typeface="Source Han Serif CN"/>
                <a:cs typeface="Source Han Serif CN"/>
              </a:rPr>
              <a:t>NEIIS Electronic Tracking</a:t>
            </a:r>
            <a:endParaRPr lang="en-US" sz="1100"/>
          </a:p>
        </p:txBody>
      </p:sp>
      <p:sp>
        <p:nvSpPr>
          <p:cNvPr id="11" name="TextBox 11"/>
          <p:cNvSpPr txBox="true"/>
          <p:nvPr/>
        </p:nvSpPr>
        <p:spPr>
          <a:xfrm flipH="false" flipV="false" rot="0">
            <a:off x="657061" y="3347740"/>
            <a:ext cx="5342189" cy="812303"/>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The National Early Intervention Information System maintains longitudinal records for</a:t>
            </a:r>
            <a:endParaRPr lang="en-US" sz="1100"/>
          </a:p>
          <a:p>
            <a:pPr algn="l"/>
            <a:r>
              <a:rPr b="false" i="false" strike="noStrike" sz="1000">
                <a:ln/>
                <a:solidFill>
                  <a:srgbClr val="0A1F3D">
                    <a:alpha val="85098"/>
                  </a:srgbClr>
                </a:solidFill>
                <a:latin typeface="FZYaYiHei GB18030L2 R"/>
                <a:ea typeface="FZYaYiHei GB18030L2 R"/>
                <a:cs typeface="FZYaYiHei GB18030L2 R"/>
              </a:rPr>
              <a:t>all 85,000+ annually enrolled children from referral through school transition,</a:t>
            </a:r>
            <a:endParaRPr/>
          </a:p>
          <a:p>
            <a:pPr algn="l"/>
            <a:r>
              <a:rPr b="false" i="false" strike="noStrike" sz="1000">
                <a:ln/>
                <a:solidFill>
                  <a:srgbClr val="0A1F3D">
                    <a:alpha val="85098"/>
                  </a:srgbClr>
                </a:solidFill>
                <a:latin typeface="FZYaYiHei GB18030L2 R"/>
                <a:ea typeface="FZYaYiHei GB18030L2 R"/>
                <a:cs typeface="FZYaYiHei GB18030L2 R"/>
              </a:rPr>
              <a:t>generating municipal performance dashboards and enabling population-level outcome</a:t>
            </a:r>
            <a:endParaRPr/>
          </a:p>
          <a:p>
            <a:pPr algn="l"/>
            <a:r>
              <a:rPr b="false" i="false" strike="noStrike" sz="1000">
                <a:ln/>
                <a:solidFill>
                  <a:srgbClr val="0A1F3D">
                    <a:alpha val="85098"/>
                  </a:srgbClr>
                </a:solidFill>
                <a:latin typeface="FZYaYiHei GB18030L2 R"/>
                <a:ea typeface="FZYaYiHei GB18030L2 R"/>
                <a:cs typeface="FZYaYiHei GB18030L2 R"/>
              </a:rPr>
              <a:t>research.</a:t>
            </a:r>
            <a:endParaRPr/>
          </a:p>
        </p:txBody>
      </p:sp>
      <p:sp>
        <p:nvSpPr>
          <p:cNvPr id="12" name="AutoShape 12"/>
          <p:cNvSpPr/>
          <p:nvPr/>
        </p:nvSpPr>
        <p:spPr>
          <a:xfrm flipH="false" flipV="false" rot="0">
            <a:off x="6189702" y="2388691"/>
            <a:ext cx="5542164" cy="1993106"/>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6189702" y="2388691"/>
            <a:ext cx="5542164" cy="9525"/>
          </a:xfrm>
          <a:prstGeom prst="line">
            <a:avLst/>
          </a:prstGeom>
          <a:ln w="28575">
            <a:solidFill>
              <a:srgbClr val="5B8CB8">
                <a:alpha val="100000"/>
              </a:srgbClr>
            </a:solidFill>
            <a:prstDash val="solid"/>
            <a:headEnd type="none"/>
            <a:tailEnd type="none"/>
          </a:ln>
        </p:spPr>
      </p:sp>
      <p:sp>
        <p:nvSpPr>
          <p:cNvPr id="14" name="AutoShape 14"/>
          <p:cNvSpPr/>
          <p:nvPr/>
        </p:nvSpPr>
        <p:spPr>
          <a:xfrm flipH="false" flipV="false" rot="0">
            <a:off x="6368548" y="2655391"/>
            <a:ext cx="190452" cy="190500"/>
          </a:xfrm>
          <a:custGeom>
            <a:rect b="b" l="l" r="r" t="t"/>
            <a:pathLst>
              <a:path h="10000" w="9998">
                <a:moveTo>
                  <a:pt x="555" y="0"/>
                </a:moveTo>
                <a:lnTo>
                  <a:pt x="2222" y="0"/>
                </a:lnTo>
                <a:lnTo>
                  <a:pt x="2222" y="1053"/>
                </a:lnTo>
                <a:lnTo>
                  <a:pt x="1111" y="1053"/>
                </a:lnTo>
                <a:lnTo>
                  <a:pt x="1111" y="3158"/>
                </a:lnTo>
                <a:cubicBezTo>
                  <a:pt x="1111" y="3536"/>
                  <a:pt x="1211" y="3887"/>
                  <a:pt x="1411" y="4211"/>
                </a:cubicBezTo>
                <a:cubicBezTo>
                  <a:pt x="1611" y="4533"/>
                  <a:pt x="1881" y="4789"/>
                  <a:pt x="2222" y="4979"/>
                </a:cubicBezTo>
                <a:cubicBezTo>
                  <a:pt x="2562" y="5168"/>
                  <a:pt x="2933" y="5263"/>
                  <a:pt x="3333" y="5263"/>
                </a:cubicBezTo>
                <a:cubicBezTo>
                  <a:pt x="3733" y="5263"/>
                  <a:pt x="4103" y="5168"/>
                  <a:pt x="4444" y="4979"/>
                </a:cubicBezTo>
                <a:cubicBezTo>
                  <a:pt x="4784" y="4789"/>
                  <a:pt x="5055" y="4533"/>
                  <a:pt x="5255" y="4211"/>
                </a:cubicBezTo>
                <a:cubicBezTo>
                  <a:pt x="5454" y="3887"/>
                  <a:pt x="5554" y="3536"/>
                  <a:pt x="5554" y="3158"/>
                </a:cubicBezTo>
                <a:lnTo>
                  <a:pt x="5554" y="1053"/>
                </a:lnTo>
                <a:lnTo>
                  <a:pt x="4444" y="1053"/>
                </a:lnTo>
                <a:lnTo>
                  <a:pt x="4444" y="0"/>
                </a:lnTo>
                <a:lnTo>
                  <a:pt x="6110" y="0"/>
                </a:lnTo>
                <a:cubicBezTo>
                  <a:pt x="6265" y="0"/>
                  <a:pt x="6396" y="51"/>
                  <a:pt x="6504" y="153"/>
                </a:cubicBezTo>
                <a:cubicBezTo>
                  <a:pt x="6611" y="254"/>
                  <a:pt x="6665" y="378"/>
                  <a:pt x="6665" y="526"/>
                </a:cubicBezTo>
                <a:lnTo>
                  <a:pt x="6665" y="3158"/>
                </a:lnTo>
                <a:cubicBezTo>
                  <a:pt x="6665" y="3670"/>
                  <a:pt x="6543" y="4150"/>
                  <a:pt x="6299" y="4600"/>
                </a:cubicBezTo>
                <a:cubicBezTo>
                  <a:pt x="6061" y="5042"/>
                  <a:pt x="5730" y="5410"/>
                  <a:pt x="5304" y="5705"/>
                </a:cubicBezTo>
                <a:cubicBezTo>
                  <a:pt x="4878" y="5999"/>
                  <a:pt x="4406" y="6189"/>
                  <a:pt x="3888" y="6274"/>
                </a:cubicBezTo>
                <a:lnTo>
                  <a:pt x="3888" y="7105"/>
                </a:lnTo>
                <a:cubicBezTo>
                  <a:pt x="3888" y="7442"/>
                  <a:pt x="3975" y="7751"/>
                  <a:pt x="4149" y="8032"/>
                </a:cubicBezTo>
                <a:cubicBezTo>
                  <a:pt x="4323" y="8312"/>
                  <a:pt x="4558" y="8535"/>
                  <a:pt x="4855" y="8700"/>
                </a:cubicBezTo>
                <a:cubicBezTo>
                  <a:pt x="5151" y="8864"/>
                  <a:pt x="5476" y="8947"/>
                  <a:pt x="5832" y="8947"/>
                </a:cubicBezTo>
                <a:cubicBezTo>
                  <a:pt x="6239" y="8947"/>
                  <a:pt x="6609" y="8836"/>
                  <a:pt x="6943" y="8616"/>
                </a:cubicBezTo>
                <a:cubicBezTo>
                  <a:pt x="7276" y="8394"/>
                  <a:pt x="7513" y="8108"/>
                  <a:pt x="7654" y="7758"/>
                </a:cubicBezTo>
                <a:cubicBezTo>
                  <a:pt x="7358" y="7631"/>
                  <a:pt x="7119" y="7438"/>
                  <a:pt x="6938" y="7179"/>
                </a:cubicBezTo>
                <a:cubicBezTo>
                  <a:pt x="6756" y="6919"/>
                  <a:pt x="6665" y="6631"/>
                  <a:pt x="6665" y="6316"/>
                </a:cubicBezTo>
                <a:cubicBezTo>
                  <a:pt x="6665" y="6028"/>
                  <a:pt x="6739" y="5763"/>
                  <a:pt x="6888" y="5521"/>
                </a:cubicBezTo>
                <a:cubicBezTo>
                  <a:pt x="7036" y="5279"/>
                  <a:pt x="7237" y="5087"/>
                  <a:pt x="7493" y="4947"/>
                </a:cubicBezTo>
                <a:cubicBezTo>
                  <a:pt x="7748" y="4807"/>
                  <a:pt x="8028" y="4737"/>
                  <a:pt x="8332" y="4737"/>
                </a:cubicBezTo>
                <a:cubicBezTo>
                  <a:pt x="8635" y="4737"/>
                  <a:pt x="8914" y="4807"/>
                  <a:pt x="9170" y="4947"/>
                </a:cubicBezTo>
                <a:cubicBezTo>
                  <a:pt x="9426" y="5087"/>
                  <a:pt x="9628" y="5279"/>
                  <a:pt x="9776" y="5521"/>
                </a:cubicBezTo>
                <a:cubicBezTo>
                  <a:pt x="9924" y="5763"/>
                  <a:pt x="9998" y="6028"/>
                  <a:pt x="9998" y="6316"/>
                </a:cubicBezTo>
                <a:cubicBezTo>
                  <a:pt x="9998" y="6674"/>
                  <a:pt x="9885" y="6993"/>
                  <a:pt x="9659" y="7274"/>
                </a:cubicBezTo>
                <a:cubicBezTo>
                  <a:pt x="9433" y="7554"/>
                  <a:pt x="9142" y="7740"/>
                  <a:pt x="8787" y="7832"/>
                </a:cubicBezTo>
                <a:cubicBezTo>
                  <a:pt x="8675" y="8246"/>
                  <a:pt x="8475" y="8617"/>
                  <a:pt x="8187" y="8947"/>
                </a:cubicBezTo>
                <a:cubicBezTo>
                  <a:pt x="7898" y="9277"/>
                  <a:pt x="7550" y="9535"/>
                  <a:pt x="7143" y="9721"/>
                </a:cubicBezTo>
                <a:cubicBezTo>
                  <a:pt x="6735" y="9907"/>
                  <a:pt x="6298" y="10000"/>
                  <a:pt x="5832" y="10000"/>
                </a:cubicBezTo>
                <a:cubicBezTo>
                  <a:pt x="5276" y="10000"/>
                  <a:pt x="4765" y="9870"/>
                  <a:pt x="4299" y="9611"/>
                </a:cubicBezTo>
                <a:cubicBezTo>
                  <a:pt x="3832" y="9351"/>
                  <a:pt x="3462" y="9000"/>
                  <a:pt x="3188" y="8558"/>
                </a:cubicBezTo>
                <a:cubicBezTo>
                  <a:pt x="2914" y="8116"/>
                  <a:pt x="2777" y="7631"/>
                  <a:pt x="2777" y="7105"/>
                </a:cubicBezTo>
                <a:lnTo>
                  <a:pt x="2777" y="6274"/>
                </a:lnTo>
                <a:cubicBezTo>
                  <a:pt x="2259" y="6189"/>
                  <a:pt x="1787" y="5999"/>
                  <a:pt x="1361" y="5705"/>
                </a:cubicBezTo>
                <a:cubicBezTo>
                  <a:pt x="935" y="5410"/>
                  <a:pt x="603" y="5042"/>
                  <a:pt x="367" y="4600"/>
                </a:cubicBezTo>
                <a:cubicBezTo>
                  <a:pt x="122" y="4150"/>
                  <a:pt x="0" y="3670"/>
                  <a:pt x="0" y="3158"/>
                </a:cubicBezTo>
                <a:lnTo>
                  <a:pt x="0" y="526"/>
                </a:lnTo>
                <a:cubicBezTo>
                  <a:pt x="0" y="378"/>
                  <a:pt x="53" y="254"/>
                  <a:pt x="161" y="153"/>
                </a:cubicBezTo>
                <a:cubicBezTo>
                  <a:pt x="268" y="51"/>
                  <a:pt x="399" y="0"/>
                  <a:pt x="555" y="0"/>
                </a:cubicBezTo>
                <a:moveTo>
                  <a:pt x="8332" y="5789"/>
                </a:moveTo>
                <a:cubicBezTo>
                  <a:pt x="8176" y="5789"/>
                  <a:pt x="8044" y="5840"/>
                  <a:pt x="7937" y="5942"/>
                </a:cubicBezTo>
                <a:cubicBezTo>
                  <a:pt x="7829" y="6044"/>
                  <a:pt x="7776" y="6168"/>
                  <a:pt x="7776" y="6316"/>
                </a:cubicBezTo>
                <a:cubicBezTo>
                  <a:pt x="7776" y="6463"/>
                  <a:pt x="7829" y="6587"/>
                  <a:pt x="7937" y="6689"/>
                </a:cubicBezTo>
                <a:cubicBezTo>
                  <a:pt x="8044" y="6791"/>
                  <a:pt x="8176" y="6842"/>
                  <a:pt x="8332" y="6842"/>
                </a:cubicBezTo>
                <a:cubicBezTo>
                  <a:pt x="8487" y="6842"/>
                  <a:pt x="8618" y="6791"/>
                  <a:pt x="8726" y="6689"/>
                </a:cubicBezTo>
                <a:cubicBezTo>
                  <a:pt x="8833" y="6587"/>
                  <a:pt x="8887" y="6463"/>
                  <a:pt x="8887" y="6316"/>
                </a:cubicBezTo>
                <a:cubicBezTo>
                  <a:pt x="8887" y="6168"/>
                  <a:pt x="8833" y="6044"/>
                  <a:pt x="8726" y="5942"/>
                </a:cubicBezTo>
                <a:cubicBezTo>
                  <a:pt x="8618" y="5840"/>
                  <a:pt x="8487" y="5789"/>
                  <a:pt x="8332" y="5789"/>
                </a:cubicBezTo>
              </a:path>
            </a:pathLst>
          </a:custGeom>
          <a:solidFill>
            <a:srgbClr val="5B8CB8">
              <a:alpha val="100000"/>
            </a:srgbClr>
          </a:solidFill>
          <a:ln>
            <a:headEnd type="none"/>
            <a:tailEnd type="none"/>
          </a:ln>
        </p:spPr>
      </p:sp>
      <p:sp>
        <p:nvSpPr>
          <p:cNvPr id="15" name="TextBox 15"/>
          <p:cNvSpPr txBox="true"/>
          <p:nvPr/>
        </p:nvSpPr>
        <p:spPr>
          <a:xfrm flipH="false" flipV="false" rot="0">
            <a:off x="6652144" y="2676822"/>
            <a:ext cx="162524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Screening Protocol</a:t>
            </a:r>
            <a:endParaRPr lang="en-US" sz="1100"/>
          </a:p>
        </p:txBody>
      </p:sp>
      <p:sp>
        <p:nvSpPr>
          <p:cNvPr id="16" name="TextBox 16"/>
          <p:cNvSpPr txBox="true"/>
          <p:nvPr/>
        </p:nvSpPr>
        <p:spPr>
          <a:xfrm flipH="false" flipV="false" rot="0">
            <a:off x="6389677" y="2998291"/>
            <a:ext cx="5142213"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Source Han Serif CN"/>
                <a:ea typeface="Source Han Serif CN"/>
                <a:cs typeface="Source Han Serif CN"/>
              </a:rPr>
              <a:t>Universal DST Coverage</a:t>
            </a:r>
            <a:endParaRPr lang="en-US" sz="1100"/>
          </a:p>
        </p:txBody>
      </p:sp>
      <p:sp>
        <p:nvSpPr>
          <p:cNvPr id="17" name="TextBox 17"/>
          <p:cNvSpPr txBox="true"/>
          <p:nvPr/>
        </p:nvSpPr>
        <p:spPr>
          <a:xfrm flipH="false" flipV="false" rot="0">
            <a:off x="6389677" y="3347740"/>
            <a:ext cx="5342189" cy="59233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Universal developmental screening through the DST at 4, 9, 18, 30, and 48 months</a:t>
            </a:r>
            <a:endParaRPr lang="en-US" sz="1100"/>
          </a:p>
          <a:p>
            <a:pPr algn="l"/>
            <a:r>
              <a:rPr b="false" i="false" strike="noStrike" sz="1000">
                <a:ln/>
                <a:solidFill>
                  <a:srgbClr val="0A1F3D">
                    <a:alpha val="85098"/>
                  </a:srgbClr>
                </a:solidFill>
                <a:latin typeface="FZYaYiHei GB18030L2 R"/>
                <a:ea typeface="FZYaYiHei GB18030L2 R"/>
                <a:cs typeface="FZYaYiHei GB18030L2 R"/>
              </a:rPr>
              <a:t>achieves 94% population coverage with automated electronic referral to EISCs for</a:t>
            </a:r>
            <a:endParaRPr/>
          </a:p>
          <a:p>
            <a:pPr algn="l"/>
            <a:r>
              <a:rPr b="false" i="false" strike="noStrike" sz="1000">
                <a:ln/>
                <a:solidFill>
                  <a:srgbClr val="0A1F3D">
                    <a:alpha val="85098"/>
                  </a:srgbClr>
                </a:solidFill>
                <a:latin typeface="FZYaYiHei GB18030L2 R"/>
                <a:ea typeface="FZYaYiHei GB18030L2 R"/>
                <a:cs typeface="FZYaYiHei GB18030L2 R"/>
              </a:rPr>
              <a:t>scores below cutoff thresholds.</a:t>
            </a:r>
            <a:endParaRPr/>
          </a:p>
        </p:txBody>
      </p:sp>
      <p:sp>
        <p:nvSpPr>
          <p:cNvPr id="18" name="AutoShape 18"/>
          <p:cNvSpPr/>
          <p:nvPr/>
        </p:nvSpPr>
        <p:spPr>
          <a:xfrm flipH="false" flipV="false" rot="0">
            <a:off x="457086" y="4572297"/>
            <a:ext cx="5542164" cy="1828503"/>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457086" y="4572297"/>
            <a:ext cx="5542164" cy="9525"/>
          </a:xfrm>
          <a:prstGeom prst="line">
            <a:avLst/>
          </a:prstGeom>
          <a:ln w="28575">
            <a:solidFill>
              <a:srgbClr val="5B8CB8">
                <a:alpha val="100000"/>
              </a:srgbClr>
            </a:solidFill>
            <a:prstDash val="solid"/>
            <a:headEnd type="none"/>
            <a:tailEnd type="none"/>
          </a:ln>
        </p:spPr>
      </p:sp>
      <p:sp>
        <p:nvSpPr>
          <p:cNvPr id="20" name="TextBox 20"/>
          <p:cNvSpPr txBox="true"/>
          <p:nvPr/>
        </p:nvSpPr>
        <p:spPr>
          <a:xfrm flipH="false" flipV="false" rot="0">
            <a:off x="771332" y="4810422"/>
            <a:ext cx="983360"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Governance</a:t>
            </a:r>
            <a:endParaRPr lang="en-US" sz="1100"/>
          </a:p>
        </p:txBody>
      </p:sp>
      <p:sp>
        <p:nvSpPr>
          <p:cNvPr id="21" name="TextBox 21"/>
          <p:cNvSpPr txBox="true"/>
          <p:nvPr/>
        </p:nvSpPr>
        <p:spPr>
          <a:xfrm flipH="false" flipV="false" rot="0">
            <a:off x="657061" y="5081885"/>
            <a:ext cx="5142213"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Source Han Serif CN"/>
                <a:ea typeface="Source Han Serif CN"/>
                <a:cs typeface="Source Han Serif CN"/>
              </a:rPr>
              <a:t>Statutory Parent Participation</a:t>
            </a:r>
            <a:endParaRPr lang="en-US" sz="1100"/>
          </a:p>
        </p:txBody>
      </p:sp>
      <p:sp>
        <p:nvSpPr>
          <p:cNvPr id="22" name="TextBox 22"/>
          <p:cNvSpPr txBox="true"/>
          <p:nvPr/>
        </p:nvSpPr>
        <p:spPr>
          <a:xfrm flipH="false" flipV="false" rot="0">
            <a:off x="657061" y="5431334"/>
            <a:ext cx="5342189" cy="59233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The Korean Association of Parents for Children with Disabilities holds mandatory</a:t>
            </a:r>
            <a:endParaRPr lang="en-US" sz="1100"/>
          </a:p>
          <a:p>
            <a:pPr algn="l"/>
            <a:r>
              <a:rPr b="false" i="false" strike="noStrike" sz="1000">
                <a:ln/>
                <a:solidFill>
                  <a:srgbClr val="0A1F3D">
                    <a:alpha val="85098"/>
                  </a:srgbClr>
                </a:solidFill>
                <a:latin typeface="FZYaYiHei GB18030L2 R"/>
                <a:ea typeface="FZYaYiHei GB18030L2 R"/>
                <a:cs typeface="FZYaYiHei GB18030L2 R"/>
              </a:rPr>
              <a:t>representation on national and municipal disability committees, participates in EISC</a:t>
            </a:r>
            <a:endParaRPr/>
          </a:p>
          <a:p>
            <a:pPr algn="l"/>
            <a:r>
              <a:rPr b="false" i="false" strike="noStrike" sz="1000">
                <a:ln/>
                <a:solidFill>
                  <a:srgbClr val="0A1F3D">
                    <a:alpha val="85098"/>
                  </a:srgbClr>
                </a:solidFill>
                <a:latin typeface="FZYaYiHei GB18030L2 R"/>
                <a:ea typeface="FZYaYiHei GB18030L2 R"/>
                <a:cs typeface="FZYaYiHei GB18030L2 R"/>
              </a:rPr>
              <a:t>accreditation evaluations, and initiated the 2017 legislative reform campaign.</a:t>
            </a:r>
            <a:endParaRPr/>
          </a:p>
        </p:txBody>
      </p:sp>
      <p:sp>
        <p:nvSpPr>
          <p:cNvPr id="23" name="AutoShape 23"/>
          <p:cNvSpPr/>
          <p:nvPr/>
        </p:nvSpPr>
        <p:spPr>
          <a:xfrm flipH="false" flipV="false" rot="0">
            <a:off x="6189702" y="4572297"/>
            <a:ext cx="5542164" cy="1828503"/>
          </a:xfrm>
          <a:prstGeom prst="rect">
            <a:avLst/>
          </a:prstGeom>
          <a:solidFill>
            <a:srgbClr val="E8EBEF">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6189702" y="4572297"/>
            <a:ext cx="5542164" cy="9525"/>
          </a:xfrm>
          <a:prstGeom prst="line">
            <a:avLst/>
          </a:prstGeom>
          <a:ln w="28575">
            <a:solidFill>
              <a:srgbClr val="5B8CB8">
                <a:alpha val="100000"/>
              </a:srgbClr>
            </a:solidFill>
            <a:prstDash val="solid"/>
            <a:headEnd type="none"/>
            <a:tailEnd type="none"/>
          </a:ln>
        </p:spPr>
      </p:sp>
      <p:sp>
        <p:nvSpPr>
          <p:cNvPr id="25" name="AutoShape 25"/>
          <p:cNvSpPr/>
          <p:nvPr/>
        </p:nvSpPr>
        <p:spPr>
          <a:xfrm flipH="false" flipV="false" rot="0">
            <a:off x="6368548" y="4838997"/>
            <a:ext cx="190452" cy="190500"/>
          </a:xfrm>
          <a:custGeom>
            <a:rect b="b" l="l" r="r" t="t"/>
            <a:pathLst>
              <a:path h="10000" w="9998">
                <a:moveTo>
                  <a:pt x="2000" y="2000"/>
                </a:moveTo>
                <a:lnTo>
                  <a:pt x="2000" y="8000"/>
                </a:lnTo>
                <a:lnTo>
                  <a:pt x="7998" y="8000"/>
                </a:lnTo>
                <a:lnTo>
                  <a:pt x="7998" y="2000"/>
                </a:lnTo>
                <a:lnTo>
                  <a:pt x="2000" y="2000"/>
                </a:lnTo>
                <a:moveTo>
                  <a:pt x="5999" y="10000"/>
                </a:moveTo>
                <a:lnTo>
                  <a:pt x="5999" y="9000"/>
                </a:lnTo>
                <a:lnTo>
                  <a:pt x="3999" y="9000"/>
                </a:lnTo>
                <a:lnTo>
                  <a:pt x="3999" y="10000"/>
                </a:lnTo>
                <a:lnTo>
                  <a:pt x="2999" y="10000"/>
                </a:lnTo>
                <a:lnTo>
                  <a:pt x="2999" y="9000"/>
                </a:lnTo>
                <a:lnTo>
                  <a:pt x="1500" y="9000"/>
                </a:lnTo>
                <a:cubicBezTo>
                  <a:pt x="1360" y="9000"/>
                  <a:pt x="1241" y="8951"/>
                  <a:pt x="1145" y="8855"/>
                </a:cubicBezTo>
                <a:cubicBezTo>
                  <a:pt x="1048" y="8758"/>
                  <a:pt x="1000" y="8640"/>
                  <a:pt x="1000" y="8500"/>
                </a:cubicBezTo>
                <a:lnTo>
                  <a:pt x="1000" y="7000"/>
                </a:lnTo>
                <a:lnTo>
                  <a:pt x="0" y="7000"/>
                </a:lnTo>
                <a:lnTo>
                  <a:pt x="0" y="6000"/>
                </a:lnTo>
                <a:lnTo>
                  <a:pt x="1000" y="6000"/>
                </a:lnTo>
                <a:lnTo>
                  <a:pt x="1000" y="4000"/>
                </a:lnTo>
                <a:lnTo>
                  <a:pt x="0" y="4000"/>
                </a:lnTo>
                <a:lnTo>
                  <a:pt x="0" y="3000"/>
                </a:lnTo>
                <a:lnTo>
                  <a:pt x="1000" y="3000"/>
                </a:lnTo>
                <a:lnTo>
                  <a:pt x="1000" y="1500"/>
                </a:lnTo>
                <a:cubicBezTo>
                  <a:pt x="1000" y="1360"/>
                  <a:pt x="1048" y="1241"/>
                  <a:pt x="1145" y="1145"/>
                </a:cubicBezTo>
                <a:cubicBezTo>
                  <a:pt x="1241" y="1048"/>
                  <a:pt x="1360" y="1000"/>
                  <a:pt x="1500" y="1000"/>
                </a:cubicBezTo>
                <a:lnTo>
                  <a:pt x="2999" y="1000"/>
                </a:lnTo>
                <a:lnTo>
                  <a:pt x="2999" y="0"/>
                </a:lnTo>
                <a:lnTo>
                  <a:pt x="3999" y="0"/>
                </a:lnTo>
                <a:lnTo>
                  <a:pt x="3999" y="1000"/>
                </a:lnTo>
                <a:lnTo>
                  <a:pt x="5999" y="1000"/>
                </a:lnTo>
                <a:lnTo>
                  <a:pt x="5999" y="0"/>
                </a:lnTo>
                <a:lnTo>
                  <a:pt x="6999" y="0"/>
                </a:lnTo>
                <a:lnTo>
                  <a:pt x="6999" y="1000"/>
                </a:lnTo>
                <a:lnTo>
                  <a:pt x="8498" y="1000"/>
                </a:lnTo>
                <a:cubicBezTo>
                  <a:pt x="8638" y="1000"/>
                  <a:pt x="8756" y="1048"/>
                  <a:pt x="8853" y="1145"/>
                </a:cubicBezTo>
                <a:cubicBezTo>
                  <a:pt x="8949" y="1241"/>
                  <a:pt x="8998" y="1360"/>
                  <a:pt x="8998" y="1500"/>
                </a:cubicBezTo>
                <a:lnTo>
                  <a:pt x="8998" y="3000"/>
                </a:lnTo>
                <a:lnTo>
                  <a:pt x="9998" y="3000"/>
                </a:lnTo>
                <a:lnTo>
                  <a:pt x="9998" y="4000"/>
                </a:lnTo>
                <a:lnTo>
                  <a:pt x="8998" y="4000"/>
                </a:lnTo>
                <a:lnTo>
                  <a:pt x="8998" y="6000"/>
                </a:lnTo>
                <a:lnTo>
                  <a:pt x="9998" y="6000"/>
                </a:lnTo>
                <a:lnTo>
                  <a:pt x="9998" y="7000"/>
                </a:lnTo>
                <a:lnTo>
                  <a:pt x="8998" y="7000"/>
                </a:lnTo>
                <a:lnTo>
                  <a:pt x="8998" y="8500"/>
                </a:lnTo>
                <a:cubicBezTo>
                  <a:pt x="8998" y="8640"/>
                  <a:pt x="8949" y="8758"/>
                  <a:pt x="8853" y="8855"/>
                </a:cubicBezTo>
                <a:cubicBezTo>
                  <a:pt x="8756" y="8951"/>
                  <a:pt x="8638" y="9000"/>
                  <a:pt x="8498" y="9000"/>
                </a:cubicBezTo>
                <a:lnTo>
                  <a:pt x="6999" y="9000"/>
                </a:lnTo>
                <a:lnTo>
                  <a:pt x="6999" y="10000"/>
                </a:lnTo>
                <a:lnTo>
                  <a:pt x="5999" y="10000"/>
                </a:lnTo>
                <a:moveTo>
                  <a:pt x="2999" y="7000"/>
                </a:moveTo>
                <a:lnTo>
                  <a:pt x="2999" y="3000"/>
                </a:lnTo>
                <a:lnTo>
                  <a:pt x="6999" y="3000"/>
                </a:lnTo>
                <a:lnTo>
                  <a:pt x="6999" y="7000"/>
                </a:lnTo>
              </a:path>
            </a:pathLst>
          </a:custGeom>
          <a:solidFill>
            <a:srgbClr val="5B8CB8">
              <a:alpha val="100000"/>
            </a:srgbClr>
          </a:solidFill>
          <a:ln>
            <a:headEnd type="none"/>
            <a:tailEnd type="none"/>
          </a:ln>
        </p:spPr>
      </p:sp>
      <p:sp>
        <p:nvSpPr>
          <p:cNvPr id="26" name="TextBox 26"/>
          <p:cNvSpPr txBox="true"/>
          <p:nvPr/>
        </p:nvSpPr>
        <p:spPr>
          <a:xfrm flipH="false" flipV="false" rot="0">
            <a:off x="6652144" y="4860428"/>
            <a:ext cx="1835485"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Technology Innovation</a:t>
            </a:r>
            <a:endParaRPr lang="en-US" sz="1100"/>
          </a:p>
        </p:txBody>
      </p:sp>
      <p:sp>
        <p:nvSpPr>
          <p:cNvPr id="27" name="TextBox 27"/>
          <p:cNvSpPr txBox="true"/>
          <p:nvPr/>
        </p:nvSpPr>
        <p:spPr>
          <a:xfrm flipH="false" flipV="false" rot="0">
            <a:off x="6389677" y="5181897"/>
            <a:ext cx="5142213"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Source Han Serif CN"/>
                <a:ea typeface="Source Han Serif CN"/>
                <a:cs typeface="Source Han Serif CN"/>
              </a:rPr>
              <a:t>Smart EISC Pilots</a:t>
            </a:r>
            <a:endParaRPr lang="en-US" sz="1100"/>
          </a:p>
        </p:txBody>
      </p:sp>
      <p:sp>
        <p:nvSpPr>
          <p:cNvPr id="28" name="TextBox 28"/>
          <p:cNvSpPr txBox="true"/>
          <p:nvPr/>
        </p:nvSpPr>
        <p:spPr>
          <a:xfrm flipH="false" flipV="false" rot="0">
            <a:off x="6389677" y="5531347"/>
            <a:ext cx="5342189" cy="59233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Technology integration pilots include 'smart EISC' programs utilizing wearable sensors</a:t>
            </a:r>
            <a:endParaRPr lang="en-US" sz="1100"/>
          </a:p>
          <a:p>
            <a:pPr algn="l"/>
            <a:r>
              <a:rPr b="false" i="false" strike="noStrike" sz="1000">
                <a:ln/>
                <a:solidFill>
                  <a:srgbClr val="0A1F3D">
                    <a:alpha val="85098"/>
                  </a:srgbClr>
                </a:solidFill>
                <a:latin typeface="FZYaYiHei GB18030L2 R"/>
                <a:ea typeface="FZYaYiHei GB18030L2 R"/>
                <a:cs typeface="FZYaYiHei GB18030L2 R"/>
              </a:rPr>
              <a:t>for remote motor monitoring and AI-assisted screening tools that increase identification</a:t>
            </a:r>
            <a:endParaRPr/>
          </a:p>
          <a:p>
            <a:pPr algn="l"/>
            <a:r>
              <a:rPr b="false" i="false" strike="noStrike" sz="1000">
                <a:ln/>
                <a:solidFill>
                  <a:srgbClr val="0A1F3D">
                    <a:alpha val="85098"/>
                  </a:srgbClr>
                </a:solidFill>
                <a:latin typeface="FZYaYiHei GB18030L2 R"/>
                <a:ea typeface="FZYaYiHei GB18030L2 R"/>
                <a:cs typeface="FZYaYiHei GB18030L2 R"/>
              </a:rPr>
              <a:t>sensitivity in rural areas.</a:t>
            </a:r>
            <a:endParaRPr/>
          </a:p>
        </p:txBody>
      </p:sp>
    </p:spTree>
  </p:cSld>
  <p:clrMapOvr>
    <a:masterClrMapping/>
  </p:clrMapOvr>
</p:sld>
</file>

<file path=ppt/slides/slide11.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Structural Analysis</a:t>
            </a:r>
            <a:endParaRPr lang="en-US" sz="1100"/>
          </a:p>
        </p:txBody>
      </p:sp>
      <p:sp>
        <p:nvSpPr>
          <p:cNvPr id="4" name="TextBox 4"/>
          <p:cNvSpPr txBox="true"/>
          <p:nvPr/>
        </p:nvSpPr>
        <p:spPr>
          <a:xfrm flipH="false" flipV="false" rot="0">
            <a:off x="457086" y="752475"/>
            <a:ext cx="11274781" cy="428625"/>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Source Han Serif CN"/>
                <a:ea typeface="Source Han Serif CN"/>
                <a:cs typeface="Source Han Serif CN"/>
              </a:rPr>
              <a:t>Comparative Analysis: Structural Dimensions</a:t>
            </a:r>
            <a:endParaRPr lang="en-US" sz="1100"/>
          </a:p>
        </p:txBody>
      </p:sp>
      <p:sp>
        <p:nvSpPr>
          <p:cNvPr id="5" name="TextBox 5"/>
          <p:cNvSpPr txBox="true"/>
          <p:nvPr/>
        </p:nvSpPr>
        <p:spPr>
          <a:xfrm flipH="false" flipV="false" rot="0">
            <a:off x="457086" y="1390650"/>
            <a:ext cx="11274781"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74901"/>
                  </a:srgbClr>
                </a:solidFill>
                <a:latin typeface="FZYaYiHei GB18030L2 R"/>
                <a:ea typeface="FZYaYiHei GB18030L2 R"/>
                <a:cs typeface="FZYaYiHei GB18030L2 R"/>
              </a:rPr>
              <a:t>China and South Korea diverge fundamentally in governance philosophy, service modality design, and family role conceptualization—with empirical evidence</a:t>
            </a:r>
            <a:endParaRPr lang="en-US" sz="1100"/>
          </a:p>
          <a:p>
            <a:pPr algn="l"/>
            <a:r>
              <a:rPr b="false" i="false" strike="noStrike" sz="1200">
                <a:ln/>
                <a:solidFill>
                  <a:srgbClr val="0A1F3D">
                    <a:alpha val="74901"/>
                  </a:srgbClr>
                </a:solidFill>
                <a:latin typeface="FZYaYiHei GB18030L2 R"/>
                <a:ea typeface="FZYaYiHei GB18030L2 R"/>
                <a:cs typeface="FZYaYiHei GB18030L2 R"/>
              </a:rPr>
              <a:t>suggesting Korea's approach yields superior developmental outcomes.</a:t>
            </a:r>
            <a:endParaRPr/>
          </a:p>
        </p:txBody>
      </p:sp>
      <p:sp>
        <p:nvSpPr>
          <p:cNvPr id="6" name="AutoShape 6"/>
          <p:cNvSpPr/>
          <p:nvPr/>
        </p:nvSpPr>
        <p:spPr>
          <a:xfrm flipH="false" flipV="false" rot="0">
            <a:off x="457086" y="2068711"/>
            <a:ext cx="3580505" cy="4332089"/>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2068711"/>
            <a:ext cx="3580505" cy="9525"/>
          </a:xfrm>
          <a:prstGeom prst="line">
            <a:avLst/>
          </a:prstGeom>
          <a:ln w="28575">
            <a:solidFill>
              <a:srgbClr val="5B8CB8">
                <a:alpha val="100000"/>
              </a:srgbClr>
            </a:solidFill>
            <a:prstDash val="solid"/>
            <a:headEnd type="none"/>
            <a:tailEnd type="none"/>
          </a:ln>
        </p:spPr>
      </p:sp>
      <p:sp>
        <p:nvSpPr>
          <p:cNvPr id="8" name="TextBox 8"/>
          <p:cNvSpPr txBox="true"/>
          <p:nvPr/>
        </p:nvSpPr>
        <p:spPr>
          <a:xfrm flipH="false" flipV="false" rot="0">
            <a:off x="695151" y="2383036"/>
            <a:ext cx="310437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Governance Structures</a:t>
            </a:r>
            <a:endParaRPr lang="en-US" sz="1100"/>
          </a:p>
        </p:txBody>
      </p:sp>
      <p:sp>
        <p:nvSpPr>
          <p:cNvPr id="9" name="AutoShape 9"/>
          <p:cNvSpPr/>
          <p:nvPr/>
        </p:nvSpPr>
        <p:spPr>
          <a:xfrm flipH="false" flipV="false" rot="0">
            <a:off x="680347" y="2764036"/>
            <a:ext cx="133317" cy="133350"/>
          </a:xfrm>
          <a:custGeom>
            <a:rect b="b" l="l" r="r" t="t"/>
            <a:pathLst>
              <a:path h="10000" w="9998">
                <a:moveTo>
                  <a:pt x="7611" y="6267"/>
                </a:moveTo>
                <a:lnTo>
                  <a:pt x="0" y="6267"/>
                </a:lnTo>
                <a:lnTo>
                  <a:pt x="0" y="0"/>
                </a:lnTo>
                <a:lnTo>
                  <a:pt x="1250" y="0"/>
                </a:lnTo>
                <a:lnTo>
                  <a:pt x="1250" y="4875"/>
                </a:lnTo>
                <a:lnTo>
                  <a:pt x="7611" y="4875"/>
                </a:lnTo>
                <a:lnTo>
                  <a:pt x="5136" y="2117"/>
                </a:lnTo>
                <a:lnTo>
                  <a:pt x="6024" y="1142"/>
                </a:lnTo>
                <a:lnTo>
                  <a:pt x="9998" y="5571"/>
                </a:lnTo>
                <a:lnTo>
                  <a:pt x="6024" y="10000"/>
                </a:lnTo>
                <a:lnTo>
                  <a:pt x="5136" y="9011"/>
                </a:lnTo>
              </a:path>
            </a:pathLst>
          </a:custGeom>
          <a:solidFill>
            <a:srgbClr val="5B8CB8">
              <a:alpha val="100000"/>
            </a:srgbClr>
          </a:solidFill>
          <a:ln>
            <a:headEnd type="none"/>
            <a:tailEnd type="none"/>
          </a:ln>
        </p:spPr>
      </p:sp>
      <p:sp>
        <p:nvSpPr>
          <p:cNvPr id="10" name="TextBox 10"/>
          <p:cNvSpPr txBox="true"/>
          <p:nvPr/>
        </p:nvSpPr>
        <p:spPr>
          <a:xfrm flipH="false" flipV="false" rot="0">
            <a:off x="894085" y="2740223"/>
            <a:ext cx="2920468" cy="113347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China's vertical integration channels policy</a:t>
            </a:r>
            <a:endParaRPr lang="en-US" sz="1100"/>
          </a:p>
          <a:p>
            <a:pPr algn="l"/>
            <a:r>
              <a:rPr b="false" i="false" strike="noStrike" sz="1100">
                <a:ln/>
                <a:solidFill>
                  <a:srgbClr val="0A1F3D">
                    <a:alpha val="90196"/>
                  </a:srgbClr>
                </a:solidFill>
                <a:latin typeface="FZYaYiHei GB18030L2 R"/>
                <a:ea typeface="FZYaYiHei GB18030L2 R"/>
                <a:cs typeface="FZYaYiHei GB18030L2 R"/>
              </a:rPr>
              <a:t>through national health and disability systems</a:t>
            </a:r>
            <a:endParaRPr/>
          </a:p>
          <a:p>
            <a:pPr algn="l"/>
            <a:r>
              <a:rPr b="false" i="false" strike="noStrike" sz="1100">
                <a:ln/>
                <a:solidFill>
                  <a:srgbClr val="0A1F3D">
                    <a:alpha val="90196"/>
                  </a:srgbClr>
                </a:solidFill>
                <a:latin typeface="FZYaYiHei GB18030L2 R"/>
                <a:ea typeface="FZYaYiHei GB18030L2 R"/>
                <a:cs typeface="FZYaYiHei GB18030L2 R"/>
              </a:rPr>
              <a:t>to county-level hospitals, maintaining</a:t>
            </a:r>
            <a:endParaRPr/>
          </a:p>
          <a:p>
            <a:pPr algn="l"/>
            <a:r>
              <a:rPr b="false" i="false" strike="noStrike" sz="1100">
                <a:ln/>
                <a:solidFill>
                  <a:srgbClr val="0A1F3D">
                    <a:alpha val="90196"/>
                  </a:srgbClr>
                </a:solidFill>
                <a:latin typeface="FZYaYiHei GB18030L2 R"/>
                <a:ea typeface="FZYaYiHei GB18030L2 R"/>
                <a:cs typeface="FZYaYiHei GB18030L2 R"/>
              </a:rPr>
              <a:t>standardized protocols but limiting local</a:t>
            </a:r>
            <a:endParaRPr/>
          </a:p>
          <a:p>
            <a:pPr algn="l"/>
            <a:r>
              <a:rPr b="false" i="false" strike="noStrike" sz="1100">
                <a:ln/>
                <a:solidFill>
                  <a:srgbClr val="0A1F3D">
                    <a:alpha val="90196"/>
                  </a:srgbClr>
                </a:solidFill>
                <a:latin typeface="FZYaYiHei GB18030L2 R"/>
                <a:ea typeface="FZYaYiHei GB18030L2 R"/>
                <a:cs typeface="FZYaYiHei GB18030L2 R"/>
              </a:rPr>
              <a:t>adaptation flexibility.</a:t>
            </a:r>
            <a:endParaRPr/>
          </a:p>
        </p:txBody>
      </p:sp>
      <p:sp>
        <p:nvSpPr>
          <p:cNvPr id="11" name="AutoShape 11"/>
          <p:cNvSpPr/>
          <p:nvPr/>
        </p:nvSpPr>
        <p:spPr>
          <a:xfrm flipH="false" flipV="false" rot="0">
            <a:off x="680347" y="4130873"/>
            <a:ext cx="133317" cy="133350"/>
          </a:xfrm>
          <a:custGeom>
            <a:rect b="b" l="l" r="r" t="t"/>
            <a:pathLst>
              <a:path h="10000" w="9998">
                <a:moveTo>
                  <a:pt x="7611" y="6267"/>
                </a:moveTo>
                <a:lnTo>
                  <a:pt x="0" y="6267"/>
                </a:lnTo>
                <a:lnTo>
                  <a:pt x="0" y="0"/>
                </a:lnTo>
                <a:lnTo>
                  <a:pt x="1250" y="0"/>
                </a:lnTo>
                <a:lnTo>
                  <a:pt x="1250" y="4875"/>
                </a:lnTo>
                <a:lnTo>
                  <a:pt x="7611" y="4875"/>
                </a:lnTo>
                <a:lnTo>
                  <a:pt x="5136" y="2117"/>
                </a:lnTo>
                <a:lnTo>
                  <a:pt x="6024" y="1142"/>
                </a:lnTo>
                <a:lnTo>
                  <a:pt x="9998" y="5571"/>
                </a:lnTo>
                <a:lnTo>
                  <a:pt x="6024" y="10000"/>
                </a:lnTo>
                <a:lnTo>
                  <a:pt x="5136" y="9011"/>
                </a:lnTo>
              </a:path>
            </a:pathLst>
          </a:custGeom>
          <a:solidFill>
            <a:srgbClr val="5B8CB8">
              <a:alpha val="100000"/>
            </a:srgbClr>
          </a:solidFill>
          <a:ln>
            <a:headEnd type="none"/>
            <a:tailEnd type="none"/>
          </a:ln>
        </p:spPr>
      </p:sp>
      <p:sp>
        <p:nvSpPr>
          <p:cNvPr id="12" name="TextBox 12"/>
          <p:cNvSpPr txBox="true"/>
          <p:nvPr/>
        </p:nvSpPr>
        <p:spPr>
          <a:xfrm flipH="false" flipV="false" rot="0">
            <a:off x="894085" y="4107061"/>
            <a:ext cx="2905440" cy="113347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Korea's horizontal devolution empowers 255</a:t>
            </a:r>
            <a:endParaRPr lang="en-US" sz="1100"/>
          </a:p>
          <a:p>
            <a:pPr algn="l"/>
            <a:r>
              <a:rPr b="false" i="false" strike="noStrike" sz="1100">
                <a:ln/>
                <a:solidFill>
                  <a:srgbClr val="0A1F3D">
                    <a:alpha val="90196"/>
                  </a:srgbClr>
                </a:solidFill>
                <a:latin typeface="FZYaYiHei GB18030L2 R"/>
                <a:ea typeface="FZYaYiHei GB18030L2 R"/>
                <a:cs typeface="FZYaYiHei GB18030L2 R"/>
              </a:rPr>
              <a:t>municipal EISCs to coordinate across health,</a:t>
            </a:r>
            <a:endParaRPr/>
          </a:p>
          <a:p>
            <a:pPr algn="l"/>
            <a:r>
              <a:rPr b="false" i="false" strike="noStrike" sz="1100">
                <a:ln/>
                <a:solidFill>
                  <a:srgbClr val="0A1F3D">
                    <a:alpha val="90196"/>
                  </a:srgbClr>
                </a:solidFill>
                <a:latin typeface="FZYaYiHei GB18030L2 R"/>
                <a:ea typeface="FZYaYiHei GB18030L2 R"/>
                <a:cs typeface="FZYaYiHei GB18030L2 R"/>
              </a:rPr>
              <a:t>education, and welfare sectors with</a:t>
            </a:r>
            <a:endParaRPr/>
          </a:p>
          <a:p>
            <a:pPr algn="l"/>
            <a:r>
              <a:rPr b="false" i="false" strike="noStrike" sz="1100">
                <a:ln/>
                <a:solidFill>
                  <a:srgbClr val="0A1F3D">
                    <a:alpha val="90196"/>
                  </a:srgbClr>
                </a:solidFill>
                <a:latin typeface="FZYaYiHei GB18030L2 R"/>
                <a:ea typeface="FZYaYiHei GB18030L2 R"/>
                <a:cs typeface="FZYaYiHei GB18030L2 R"/>
              </a:rPr>
              <a:t>individualized service configurations, trading</a:t>
            </a:r>
            <a:endParaRPr/>
          </a:p>
          <a:p>
            <a:pPr algn="l"/>
            <a:r>
              <a:rPr b="false" i="false" strike="noStrike" sz="1100">
                <a:ln/>
                <a:solidFill>
                  <a:srgbClr val="0A1F3D">
                    <a:alpha val="90196"/>
                  </a:srgbClr>
                </a:solidFill>
                <a:latin typeface="FZYaYiHei GB18030L2 R"/>
                <a:ea typeface="FZYaYiHei GB18030L2 R"/>
                <a:cs typeface="FZYaYiHei GB18030L2 R"/>
              </a:rPr>
              <a:t>uniformity for responsiveness.</a:t>
            </a:r>
            <a:endParaRPr/>
          </a:p>
        </p:txBody>
      </p:sp>
      <p:sp>
        <p:nvSpPr>
          <p:cNvPr id="13" name="AutoShape 13"/>
          <p:cNvSpPr/>
          <p:nvPr/>
        </p:nvSpPr>
        <p:spPr>
          <a:xfrm flipH="false" flipV="false" rot="0">
            <a:off x="4304223" y="2068711"/>
            <a:ext cx="3580505" cy="4332089"/>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4304223" y="2068711"/>
            <a:ext cx="3580505" cy="9525"/>
          </a:xfrm>
          <a:prstGeom prst="line">
            <a:avLst/>
          </a:prstGeom>
          <a:ln w="28575">
            <a:solidFill>
              <a:srgbClr val="5B8CB8">
                <a:alpha val="100000"/>
              </a:srgbClr>
            </a:solidFill>
            <a:prstDash val="solid"/>
            <a:headEnd type="none"/>
            <a:tailEnd type="none"/>
          </a:ln>
        </p:spPr>
      </p:sp>
      <p:sp>
        <p:nvSpPr>
          <p:cNvPr id="15" name="TextBox 15"/>
          <p:cNvSpPr txBox="true"/>
          <p:nvPr/>
        </p:nvSpPr>
        <p:spPr>
          <a:xfrm flipH="false" flipV="false" rot="0">
            <a:off x="4542290" y="2383036"/>
            <a:ext cx="310437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Service Modalities</a:t>
            </a:r>
            <a:endParaRPr lang="en-US" sz="1100"/>
          </a:p>
        </p:txBody>
      </p:sp>
      <p:sp>
        <p:nvSpPr>
          <p:cNvPr id="16" name="AutoShape 16"/>
          <p:cNvSpPr/>
          <p:nvPr/>
        </p:nvSpPr>
        <p:spPr>
          <a:xfrm flipH="false" flipV="false" rot="0">
            <a:off x="4527484" y="2764036"/>
            <a:ext cx="133317" cy="133350"/>
          </a:xfrm>
          <a:custGeom>
            <a:rect b="b" l="l" r="r" t="t"/>
            <a:pathLst>
              <a:path h="10000" w="9998">
                <a:moveTo>
                  <a:pt x="7611" y="6267"/>
                </a:moveTo>
                <a:lnTo>
                  <a:pt x="0" y="6267"/>
                </a:lnTo>
                <a:lnTo>
                  <a:pt x="0" y="0"/>
                </a:lnTo>
                <a:lnTo>
                  <a:pt x="1250" y="0"/>
                </a:lnTo>
                <a:lnTo>
                  <a:pt x="1250" y="4875"/>
                </a:lnTo>
                <a:lnTo>
                  <a:pt x="7611" y="4875"/>
                </a:lnTo>
                <a:lnTo>
                  <a:pt x="5136" y="2117"/>
                </a:lnTo>
                <a:lnTo>
                  <a:pt x="6024" y="1142"/>
                </a:lnTo>
                <a:lnTo>
                  <a:pt x="9998" y="5571"/>
                </a:lnTo>
                <a:lnTo>
                  <a:pt x="6024" y="10000"/>
                </a:lnTo>
                <a:lnTo>
                  <a:pt x="5136" y="9011"/>
                </a:lnTo>
              </a:path>
            </a:pathLst>
          </a:custGeom>
          <a:solidFill>
            <a:srgbClr val="5B8CB8">
              <a:alpha val="100000"/>
            </a:srgbClr>
          </a:solidFill>
          <a:ln>
            <a:headEnd type="none"/>
            <a:tailEnd type="none"/>
          </a:ln>
        </p:spPr>
      </p:sp>
      <p:sp>
        <p:nvSpPr>
          <p:cNvPr id="17" name="TextBox 17"/>
          <p:cNvSpPr txBox="true"/>
          <p:nvPr/>
        </p:nvSpPr>
        <p:spPr>
          <a:xfrm flipH="false" flipV="false" rot="0">
            <a:off x="4741222" y="2740223"/>
            <a:ext cx="2927908" cy="113347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China's center-based concentration achieves</a:t>
            </a:r>
            <a:endParaRPr lang="en-US" sz="1100"/>
          </a:p>
          <a:p>
            <a:pPr algn="l"/>
            <a:r>
              <a:rPr b="false" i="false" strike="noStrike" sz="1100">
                <a:ln/>
                <a:solidFill>
                  <a:srgbClr val="0A1F3D">
                    <a:alpha val="90196"/>
                  </a:srgbClr>
                </a:solidFill>
                <a:latin typeface="FZYaYiHei GB18030L2 R"/>
                <a:ea typeface="FZYaYiHei GB18030L2 R"/>
                <a:cs typeface="FZYaYiHei GB18030L2 R"/>
              </a:rPr>
              <a:t>prescribed 20+ weekly therapy hours but</a:t>
            </a:r>
            <a:endParaRPr/>
          </a:p>
          <a:p>
            <a:pPr algn="l"/>
            <a:r>
              <a:rPr b="false" i="false" strike="noStrike" sz="1100">
                <a:ln/>
                <a:solidFill>
                  <a:srgbClr val="0A1F3D">
                    <a:alpha val="90196"/>
                  </a:srgbClr>
                </a:solidFill>
                <a:latin typeface="FZYaYiHei GB18030L2 R"/>
                <a:ea typeface="FZYaYiHei GB18030L2 R"/>
                <a:cs typeface="FZYaYiHei GB18030L2 R"/>
              </a:rPr>
              <a:t>creates transportation barriers for rural</a:t>
            </a:r>
            <a:endParaRPr/>
          </a:p>
          <a:p>
            <a:pPr algn="l"/>
            <a:r>
              <a:rPr b="false" i="false" strike="noStrike" sz="1100">
                <a:ln/>
                <a:solidFill>
                  <a:srgbClr val="0A1F3D">
                    <a:alpha val="90196"/>
                  </a:srgbClr>
                </a:solidFill>
                <a:latin typeface="FZYaYiHei GB18030L2 R"/>
                <a:ea typeface="FZYaYiHei GB18030L2 R"/>
                <a:cs typeface="FZYaYiHei GB18030L2 R"/>
              </a:rPr>
              <a:t>families and limits skill generalization to home</a:t>
            </a:r>
            <a:endParaRPr/>
          </a:p>
          <a:p>
            <a:pPr algn="l"/>
            <a:r>
              <a:rPr b="false" i="false" strike="noStrike" sz="1100">
                <a:ln/>
                <a:solidFill>
                  <a:srgbClr val="0A1F3D">
                    <a:alpha val="90196"/>
                  </a:srgbClr>
                </a:solidFill>
                <a:latin typeface="FZYaYiHei GB18030L2 R"/>
                <a:ea typeface="FZYaYiHei GB18030L2 R"/>
                <a:cs typeface="FZYaYiHei GB18030L2 R"/>
              </a:rPr>
              <a:t>environments.</a:t>
            </a:r>
            <a:endParaRPr/>
          </a:p>
        </p:txBody>
      </p:sp>
      <p:sp>
        <p:nvSpPr>
          <p:cNvPr id="18" name="AutoShape 18"/>
          <p:cNvSpPr/>
          <p:nvPr/>
        </p:nvSpPr>
        <p:spPr>
          <a:xfrm flipH="false" flipV="false" rot="0">
            <a:off x="4527484" y="4130873"/>
            <a:ext cx="133317" cy="133350"/>
          </a:xfrm>
          <a:custGeom>
            <a:rect b="b" l="l" r="r" t="t"/>
            <a:pathLst>
              <a:path h="10000" w="9998">
                <a:moveTo>
                  <a:pt x="7611" y="6267"/>
                </a:moveTo>
                <a:lnTo>
                  <a:pt x="0" y="6267"/>
                </a:lnTo>
                <a:lnTo>
                  <a:pt x="0" y="0"/>
                </a:lnTo>
                <a:lnTo>
                  <a:pt x="1250" y="0"/>
                </a:lnTo>
                <a:lnTo>
                  <a:pt x="1250" y="4875"/>
                </a:lnTo>
                <a:lnTo>
                  <a:pt x="7611" y="4875"/>
                </a:lnTo>
                <a:lnTo>
                  <a:pt x="5136" y="2117"/>
                </a:lnTo>
                <a:lnTo>
                  <a:pt x="6024" y="1142"/>
                </a:lnTo>
                <a:lnTo>
                  <a:pt x="9998" y="5571"/>
                </a:lnTo>
                <a:lnTo>
                  <a:pt x="6024" y="10000"/>
                </a:lnTo>
                <a:lnTo>
                  <a:pt x="5136" y="9011"/>
                </a:lnTo>
              </a:path>
            </a:pathLst>
          </a:custGeom>
          <a:solidFill>
            <a:srgbClr val="5B8CB8">
              <a:alpha val="100000"/>
            </a:srgbClr>
          </a:solidFill>
          <a:ln>
            <a:headEnd type="none"/>
            <a:tailEnd type="none"/>
          </a:ln>
        </p:spPr>
      </p:sp>
      <p:sp>
        <p:nvSpPr>
          <p:cNvPr id="19" name="TextBox 19"/>
          <p:cNvSpPr txBox="true"/>
          <p:nvPr/>
        </p:nvSpPr>
        <p:spPr>
          <a:xfrm flipH="false" flipV="false" rot="0">
            <a:off x="4741222" y="4107061"/>
            <a:ext cx="2905440" cy="113347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Korea's diversified modalities—center, home,</a:t>
            </a:r>
            <a:endParaRPr lang="en-US" sz="1100"/>
          </a:p>
          <a:p>
            <a:pPr algn="l"/>
            <a:r>
              <a:rPr b="false" i="false" strike="noStrike" sz="1100">
                <a:ln/>
                <a:solidFill>
                  <a:srgbClr val="0A1F3D">
                    <a:alpha val="90196"/>
                  </a:srgbClr>
                </a:solidFill>
                <a:latin typeface="FZYaYiHei GB18030L2 R"/>
                <a:ea typeface="FZYaYiHei GB18030L2 R"/>
                <a:cs typeface="FZYaYiHei GB18030L2 R"/>
              </a:rPr>
              <a:t>and community-based—prioritize ecological</a:t>
            </a:r>
            <a:endParaRPr/>
          </a:p>
          <a:p>
            <a:pPr algn="l"/>
            <a:r>
              <a:rPr b="false" i="false" strike="noStrike" sz="1100">
                <a:ln/>
                <a:solidFill>
                  <a:srgbClr val="0A1F3D">
                    <a:alpha val="90196"/>
                  </a:srgbClr>
                </a:solidFill>
                <a:latin typeface="FZYaYiHei GB18030L2 R"/>
                <a:ea typeface="FZYaYiHei GB18030L2 R"/>
                <a:cs typeface="FZYaYiHei GB18030L2 R"/>
              </a:rPr>
              <a:t>validity and reduce family burden, though</a:t>
            </a:r>
            <a:endParaRPr/>
          </a:p>
          <a:p>
            <a:pPr algn="l"/>
            <a:r>
              <a:rPr b="false" i="false" strike="noStrike" sz="1100">
                <a:ln/>
                <a:solidFill>
                  <a:srgbClr val="0A1F3D">
                    <a:alpha val="90196"/>
                  </a:srgbClr>
                </a:solidFill>
                <a:latin typeface="FZYaYiHei GB18030L2 R"/>
                <a:ea typeface="FZYaYiHei GB18030L2 R"/>
                <a:cs typeface="FZYaYiHei GB18030L2 R"/>
              </a:rPr>
              <a:t>potentially sacrificing some intensive</a:t>
            </a:r>
            <a:endParaRPr/>
          </a:p>
          <a:p>
            <a:pPr algn="l"/>
            <a:r>
              <a:rPr b="false" i="false" strike="noStrike" sz="1100">
                <a:ln/>
                <a:solidFill>
                  <a:srgbClr val="0A1F3D">
                    <a:alpha val="90196"/>
                  </a:srgbClr>
                </a:solidFill>
                <a:latin typeface="FZYaYiHei GB18030L2 R"/>
                <a:ea typeface="FZYaYiHei GB18030L2 R"/>
                <a:cs typeface="FZYaYiHei GB18030L2 R"/>
              </a:rPr>
              <a:t>intervention dosage.</a:t>
            </a:r>
            <a:endParaRPr/>
          </a:p>
        </p:txBody>
      </p:sp>
      <p:sp>
        <p:nvSpPr>
          <p:cNvPr id="20" name="AutoShape 20"/>
          <p:cNvSpPr/>
          <p:nvPr/>
        </p:nvSpPr>
        <p:spPr>
          <a:xfrm flipH="false" flipV="false" rot="0">
            <a:off x="8151362" y="2068711"/>
            <a:ext cx="3580505" cy="4332089"/>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8151362" y="2068711"/>
            <a:ext cx="3580505" cy="9525"/>
          </a:xfrm>
          <a:prstGeom prst="line">
            <a:avLst/>
          </a:prstGeom>
          <a:ln w="28575">
            <a:solidFill>
              <a:srgbClr val="5B8CB8">
                <a:alpha val="100000"/>
              </a:srgbClr>
            </a:solidFill>
            <a:prstDash val="solid"/>
            <a:headEnd type="none"/>
            <a:tailEnd type="none"/>
          </a:ln>
        </p:spPr>
      </p:sp>
      <p:sp>
        <p:nvSpPr>
          <p:cNvPr id="22" name="TextBox 22"/>
          <p:cNvSpPr txBox="true"/>
          <p:nvPr/>
        </p:nvSpPr>
        <p:spPr>
          <a:xfrm flipH="false" flipV="false" rot="0">
            <a:off x="8389427" y="2383036"/>
            <a:ext cx="310437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Family Engagement</a:t>
            </a:r>
            <a:endParaRPr lang="en-US" sz="1100"/>
          </a:p>
        </p:txBody>
      </p:sp>
      <p:sp>
        <p:nvSpPr>
          <p:cNvPr id="23" name="AutoShape 23"/>
          <p:cNvSpPr/>
          <p:nvPr/>
        </p:nvSpPr>
        <p:spPr>
          <a:xfrm flipH="false" flipV="false" rot="0">
            <a:off x="8374623" y="2764036"/>
            <a:ext cx="133317" cy="133350"/>
          </a:xfrm>
          <a:custGeom>
            <a:rect b="b" l="l" r="r" t="t"/>
            <a:pathLst>
              <a:path h="10000" w="9998">
                <a:moveTo>
                  <a:pt x="7611" y="6267"/>
                </a:moveTo>
                <a:lnTo>
                  <a:pt x="0" y="6267"/>
                </a:lnTo>
                <a:lnTo>
                  <a:pt x="0" y="0"/>
                </a:lnTo>
                <a:lnTo>
                  <a:pt x="1250" y="0"/>
                </a:lnTo>
                <a:lnTo>
                  <a:pt x="1250" y="4875"/>
                </a:lnTo>
                <a:lnTo>
                  <a:pt x="7611" y="4875"/>
                </a:lnTo>
                <a:lnTo>
                  <a:pt x="5136" y="2117"/>
                </a:lnTo>
                <a:lnTo>
                  <a:pt x="6024" y="1142"/>
                </a:lnTo>
                <a:lnTo>
                  <a:pt x="9998" y="5571"/>
                </a:lnTo>
                <a:lnTo>
                  <a:pt x="6024" y="10000"/>
                </a:lnTo>
                <a:lnTo>
                  <a:pt x="5136" y="9011"/>
                </a:lnTo>
              </a:path>
            </a:pathLst>
          </a:custGeom>
          <a:solidFill>
            <a:srgbClr val="5B8CB8">
              <a:alpha val="100000"/>
            </a:srgbClr>
          </a:solidFill>
          <a:ln>
            <a:headEnd type="none"/>
            <a:tailEnd type="none"/>
          </a:ln>
        </p:spPr>
      </p:sp>
      <p:sp>
        <p:nvSpPr>
          <p:cNvPr id="24" name="TextBox 24"/>
          <p:cNvSpPr txBox="true"/>
          <p:nvPr/>
        </p:nvSpPr>
        <p:spPr>
          <a:xfrm flipH="false" flipV="false" rot="0">
            <a:off x="8588361" y="2740223"/>
            <a:ext cx="2905440" cy="890588"/>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China's families participate as informed</a:t>
            </a:r>
            <a:endParaRPr lang="en-US" sz="1100"/>
          </a:p>
          <a:p>
            <a:pPr algn="l"/>
            <a:r>
              <a:rPr b="false" i="false" strike="noStrike" sz="1100">
                <a:ln/>
                <a:solidFill>
                  <a:srgbClr val="0A1F3D">
                    <a:alpha val="90196"/>
                  </a:srgbClr>
                </a:solidFill>
                <a:latin typeface="FZYaYiHei GB18030L2 R"/>
                <a:ea typeface="FZYaYiHei GB18030L2 R"/>
                <a:cs typeface="FZYaYiHei GB18030L2 R"/>
              </a:rPr>
              <a:t>service recipients with compliance</a:t>
            </a:r>
            <a:endParaRPr/>
          </a:p>
          <a:p>
            <a:pPr algn="l"/>
            <a:r>
              <a:rPr b="false" i="false" strike="noStrike" sz="1100">
                <a:ln/>
                <a:solidFill>
                  <a:srgbClr val="0A1F3D">
                    <a:alpha val="90196"/>
                  </a:srgbClr>
                </a:solidFill>
                <a:latin typeface="FZYaYiHei GB18030L2 R"/>
                <a:ea typeface="FZYaYiHei GB18030L2 R"/>
                <a:cs typeface="FZYaYiHei GB18030L2 R"/>
              </a:rPr>
              <a:t>obligations, receiving minimal systematic</a:t>
            </a:r>
            <a:endParaRPr/>
          </a:p>
          <a:p>
            <a:pPr algn="l"/>
            <a:r>
              <a:rPr b="false" i="false" strike="noStrike" sz="1100">
                <a:ln/>
                <a:solidFill>
                  <a:srgbClr val="0A1F3D">
                    <a:alpha val="90196"/>
                  </a:srgbClr>
                </a:solidFill>
                <a:latin typeface="FZYaYiHei GB18030L2 R"/>
                <a:ea typeface="FZYaYiHei GB18030L2 R"/>
                <a:cs typeface="FZYaYiHei GB18030L2 R"/>
              </a:rPr>
              <a:t>training in home intervention implementation.</a:t>
            </a:r>
            <a:endParaRPr/>
          </a:p>
        </p:txBody>
      </p:sp>
      <p:sp>
        <p:nvSpPr>
          <p:cNvPr id="25" name="AutoShape 25"/>
          <p:cNvSpPr/>
          <p:nvPr/>
        </p:nvSpPr>
        <p:spPr>
          <a:xfrm flipH="false" flipV="false" rot="0">
            <a:off x="8374623" y="3887986"/>
            <a:ext cx="133317" cy="133350"/>
          </a:xfrm>
          <a:custGeom>
            <a:rect b="b" l="l" r="r" t="t"/>
            <a:pathLst>
              <a:path h="10000" w="9998">
                <a:moveTo>
                  <a:pt x="7611" y="6267"/>
                </a:moveTo>
                <a:lnTo>
                  <a:pt x="0" y="6267"/>
                </a:lnTo>
                <a:lnTo>
                  <a:pt x="0" y="0"/>
                </a:lnTo>
                <a:lnTo>
                  <a:pt x="1250" y="0"/>
                </a:lnTo>
                <a:lnTo>
                  <a:pt x="1250" y="4875"/>
                </a:lnTo>
                <a:lnTo>
                  <a:pt x="7611" y="4875"/>
                </a:lnTo>
                <a:lnTo>
                  <a:pt x="5136" y="2117"/>
                </a:lnTo>
                <a:lnTo>
                  <a:pt x="6024" y="1142"/>
                </a:lnTo>
                <a:lnTo>
                  <a:pt x="9998" y="5571"/>
                </a:lnTo>
                <a:lnTo>
                  <a:pt x="6024" y="10000"/>
                </a:lnTo>
                <a:lnTo>
                  <a:pt x="5136" y="9011"/>
                </a:lnTo>
              </a:path>
            </a:pathLst>
          </a:custGeom>
          <a:solidFill>
            <a:srgbClr val="5B8CB8">
              <a:alpha val="100000"/>
            </a:srgbClr>
          </a:solidFill>
          <a:ln>
            <a:headEnd type="none"/>
            <a:tailEnd type="none"/>
          </a:ln>
        </p:spPr>
      </p:sp>
      <p:sp>
        <p:nvSpPr>
          <p:cNvPr id="26" name="TextBox 26"/>
          <p:cNvSpPr txBox="true"/>
          <p:nvPr/>
        </p:nvSpPr>
        <p:spPr>
          <a:xfrm flipH="false" flipV="false" rot="0">
            <a:off x="8588361" y="3864173"/>
            <a:ext cx="2920468" cy="113347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Korea's families are recognized as</a:t>
            </a:r>
            <a:endParaRPr lang="en-US" sz="1100"/>
          </a:p>
          <a:p>
            <a:pPr algn="l"/>
            <a:r>
              <a:rPr b="false" i="false" strike="noStrike" sz="1100">
                <a:ln/>
                <a:solidFill>
                  <a:srgbClr val="0A1F3D">
                    <a:alpha val="90196"/>
                  </a:srgbClr>
                </a:solidFill>
                <a:latin typeface="FZYaYiHei GB18030L2 R"/>
                <a:ea typeface="FZYaYiHei GB18030L2 R"/>
                <a:cs typeface="FZYaYiHei GB18030L2 R"/>
              </a:rPr>
              <a:t>intervention partners with expertise,</a:t>
            </a:r>
            <a:endParaRPr/>
          </a:p>
          <a:p>
            <a:pPr algn="l"/>
            <a:r>
              <a:rPr b="false" i="false" strike="noStrike" sz="1100">
                <a:ln/>
                <a:solidFill>
                  <a:srgbClr val="0A1F3D">
                    <a:alpha val="90196"/>
                  </a:srgbClr>
                </a:solidFill>
                <a:latin typeface="FZYaYiHei GB18030L2 R"/>
                <a:ea typeface="FZYaYiHei GB18030L2 R"/>
                <a:cs typeface="FZYaYiHei GB18030L2 R"/>
              </a:rPr>
              <a:t>empowered through EIP-Care certification to</a:t>
            </a:r>
            <a:endParaRPr/>
          </a:p>
          <a:p>
            <a:pPr algn="l"/>
            <a:r>
              <a:rPr b="false" i="false" strike="noStrike" sz="1100">
                <a:ln/>
                <a:solidFill>
                  <a:srgbClr val="0A1F3D">
                    <a:alpha val="90196"/>
                  </a:srgbClr>
                </a:solidFill>
                <a:latin typeface="FZYaYiHei GB18030L2 R"/>
                <a:ea typeface="FZYaYiHei GB18030L2 R"/>
                <a:cs typeface="FZYaYiHei GB18030L2 R"/>
              </a:rPr>
              <a:t>deliver reimbursable services and possessing</a:t>
            </a:r>
            <a:endParaRPr/>
          </a:p>
          <a:p>
            <a:pPr algn="l"/>
            <a:r>
              <a:rPr b="false" i="false" strike="noStrike" sz="1100">
                <a:ln/>
                <a:solidFill>
                  <a:srgbClr val="0A1F3D">
                    <a:alpha val="90196"/>
                  </a:srgbClr>
                </a:solidFill>
                <a:latin typeface="FZYaYiHei GB18030L2 R"/>
                <a:ea typeface="FZYaYiHei GB18030L2 R"/>
                <a:cs typeface="FZYaYiHei GB18030L2 R"/>
              </a:rPr>
              <a:t>statutory representation in policy governance.</a:t>
            </a:r>
            <a:endParaRPr/>
          </a:p>
        </p:txBody>
      </p:sp>
    </p:spTree>
  </p:cSld>
  <p:clrMapOvr>
    <a:masterClrMapping/>
  </p:clrMapOvr>
</p:sld>
</file>

<file path=ppt/slides/slide1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4901"/>
                  </a:srgbClr>
                </a:solidFill>
                <a:latin typeface="FZYaYiHei GB18030L2 R"/>
                <a:ea typeface="FZYaYiHei GB18030L2 R"/>
                <a:cs typeface="FZYaYiHei GB18030L2 R"/>
              </a:rPr>
              <a:t>Comparative Analysis</a:t>
            </a:r>
            <a:endParaRPr lang="en-US" sz="1100"/>
          </a:p>
        </p:txBody>
      </p:sp>
      <p:sp>
        <p:nvSpPr>
          <p:cNvPr id="4" name="TextBox 4"/>
          <p:cNvSpPr txBox="true"/>
          <p:nvPr/>
        </p:nvSpPr>
        <p:spPr>
          <a:xfrm flipH="false" flipV="false" rot="0">
            <a:off x="457086" y="709612"/>
            <a:ext cx="11274781" cy="400050"/>
          </a:xfrm>
          <a:prstGeom prst="rect">
            <a:avLst/>
          </a:prstGeom>
          <a:ln>
            <a:headEnd type="none"/>
            <a:tailEnd type="none"/>
          </a:ln>
        </p:spPr>
        <p:txBody>
          <a:bodyPr anchor="t" anchorCtr="false" bIns="0" lIns="0" rIns="0" rtlCol="false" tIns="0" vert="horz" wrap="none"/>
          <a:lstStyle/>
          <a:p>
            <a:pPr algn="l">
              <a:defRPr/>
            </a:pPr>
            <a:r>
              <a:rPr b="true" i="false" lang="en-US" strike="noStrike" sz="2800">
                <a:ln/>
                <a:solidFill>
                  <a:srgbClr val="0A1F3D">
                    <a:alpha val="100000"/>
                  </a:srgbClr>
                </a:solidFill>
                <a:latin typeface="Source Han Serif CN"/>
                <a:ea typeface="Source Han Serif CN"/>
                <a:cs typeface="Source Han Serif CN"/>
              </a:rPr>
              <a:t>Performance Outcomes: China vs. South Korea</a:t>
            </a:r>
            <a:endParaRPr lang="en-US" sz="1100"/>
          </a:p>
        </p:txBody>
      </p:sp>
      <p:sp>
        <p:nvSpPr>
          <p:cNvPr id="5" name="TextBox 5"/>
          <p:cNvSpPr txBox="true"/>
          <p:nvPr/>
        </p:nvSpPr>
        <p:spPr>
          <a:xfrm flipH="false" flipV="false" rot="0">
            <a:off x="457086" y="1335286"/>
            <a:ext cx="6880092"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0A1F3D">
                    <a:alpha val="100000"/>
                  </a:srgbClr>
                </a:solidFill>
                <a:latin typeface="FZYaYiHei GB18030L2 R"/>
                <a:ea typeface="FZYaYiHei GB18030L2 R"/>
                <a:cs typeface="FZYaYiHei GB18030L2 R"/>
              </a:rPr>
              <a:t>Key System Performance Indicators Comparison</a:t>
            </a:r>
            <a:endParaRPr lang="en-US" sz="1100"/>
          </a:p>
        </p:txBody>
      </p:sp>
      <p:sp>
        <p:nvSpPr>
          <p:cNvPr id="6" name="AutoShape 6"/>
          <p:cNvSpPr/>
          <p:nvPr/>
        </p:nvSpPr>
        <p:spPr>
          <a:xfrm flipH="false" flipV="false" rot="0">
            <a:off x="457086" y="1630561"/>
            <a:ext cx="6880092" cy="4770239"/>
          </a:xfrm>
          <a:prstGeom prst="rect">
            <a:avLst/>
          </a:prstGeom>
          <a:ln w="9525">
            <a:solidFill>
              <a:srgbClr val="C5CDD6">
                <a:alpha val="100000"/>
              </a:srgbClr>
            </a:solidFill>
            <a:prstDash val="solid"/>
            <a:headEnd type="none"/>
            <a:tailEnd type="none"/>
          </a:ln>
        </p:spPr>
      </p:sp>
      <p:graphicFrame>
        <p:nvGraphicFramePr>
          <p:cNvPr id="7" name="Table 7"/>
          <p:cNvGraphicFramePr>
            <a:graphicFrameLocks noGrp="true"/>
          </p:cNvGraphicFramePr>
          <p:nvPr/>
        </p:nvGraphicFramePr>
        <p:xfrm>
          <a:off x="466608" y="1640086"/>
          <a:ext cx="6861047" cy="3081338"/>
        </p:xfrm>
        <a:graphic>
          <a:graphicData uri="http://schemas.openxmlformats.org/drawingml/2006/table">
            <a:tbl>
              <a:tblPr/>
              <a:tblGrid>
                <a:gridCol w="2603500"/>
                <a:gridCol w="2120900"/>
                <a:gridCol w="2120900"/>
              </a:tblGrid>
              <a:tr h="368300">
                <a:tc gridSpan="1" rowSpan="1">
                  <a:txBody>
                    <a:bodyPr anchor="ctr" anchorCtr="false" bIns="95250" lIns="114300" rIns="114300" rot="0" tIns="95250" vert="horz" wrap="square"/>
                    <a:p>
                      <a:pPr algn="l">
                        <a:defRPr b="tru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true" i="false" strike="noStrike" sz="900">
                          <a:ln/>
                          <a:solidFill>
                            <a:srgbClr val="0A1F3D">
                              <a:alpha val="100000"/>
                            </a:srgbClr>
                          </a:solidFill>
                          <a:latin typeface="&quot;FZYaYiHei GB18030L2 R&quot;, sans-serif"/>
                          <a:ea typeface="&quot;FZYaYiHei GB18030L2 R&quot;, sans-serif"/>
                          <a:cs typeface="&quot;FZYaYiHei GB18030L2 R&quot;, sans-serif"/>
                        </a:rPr>
                        <a:t>Performance Indicator</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95250" lIns="114300" rIns="114300" rot="0" tIns="95250" vert="horz" wrap="square"/>
                    <a:p>
                      <a:pPr algn="ctr">
                        <a:defRPr b="tru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true" i="false" strike="noStrike" sz="900">
                          <a:ln/>
                          <a:solidFill>
                            <a:srgbClr val="0A1F3D">
                              <a:alpha val="100000"/>
                            </a:srgbClr>
                          </a:solidFill>
                          <a:latin typeface="&quot;FZYaYiHei GB18030L2 R&quot;, sans-serif"/>
                          <a:ea typeface="&quot;FZYaYiHei GB18030L2 R&quot;, sans-serif"/>
                          <a:cs typeface="&quot;FZYaYiHei GB18030L2 R&quot;, sans-serif"/>
                        </a:rPr>
                        <a:t>China</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95250" lIns="114300" rIns="114300" rot="0" tIns="95250" vert="horz" wrap="square"/>
                    <a:p>
                      <a:pPr algn="ctr">
                        <a:defRPr b="tru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true" i="false" strike="noStrike" sz="900">
                          <a:ln/>
                          <a:solidFill>
                            <a:srgbClr val="0A1F3D">
                              <a:alpha val="100000"/>
                            </a:srgbClr>
                          </a:solidFill>
                          <a:latin typeface="&quot;FZYaYiHei GB18030L2 R&quot;, sans-serif"/>
                          <a:ea typeface="&quot;FZYaYiHei GB18030L2 R&quot;, sans-serif"/>
                          <a:cs typeface="&quot;FZYaYiHei GB18030L2 R&quot;, sans-serif"/>
                        </a:rPr>
                        <a:t>South Korea</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Annual children served (estimated)</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4.2 million</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85,000</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Coverage rate of eligible population</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60-70%</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65-75%</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Average wait time (identification to service)</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3-6 mo (urban); 12+ mo (rural)</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tru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5B8CB8">
                              <a:alpha val="100000"/>
                            </a:srgbClr>
                          </a:solidFill>
                          <a:latin typeface="&quot;FZYaYiHei GB18030L2 R&quot;, sans-serif"/>
                          <a:ea typeface="&quot;FZYaYiHei GB18030L2 R&quot;, sans-serif"/>
                          <a:cs typeface="&quot;FZYaYiHei GB18030L2 R&quot;, sans-serif"/>
                        </a:rPr>
                        <a:t>&lt;30 days</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Certified therapist to child ratio</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1:50 (eastern); 1:500+ (western)</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1:40 (national)</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Parental satisfaction (5-point scale)</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3.2/5.0</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tru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5B8CB8">
                              <a:alpha val="100000"/>
                            </a:srgbClr>
                          </a:solidFill>
                          <a:latin typeface="&quot;FZYaYiHei GB18030L2 R&quot;, sans-serif"/>
                          <a:ea typeface="&quot;FZYaYiHei GB18030L2 R&quot;, sans-serif"/>
                          <a:cs typeface="&quot;FZYaYiHei GB18030L2 R&quot;, sans-serif"/>
                        </a:rPr>
                        <a:t>4.1/5.0</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Home-based service proportion</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&lt;10%</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35-40%</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7F9FA">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Outcome tracking system</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Process indicators</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Developmental trajectories</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bl>
          </a:graphicData>
        </a:graphic>
      </p:graphicFrame>
      <p:sp>
        <p:nvSpPr>
          <p:cNvPr id="8" name="AutoShape 8"/>
          <p:cNvSpPr/>
          <p:nvPr/>
        </p:nvSpPr>
        <p:spPr>
          <a:xfrm flipH="false" flipV="false" rot="0">
            <a:off x="7603811" y="1316236"/>
            <a:ext cx="4128055" cy="1317128"/>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7603811" y="1316236"/>
            <a:ext cx="4128055" cy="9525"/>
          </a:xfrm>
          <a:prstGeom prst="line">
            <a:avLst/>
          </a:prstGeom>
          <a:ln w="28575">
            <a:solidFill>
              <a:srgbClr val="5B8CB8">
                <a:alpha val="100000"/>
              </a:srgbClr>
            </a:solidFill>
            <a:prstDash val="solid"/>
            <a:headEnd type="none"/>
            <a:tailEnd type="none"/>
          </a:ln>
        </p:spPr>
      </p:sp>
      <p:sp>
        <p:nvSpPr>
          <p:cNvPr id="10" name="TextBox 10"/>
          <p:cNvSpPr txBox="true"/>
          <p:nvPr/>
        </p:nvSpPr>
        <p:spPr>
          <a:xfrm flipH="false" flipV="false" rot="0">
            <a:off x="7803786" y="1554361"/>
            <a:ext cx="3728105"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60000"/>
                  </a:srgbClr>
                </a:solidFill>
                <a:latin typeface="FZYaYiHei GB18030L2 R"/>
                <a:ea typeface="FZYaYiHei GB18030L2 R"/>
                <a:cs typeface="FZYaYiHei GB18030L2 R"/>
              </a:rPr>
              <a:t>Key Finding</a:t>
            </a:r>
            <a:endParaRPr lang="en-US" sz="1100"/>
          </a:p>
        </p:txBody>
      </p:sp>
      <p:sp>
        <p:nvSpPr>
          <p:cNvPr id="11" name="TextBox 11"/>
          <p:cNvSpPr txBox="true"/>
          <p:nvPr/>
        </p:nvSpPr>
        <p:spPr>
          <a:xfrm flipH="false" flipV="false" rot="0">
            <a:off x="7803786" y="1802011"/>
            <a:ext cx="3728105" cy="59233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100000"/>
                  </a:srgbClr>
                </a:solidFill>
                <a:latin typeface="FZYaYiHei GB18030L2 R"/>
                <a:ea typeface="FZYaYiHei GB18030L2 R"/>
                <a:cs typeface="FZYaYiHei GB18030L2 R"/>
              </a:rPr>
              <a:t>Korea demonstrates superior performance on </a:t>
            </a:r>
            <a:r>
              <a:rPr b="true" i="false" strike="noStrike" sz="1000">
                <a:ln/>
                <a:solidFill>
                  <a:srgbClr val="5B8CB8">
                    <a:alpha val="100000"/>
                  </a:srgbClr>
                </a:solidFill>
                <a:latin typeface="FZYaYiHei GB18030L2 R"/>
                <a:ea typeface="FZYaYiHei GB18030L2 R"/>
                <a:cs typeface="FZYaYiHei GB18030L2 R"/>
              </a:rPr>
              <a:t>timeliness</a:t>
            </a:r>
            <a:r>
              <a:rPr b="false" i="false" strike="noStrike" sz="1000">
                <a:ln/>
                <a:solidFill>
                  <a:srgbClr val="0A1F3D">
                    <a:alpha val="100000"/>
                  </a:srgbClr>
                </a:solidFill>
                <a:latin typeface="FZYaYiHei GB18030L2 R"/>
                <a:ea typeface="FZYaYiHei GB18030L2 R"/>
                <a:cs typeface="FZYaYiHei GB18030L2 R"/>
              </a:rPr>
              <a:t>,</a:t>
            </a:r>
            <a:endParaRPr lang="en-US" sz="1100"/>
          </a:p>
          <a:p>
            <a:pPr algn="l"/>
            <a:r>
              <a:rPr b="true" i="false" strike="noStrike" sz="1000">
                <a:ln/>
                <a:solidFill>
                  <a:srgbClr val="5B8CB8">
                    <a:alpha val="100000"/>
                  </a:srgbClr>
                </a:solidFill>
                <a:latin typeface="FZYaYiHei GB18030L2 R"/>
                <a:ea typeface="FZYaYiHei GB18030L2 R"/>
                <a:cs typeface="FZYaYiHei GB18030L2 R"/>
              </a:rPr>
              <a:t>equity</a:t>
            </a:r>
            <a:r>
              <a:rPr b="false" i="false" strike="noStrike" sz="1000">
                <a:ln/>
                <a:solidFill>
                  <a:srgbClr val="0A1F3D">
                    <a:alpha val="100000"/>
                  </a:srgbClr>
                </a:solidFill>
                <a:latin typeface="FZYaYiHei GB18030L2 R"/>
                <a:ea typeface="FZYaYiHei GB18030L2 R"/>
                <a:cs typeface="FZYaYiHei GB18030L2 R"/>
              </a:rPr>
              <a:t>, and </a:t>
            </a:r>
            <a:r>
              <a:rPr b="true" i="false" strike="noStrike" sz="1000">
                <a:ln/>
                <a:solidFill>
                  <a:srgbClr val="5B8CB8">
                    <a:alpha val="100000"/>
                  </a:srgbClr>
                </a:solidFill>
                <a:latin typeface="FZYaYiHei GB18030L2 R"/>
                <a:ea typeface="FZYaYiHei GB18030L2 R"/>
                <a:cs typeface="FZYaYiHei GB18030L2 R"/>
              </a:rPr>
              <a:t>satisfaction</a:t>
            </a:r>
            <a:r>
              <a:rPr b="false" i="false" strike="noStrike" sz="1000">
                <a:ln/>
                <a:solidFill>
                  <a:srgbClr val="0A1F3D">
                    <a:alpha val="100000"/>
                  </a:srgbClr>
                </a:solidFill>
                <a:latin typeface="FZYaYiHei GB18030L2 R"/>
                <a:ea typeface="FZYaYiHei GB18030L2 R"/>
                <a:cs typeface="FZYaYiHei GB18030L2 R"/>
              </a:rPr>
              <a:t> metrics despite comparable</a:t>
            </a:r>
            <a:endParaRPr/>
          </a:p>
          <a:p>
            <a:pPr algn="l"/>
            <a:r>
              <a:rPr b="false" i="false" strike="noStrike" sz="1000">
                <a:ln/>
                <a:solidFill>
                  <a:srgbClr val="0A1F3D">
                    <a:alpha val="100000"/>
                  </a:srgbClr>
                </a:solidFill>
                <a:latin typeface="FZYaYiHei GB18030L2 R"/>
                <a:ea typeface="FZYaYiHei GB18030L2 R"/>
                <a:cs typeface="FZYaYiHei GB18030L2 R"/>
              </a:rPr>
              <a:t>coverage, suggesting institutional design advantages.</a:t>
            </a:r>
            <a:endParaRPr/>
          </a:p>
        </p:txBody>
      </p:sp>
      <p:sp>
        <p:nvSpPr>
          <p:cNvPr id="12" name="AutoShape 12"/>
          <p:cNvSpPr/>
          <p:nvPr/>
        </p:nvSpPr>
        <p:spPr>
          <a:xfrm flipH="false" flipV="false" rot="0">
            <a:off x="7603811" y="2785765"/>
            <a:ext cx="4128055" cy="3615035"/>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TextBox 13"/>
          <p:cNvSpPr txBox="true"/>
          <p:nvPr/>
        </p:nvSpPr>
        <p:spPr>
          <a:xfrm flipH="false" flipV="false" rot="0">
            <a:off x="7803786" y="3004840"/>
            <a:ext cx="3728105"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60000"/>
                  </a:srgbClr>
                </a:solidFill>
                <a:latin typeface="FZYaYiHei GB18030L2 R"/>
                <a:ea typeface="FZYaYiHei GB18030L2 R"/>
                <a:cs typeface="FZYaYiHei GB18030L2 R"/>
              </a:rPr>
              <a:t>Critical Disparities</a:t>
            </a:r>
            <a:endParaRPr lang="en-US" sz="1100"/>
          </a:p>
        </p:txBody>
      </p:sp>
      <p:sp>
        <p:nvSpPr>
          <p:cNvPr id="14" name="AutoShape 14"/>
          <p:cNvSpPr/>
          <p:nvPr/>
        </p:nvSpPr>
        <p:spPr>
          <a:xfrm flipH="false" flipV="false" rot="0">
            <a:off x="7786898" y="3319165"/>
            <a:ext cx="152362" cy="1524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9" y="5000"/>
                </a:lnTo>
                <a:lnTo>
                  <a:pt x="7499" y="6000"/>
                </a:lnTo>
                <a:lnTo>
                  <a:pt x="4499" y="6000"/>
                </a:lnTo>
                <a:lnTo>
                  <a:pt x="4499" y="2500"/>
                </a:lnTo>
              </a:path>
            </a:pathLst>
          </a:custGeom>
          <a:solidFill>
            <a:srgbClr val="5B8CB8">
              <a:alpha val="100000"/>
            </a:srgbClr>
          </a:solidFill>
          <a:ln>
            <a:headEnd type="none"/>
            <a:tailEnd type="none"/>
          </a:ln>
        </p:spPr>
      </p:sp>
      <p:sp>
        <p:nvSpPr>
          <p:cNvPr id="15" name="TextBox 15"/>
          <p:cNvSpPr txBox="true"/>
          <p:nvPr/>
        </p:nvSpPr>
        <p:spPr>
          <a:xfrm flipH="false" flipV="false" rot="0">
            <a:off x="8017599" y="3281065"/>
            <a:ext cx="3514293" cy="334715"/>
          </a:xfrm>
          <a:prstGeom prst="rect">
            <a:avLst/>
          </a:prstGeom>
          <a:ln>
            <a:headEnd type="none"/>
            <a:tailEnd type="none"/>
          </a:ln>
        </p:spPr>
        <p:txBody>
          <a:bodyPr anchor="t" anchorCtr="false" bIns="0" lIns="0" rIns="0" rtlCol="false" tIns="0" vert="horz" wrap="square"/>
          <a:lstStyle/>
          <a:p>
            <a:pPr algn="l">
              <a:defRPr/>
            </a:pPr>
            <a:r>
              <a:rPr b="true" i="false" lang="en-US" strike="noStrike" sz="900">
                <a:ln/>
                <a:solidFill>
                  <a:srgbClr val="0A1F3D">
                    <a:alpha val="100000"/>
                  </a:srgbClr>
                </a:solidFill>
                <a:latin typeface="FZYaYiHei GB18030L2 R"/>
                <a:ea typeface="FZYaYiHei GB18030L2 R"/>
                <a:cs typeface="FZYaYiHei GB18030L2 R"/>
              </a:rPr>
              <a:t>Wait time:</a:t>
            </a:r>
            <a:r>
              <a:rPr b="false" i="false" strike="noStrike" sz="900">
                <a:ln/>
                <a:solidFill>
                  <a:srgbClr val="0A1F3D">
                    <a:alpha val="100000"/>
                  </a:srgbClr>
                </a:solidFill>
                <a:latin typeface="FZYaYiHei GB18030L2 R"/>
                <a:ea typeface="FZYaYiHei GB18030L2 R"/>
                <a:cs typeface="FZYaYiHei GB18030L2 R"/>
              </a:rPr>
              <a:t> Korea's automated referrals achieve &lt;30 days vs. 3-</a:t>
            </a:r>
            <a:endParaRPr lang="en-US" sz="1100"/>
          </a:p>
          <a:p>
            <a:pPr algn="l"/>
            <a:r>
              <a:rPr b="false" i="false" strike="noStrike" sz="900">
                <a:ln/>
                <a:solidFill>
                  <a:srgbClr val="0A1F3D">
                    <a:alpha val="100000"/>
                  </a:srgbClr>
                </a:solidFill>
                <a:latin typeface="FZYaYiHei GB18030L2 R"/>
                <a:ea typeface="FZYaYiHei GB18030L2 R"/>
                <a:cs typeface="FZYaYiHei GB18030L2 R"/>
              </a:rPr>
              <a:t>6 months (China urban) to 12+ months (rural)</a:t>
            </a:r>
            <a:endParaRPr/>
          </a:p>
        </p:txBody>
      </p:sp>
      <p:sp>
        <p:nvSpPr>
          <p:cNvPr id="16" name="AutoShape 16"/>
          <p:cNvSpPr/>
          <p:nvPr/>
        </p:nvSpPr>
        <p:spPr>
          <a:xfrm flipH="false" flipV="false" rot="0">
            <a:off x="7786898" y="3817144"/>
            <a:ext cx="152362" cy="152400"/>
          </a:xfrm>
          <a:custGeom>
            <a:rect b="b" l="l" r="r" t="t"/>
            <a:pathLst>
              <a:path h="10000" w="9998">
                <a:moveTo>
                  <a:pt x="4476" y="5652"/>
                </a:moveTo>
                <a:lnTo>
                  <a:pt x="4476" y="6522"/>
                </a:lnTo>
                <a:cubicBezTo>
                  <a:pt x="3872" y="6522"/>
                  <a:pt x="3308" y="6640"/>
                  <a:pt x="2786" y="6878"/>
                </a:cubicBezTo>
                <a:cubicBezTo>
                  <a:pt x="2278" y="7110"/>
                  <a:pt x="1876" y="7423"/>
                  <a:pt x="1578" y="7817"/>
                </a:cubicBezTo>
                <a:cubicBezTo>
                  <a:pt x="1272" y="8223"/>
                  <a:pt x="1119" y="8660"/>
                  <a:pt x="1119" y="9130"/>
                </a:cubicBezTo>
                <a:lnTo>
                  <a:pt x="0" y="9130"/>
                </a:lnTo>
                <a:cubicBezTo>
                  <a:pt x="0" y="8498"/>
                  <a:pt x="205" y="7913"/>
                  <a:pt x="615" y="7374"/>
                </a:cubicBezTo>
                <a:cubicBezTo>
                  <a:pt x="1010" y="6852"/>
                  <a:pt x="1544" y="6437"/>
                  <a:pt x="2216" y="6130"/>
                </a:cubicBezTo>
                <a:cubicBezTo>
                  <a:pt x="2909" y="5811"/>
                  <a:pt x="3662" y="5652"/>
                  <a:pt x="4476" y="5652"/>
                </a:cubicBezTo>
                <a:moveTo>
                  <a:pt x="4476" y="5217"/>
                </a:moveTo>
                <a:cubicBezTo>
                  <a:pt x="3864" y="5217"/>
                  <a:pt x="3300" y="5098"/>
                  <a:pt x="2786" y="4861"/>
                </a:cubicBezTo>
                <a:cubicBezTo>
                  <a:pt x="2278" y="4629"/>
                  <a:pt x="1876" y="4316"/>
                  <a:pt x="1578" y="3922"/>
                </a:cubicBezTo>
                <a:cubicBezTo>
                  <a:pt x="1272" y="3522"/>
                  <a:pt x="1119" y="3084"/>
                  <a:pt x="1119" y="2609"/>
                </a:cubicBezTo>
                <a:cubicBezTo>
                  <a:pt x="1119" y="2133"/>
                  <a:pt x="1272" y="1696"/>
                  <a:pt x="1578" y="1296"/>
                </a:cubicBezTo>
                <a:cubicBezTo>
                  <a:pt x="1876" y="901"/>
                  <a:pt x="2278" y="588"/>
                  <a:pt x="2786" y="357"/>
                </a:cubicBezTo>
                <a:cubicBezTo>
                  <a:pt x="3300" y="119"/>
                  <a:pt x="3864" y="0"/>
                  <a:pt x="4476" y="0"/>
                </a:cubicBezTo>
                <a:cubicBezTo>
                  <a:pt x="5087" y="0"/>
                  <a:pt x="5650" y="119"/>
                  <a:pt x="6166" y="357"/>
                </a:cubicBezTo>
                <a:cubicBezTo>
                  <a:pt x="6672" y="588"/>
                  <a:pt x="7075" y="901"/>
                  <a:pt x="7374" y="1296"/>
                </a:cubicBezTo>
                <a:cubicBezTo>
                  <a:pt x="7680" y="1696"/>
                  <a:pt x="7833" y="2133"/>
                  <a:pt x="7833" y="2609"/>
                </a:cubicBezTo>
                <a:cubicBezTo>
                  <a:pt x="7833" y="3084"/>
                  <a:pt x="7680" y="3522"/>
                  <a:pt x="7374" y="3922"/>
                </a:cubicBezTo>
                <a:cubicBezTo>
                  <a:pt x="7075" y="4316"/>
                  <a:pt x="6672" y="4629"/>
                  <a:pt x="6166" y="4861"/>
                </a:cubicBezTo>
                <a:cubicBezTo>
                  <a:pt x="5650" y="5098"/>
                  <a:pt x="5087" y="5217"/>
                  <a:pt x="4476" y="5217"/>
                </a:cubicBezTo>
                <a:moveTo>
                  <a:pt x="4476" y="4348"/>
                </a:moveTo>
                <a:cubicBezTo>
                  <a:pt x="4878" y="4348"/>
                  <a:pt x="5251" y="4269"/>
                  <a:pt x="5595" y="4113"/>
                </a:cubicBezTo>
                <a:cubicBezTo>
                  <a:pt x="5938" y="3956"/>
                  <a:pt x="6210" y="3744"/>
                  <a:pt x="6412" y="3478"/>
                </a:cubicBezTo>
                <a:cubicBezTo>
                  <a:pt x="6613" y="3211"/>
                  <a:pt x="6714" y="2921"/>
                  <a:pt x="6714" y="2609"/>
                </a:cubicBezTo>
                <a:cubicBezTo>
                  <a:pt x="6714" y="2295"/>
                  <a:pt x="6613" y="2005"/>
                  <a:pt x="6412" y="1739"/>
                </a:cubicBezTo>
                <a:cubicBezTo>
                  <a:pt x="6210" y="1472"/>
                  <a:pt x="5938" y="1260"/>
                  <a:pt x="5595" y="1104"/>
                </a:cubicBezTo>
                <a:cubicBezTo>
                  <a:pt x="5251" y="948"/>
                  <a:pt x="4878" y="870"/>
                  <a:pt x="4476" y="870"/>
                </a:cubicBezTo>
                <a:cubicBezTo>
                  <a:pt x="4073" y="870"/>
                  <a:pt x="3700" y="948"/>
                  <a:pt x="3357" y="1104"/>
                </a:cubicBezTo>
                <a:cubicBezTo>
                  <a:pt x="3013" y="1260"/>
                  <a:pt x="2741" y="1472"/>
                  <a:pt x="2540" y="1739"/>
                </a:cubicBezTo>
                <a:cubicBezTo>
                  <a:pt x="2338" y="2005"/>
                  <a:pt x="2238" y="2295"/>
                  <a:pt x="2238" y="2609"/>
                </a:cubicBezTo>
                <a:cubicBezTo>
                  <a:pt x="2238" y="2921"/>
                  <a:pt x="2338" y="3211"/>
                  <a:pt x="2540" y="3478"/>
                </a:cubicBezTo>
                <a:cubicBezTo>
                  <a:pt x="2741" y="3744"/>
                  <a:pt x="3013" y="3956"/>
                  <a:pt x="3357" y="4113"/>
                </a:cubicBezTo>
                <a:cubicBezTo>
                  <a:pt x="3700" y="4269"/>
                  <a:pt x="4073" y="4348"/>
                  <a:pt x="4476" y="4348"/>
                </a:cubicBezTo>
                <a:moveTo>
                  <a:pt x="9411" y="8730"/>
                </a:moveTo>
                <a:lnTo>
                  <a:pt x="7833" y="10000"/>
                </a:lnTo>
                <a:lnTo>
                  <a:pt x="6255" y="8730"/>
                </a:lnTo>
                <a:cubicBezTo>
                  <a:pt x="5964" y="8498"/>
                  <a:pt x="5768" y="8227"/>
                  <a:pt x="5668" y="7917"/>
                </a:cubicBezTo>
                <a:cubicBezTo>
                  <a:pt x="5567" y="7607"/>
                  <a:pt x="5567" y="7297"/>
                  <a:pt x="5668" y="6987"/>
                </a:cubicBezTo>
                <a:cubicBezTo>
                  <a:pt x="5768" y="6677"/>
                  <a:pt x="5962" y="6407"/>
                  <a:pt x="6249" y="6178"/>
                </a:cubicBezTo>
                <a:cubicBezTo>
                  <a:pt x="6536" y="5949"/>
                  <a:pt x="6872" y="5794"/>
                  <a:pt x="7257" y="5713"/>
                </a:cubicBezTo>
                <a:cubicBezTo>
                  <a:pt x="7641" y="5631"/>
                  <a:pt x="8025" y="5631"/>
                  <a:pt x="8409" y="5713"/>
                </a:cubicBezTo>
                <a:cubicBezTo>
                  <a:pt x="8793" y="5794"/>
                  <a:pt x="9128" y="5949"/>
                  <a:pt x="9416" y="6178"/>
                </a:cubicBezTo>
                <a:cubicBezTo>
                  <a:pt x="9703" y="6407"/>
                  <a:pt x="9897" y="6677"/>
                  <a:pt x="9998" y="6987"/>
                </a:cubicBezTo>
                <a:cubicBezTo>
                  <a:pt x="10098" y="7297"/>
                  <a:pt x="10098" y="7607"/>
                  <a:pt x="9998" y="7917"/>
                </a:cubicBezTo>
                <a:cubicBezTo>
                  <a:pt x="9897" y="8227"/>
                  <a:pt x="9701" y="8498"/>
                  <a:pt x="9411" y="8730"/>
                </a:cubicBezTo>
                <a:moveTo>
                  <a:pt x="7833" y="8748"/>
                </a:moveTo>
                <a:lnTo>
                  <a:pt x="8605" y="8122"/>
                </a:lnTo>
                <a:cubicBezTo>
                  <a:pt x="8754" y="8000"/>
                  <a:pt x="8857" y="7858"/>
                  <a:pt x="8913" y="7696"/>
                </a:cubicBezTo>
                <a:cubicBezTo>
                  <a:pt x="8969" y="7533"/>
                  <a:pt x="8969" y="7371"/>
                  <a:pt x="8913" y="7209"/>
                </a:cubicBezTo>
                <a:cubicBezTo>
                  <a:pt x="8857" y="7046"/>
                  <a:pt x="8756" y="6905"/>
                  <a:pt x="8610" y="6787"/>
                </a:cubicBezTo>
                <a:cubicBezTo>
                  <a:pt x="8464" y="6668"/>
                  <a:pt x="8299" y="6590"/>
                  <a:pt x="8113" y="6552"/>
                </a:cubicBezTo>
                <a:cubicBezTo>
                  <a:pt x="7926" y="6514"/>
                  <a:pt x="7739" y="6514"/>
                  <a:pt x="7553" y="6552"/>
                </a:cubicBezTo>
                <a:cubicBezTo>
                  <a:pt x="7366" y="6590"/>
                  <a:pt x="7200" y="6668"/>
                  <a:pt x="7055" y="6787"/>
                </a:cubicBezTo>
                <a:cubicBezTo>
                  <a:pt x="6909" y="6905"/>
                  <a:pt x="6809" y="7046"/>
                  <a:pt x="6753" y="7209"/>
                </a:cubicBezTo>
                <a:cubicBezTo>
                  <a:pt x="6697" y="7371"/>
                  <a:pt x="6697" y="7533"/>
                  <a:pt x="6753" y="7696"/>
                </a:cubicBezTo>
                <a:cubicBezTo>
                  <a:pt x="6809" y="7858"/>
                  <a:pt x="6911" y="8000"/>
                  <a:pt x="7061" y="8122"/>
                </a:cubicBezTo>
              </a:path>
            </a:pathLst>
          </a:custGeom>
          <a:solidFill>
            <a:srgbClr val="5B8CB8">
              <a:alpha val="100000"/>
            </a:srgbClr>
          </a:solidFill>
          <a:ln>
            <a:headEnd type="none"/>
            <a:tailEnd type="none"/>
          </a:ln>
        </p:spPr>
      </p:sp>
      <p:sp>
        <p:nvSpPr>
          <p:cNvPr id="17" name="TextBox 17"/>
          <p:cNvSpPr txBox="true"/>
          <p:nvPr/>
        </p:nvSpPr>
        <p:spPr>
          <a:xfrm flipH="false" flipV="false" rot="0">
            <a:off x="8017599" y="3779044"/>
            <a:ext cx="3514293" cy="334715"/>
          </a:xfrm>
          <a:prstGeom prst="rect">
            <a:avLst/>
          </a:prstGeom>
          <a:ln>
            <a:headEnd type="none"/>
            <a:tailEnd type="none"/>
          </a:ln>
        </p:spPr>
        <p:txBody>
          <a:bodyPr anchor="t" anchorCtr="false" bIns="0" lIns="0" rIns="0" rtlCol="false" tIns="0" vert="horz" wrap="square"/>
          <a:lstStyle/>
          <a:p>
            <a:pPr algn="l">
              <a:defRPr/>
            </a:pPr>
            <a:r>
              <a:rPr b="true" i="false" lang="en-US" strike="noStrike" sz="900">
                <a:ln/>
                <a:solidFill>
                  <a:srgbClr val="0A1F3D">
                    <a:alpha val="100000"/>
                  </a:srgbClr>
                </a:solidFill>
                <a:latin typeface="FZYaYiHei GB18030L2 R"/>
                <a:ea typeface="FZYaYiHei GB18030L2 R"/>
                <a:cs typeface="FZYaYiHei GB18030L2 R"/>
              </a:rPr>
              <a:t>Workforce equity:</a:t>
            </a:r>
            <a:r>
              <a:rPr b="false" i="false" strike="noStrike" sz="900">
                <a:ln/>
                <a:solidFill>
                  <a:srgbClr val="0A1F3D">
                    <a:alpha val="100000"/>
                  </a:srgbClr>
                </a:solidFill>
                <a:latin typeface="FZYaYiHei GB18030L2 R"/>
                <a:ea typeface="FZYaYiHei GB18030L2 R"/>
                <a:cs typeface="FZYaYiHei GB18030L2 R"/>
              </a:rPr>
              <a:t> China faces absolute shortages (1:500+ in</a:t>
            </a:r>
            <a:endParaRPr lang="en-US" sz="1100"/>
          </a:p>
          <a:p>
            <a:pPr algn="l"/>
            <a:r>
              <a:rPr b="false" i="false" strike="noStrike" sz="900">
                <a:ln/>
                <a:solidFill>
                  <a:srgbClr val="0A1F3D">
                    <a:alpha val="100000"/>
                  </a:srgbClr>
                </a:solidFill>
                <a:latin typeface="FZYaYiHei GB18030L2 R"/>
                <a:ea typeface="FZYaYiHei GB18030L2 R"/>
                <a:cs typeface="FZYaYiHei GB18030L2 R"/>
              </a:rPr>
              <a:t>west); Korea manages rural-urban maldistribution</a:t>
            </a:r>
            <a:endParaRPr/>
          </a:p>
        </p:txBody>
      </p:sp>
      <p:sp>
        <p:nvSpPr>
          <p:cNvPr id="18" name="AutoShape 18"/>
          <p:cNvSpPr/>
          <p:nvPr/>
        </p:nvSpPr>
        <p:spPr>
          <a:xfrm flipH="false" flipV="false" rot="0">
            <a:off x="7786898" y="4315122"/>
            <a:ext cx="152362" cy="1524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2500" y="5500"/>
                </a:moveTo>
                <a:lnTo>
                  <a:pt x="3499" y="5500"/>
                </a:lnTo>
                <a:cubicBezTo>
                  <a:pt x="3499" y="5773"/>
                  <a:pt x="3565" y="6025"/>
                  <a:pt x="3699" y="6255"/>
                </a:cubicBezTo>
                <a:cubicBezTo>
                  <a:pt x="3832" y="6485"/>
                  <a:pt x="4014" y="6666"/>
                  <a:pt x="4244" y="6800"/>
                </a:cubicBezTo>
                <a:cubicBezTo>
                  <a:pt x="4474" y="6933"/>
                  <a:pt x="4725" y="7000"/>
                  <a:pt x="4999" y="7000"/>
                </a:cubicBezTo>
                <a:cubicBezTo>
                  <a:pt x="5272" y="7000"/>
                  <a:pt x="5524" y="6933"/>
                  <a:pt x="5754" y="6800"/>
                </a:cubicBezTo>
                <a:cubicBezTo>
                  <a:pt x="5984" y="6666"/>
                  <a:pt x="6165" y="6485"/>
                  <a:pt x="6299" y="6255"/>
                </a:cubicBezTo>
                <a:cubicBezTo>
                  <a:pt x="6432" y="6025"/>
                  <a:pt x="6499" y="5773"/>
                  <a:pt x="6499" y="5500"/>
                </a:cubicBezTo>
                <a:lnTo>
                  <a:pt x="7499" y="5500"/>
                </a:lnTo>
                <a:cubicBezTo>
                  <a:pt x="7499" y="5953"/>
                  <a:pt x="7387" y="6371"/>
                  <a:pt x="7164" y="6755"/>
                </a:cubicBezTo>
                <a:cubicBezTo>
                  <a:pt x="6940" y="7138"/>
                  <a:pt x="6637" y="7441"/>
                  <a:pt x="6254" y="7665"/>
                </a:cubicBezTo>
                <a:cubicBezTo>
                  <a:pt x="5870" y="7888"/>
                  <a:pt x="5452" y="8000"/>
                  <a:pt x="4999" y="8000"/>
                </a:cubicBezTo>
                <a:cubicBezTo>
                  <a:pt x="4545" y="8000"/>
                  <a:pt x="4127" y="7888"/>
                  <a:pt x="3744" y="7665"/>
                </a:cubicBezTo>
                <a:cubicBezTo>
                  <a:pt x="3360" y="7441"/>
                  <a:pt x="3057" y="7138"/>
                  <a:pt x="2834" y="6755"/>
                </a:cubicBezTo>
                <a:cubicBezTo>
                  <a:pt x="2611" y="6371"/>
                  <a:pt x="2500" y="5953"/>
                  <a:pt x="2500" y="5500"/>
                </a:cubicBezTo>
                <a:moveTo>
                  <a:pt x="2999" y="4500"/>
                </a:moveTo>
                <a:cubicBezTo>
                  <a:pt x="2792" y="4500"/>
                  <a:pt x="2616" y="4426"/>
                  <a:pt x="2470" y="4280"/>
                </a:cubicBezTo>
                <a:cubicBezTo>
                  <a:pt x="2323" y="4133"/>
                  <a:pt x="2250" y="3956"/>
                  <a:pt x="2250" y="3750"/>
                </a:cubicBezTo>
                <a:cubicBezTo>
                  <a:pt x="2250" y="3543"/>
                  <a:pt x="2323" y="3366"/>
                  <a:pt x="2470" y="3220"/>
                </a:cubicBezTo>
                <a:cubicBezTo>
                  <a:pt x="2616" y="3073"/>
                  <a:pt x="2792" y="3000"/>
                  <a:pt x="2999" y="3000"/>
                </a:cubicBezTo>
                <a:cubicBezTo>
                  <a:pt x="3205" y="3000"/>
                  <a:pt x="3382" y="3073"/>
                  <a:pt x="3529" y="3220"/>
                </a:cubicBezTo>
                <a:cubicBezTo>
                  <a:pt x="3675" y="3366"/>
                  <a:pt x="3749" y="3543"/>
                  <a:pt x="3749" y="3750"/>
                </a:cubicBezTo>
                <a:cubicBezTo>
                  <a:pt x="3749" y="3956"/>
                  <a:pt x="3675" y="4133"/>
                  <a:pt x="3529" y="4280"/>
                </a:cubicBezTo>
                <a:cubicBezTo>
                  <a:pt x="3382" y="4426"/>
                  <a:pt x="3205" y="4500"/>
                  <a:pt x="2999" y="4500"/>
                </a:cubicBezTo>
                <a:moveTo>
                  <a:pt x="6999" y="4500"/>
                </a:moveTo>
                <a:cubicBezTo>
                  <a:pt x="6792" y="4500"/>
                  <a:pt x="6615" y="4426"/>
                  <a:pt x="6469" y="4280"/>
                </a:cubicBezTo>
                <a:cubicBezTo>
                  <a:pt x="6322" y="4133"/>
                  <a:pt x="6249" y="3956"/>
                  <a:pt x="6249" y="3750"/>
                </a:cubicBezTo>
                <a:cubicBezTo>
                  <a:pt x="6249" y="3543"/>
                  <a:pt x="6322" y="3366"/>
                  <a:pt x="6469" y="3220"/>
                </a:cubicBezTo>
                <a:cubicBezTo>
                  <a:pt x="6615" y="3073"/>
                  <a:pt x="6792" y="3000"/>
                  <a:pt x="6999" y="3000"/>
                </a:cubicBezTo>
                <a:cubicBezTo>
                  <a:pt x="7205" y="3000"/>
                  <a:pt x="7382" y="3073"/>
                  <a:pt x="7528" y="3220"/>
                </a:cubicBezTo>
                <a:cubicBezTo>
                  <a:pt x="7674" y="3366"/>
                  <a:pt x="7748" y="3543"/>
                  <a:pt x="7748" y="3750"/>
                </a:cubicBezTo>
                <a:cubicBezTo>
                  <a:pt x="7748" y="3956"/>
                  <a:pt x="7674" y="4133"/>
                  <a:pt x="7528" y="4280"/>
                </a:cubicBezTo>
                <a:cubicBezTo>
                  <a:pt x="7382" y="4426"/>
                  <a:pt x="7205" y="4500"/>
                  <a:pt x="6999" y="4500"/>
                </a:cubicBezTo>
              </a:path>
            </a:pathLst>
          </a:custGeom>
          <a:solidFill>
            <a:srgbClr val="5B8CB8">
              <a:alpha val="100000"/>
            </a:srgbClr>
          </a:solidFill>
          <a:ln>
            <a:headEnd type="none"/>
            <a:tailEnd type="none"/>
          </a:ln>
        </p:spPr>
      </p:sp>
      <p:sp>
        <p:nvSpPr>
          <p:cNvPr id="19" name="TextBox 19"/>
          <p:cNvSpPr txBox="true"/>
          <p:nvPr/>
        </p:nvSpPr>
        <p:spPr>
          <a:xfrm flipH="false" flipV="false" rot="0">
            <a:off x="8017599" y="4277022"/>
            <a:ext cx="3514293" cy="334715"/>
          </a:xfrm>
          <a:prstGeom prst="rect">
            <a:avLst/>
          </a:prstGeom>
          <a:ln>
            <a:headEnd type="none"/>
            <a:tailEnd type="none"/>
          </a:ln>
        </p:spPr>
        <p:txBody>
          <a:bodyPr anchor="t" anchorCtr="false" bIns="0" lIns="0" rIns="0" rtlCol="false" tIns="0" vert="horz" wrap="square"/>
          <a:lstStyle/>
          <a:p>
            <a:pPr algn="l">
              <a:defRPr/>
            </a:pPr>
            <a:r>
              <a:rPr b="true" i="false" lang="en-US" strike="noStrike" sz="900">
                <a:ln/>
                <a:solidFill>
                  <a:srgbClr val="0A1F3D">
                    <a:alpha val="100000"/>
                  </a:srgbClr>
                </a:solidFill>
                <a:latin typeface="FZYaYiHei GB18030L2 R"/>
                <a:ea typeface="FZYaYiHei GB18030L2 R"/>
                <a:cs typeface="FZYaYiHei GB18030L2 R"/>
              </a:rPr>
              <a:t>Parent satisfaction:</a:t>
            </a:r>
            <a:r>
              <a:rPr b="false" i="false" strike="noStrike" sz="900">
                <a:ln/>
                <a:solidFill>
                  <a:srgbClr val="0A1F3D">
                    <a:alpha val="100000"/>
                  </a:srgbClr>
                </a:solidFill>
                <a:latin typeface="FZYaYiHei GB18030L2 R"/>
                <a:ea typeface="FZYaYiHei GB18030L2 R"/>
                <a:cs typeface="FZYaYiHei GB18030L2 R"/>
              </a:rPr>
              <a:t> Korea scores 4.1/5.0 vs. China's 3.2/5.0</a:t>
            </a:r>
            <a:endParaRPr lang="en-US" sz="1100"/>
          </a:p>
          <a:p>
            <a:pPr algn="l"/>
            <a:r>
              <a:rPr b="false" i="false" strike="noStrike" sz="900">
                <a:ln/>
                <a:solidFill>
                  <a:srgbClr val="0A1F3D">
                    <a:alpha val="100000"/>
                  </a:srgbClr>
                </a:solidFill>
                <a:latin typeface="FZYaYiHei GB18030L2 R"/>
                <a:ea typeface="FZYaYiHei GB18030L2 R"/>
                <a:cs typeface="FZYaYiHei GB18030L2 R"/>
              </a:rPr>
              <a:t>on accessibility and empowerment</a:t>
            </a:r>
            <a:endParaRPr/>
          </a:p>
        </p:txBody>
      </p:sp>
      <p:sp>
        <p:nvSpPr>
          <p:cNvPr id="20" name="AutoShape 20"/>
          <p:cNvSpPr/>
          <p:nvPr/>
        </p:nvSpPr>
        <p:spPr>
          <a:xfrm flipH="false" flipV="false" rot="0">
            <a:off x="7786898" y="4813102"/>
            <a:ext cx="152362" cy="152400"/>
          </a:xfrm>
          <a:custGeom>
            <a:rect b="b" l="l" r="r" t="t"/>
            <a:pathLst>
              <a:path h="10000" w="9998">
                <a:moveTo>
                  <a:pt x="0" y="0"/>
                </a:moveTo>
                <a:lnTo>
                  <a:pt x="1068" y="0"/>
                </a:lnTo>
                <a:lnTo>
                  <a:pt x="1068" y="8889"/>
                </a:lnTo>
                <a:lnTo>
                  <a:pt x="9613" y="8889"/>
                </a:lnTo>
                <a:lnTo>
                  <a:pt x="9613" y="10000"/>
                </a:lnTo>
                <a:lnTo>
                  <a:pt x="0" y="10000"/>
                </a:lnTo>
                <a:lnTo>
                  <a:pt x="0" y="0"/>
                </a:lnTo>
                <a:moveTo>
                  <a:pt x="6943" y="4211"/>
                </a:moveTo>
                <a:lnTo>
                  <a:pt x="9240" y="1833"/>
                </a:lnTo>
                <a:lnTo>
                  <a:pt x="9998" y="2611"/>
                </a:lnTo>
                <a:lnTo>
                  <a:pt x="6943" y="5789"/>
                </a:lnTo>
                <a:lnTo>
                  <a:pt x="5341" y="4122"/>
                </a:lnTo>
                <a:lnTo>
                  <a:pt x="3055" y="6500"/>
                </a:lnTo>
                <a:lnTo>
                  <a:pt x="2297" y="5722"/>
                </a:lnTo>
                <a:lnTo>
                  <a:pt x="5341" y="2544"/>
                </a:lnTo>
              </a:path>
            </a:pathLst>
          </a:custGeom>
          <a:solidFill>
            <a:srgbClr val="5B8CB8">
              <a:alpha val="100000"/>
            </a:srgbClr>
          </a:solidFill>
          <a:ln>
            <a:headEnd type="none"/>
            <a:tailEnd type="none"/>
          </a:ln>
        </p:spPr>
      </p:sp>
      <p:sp>
        <p:nvSpPr>
          <p:cNvPr id="21" name="TextBox 21"/>
          <p:cNvSpPr txBox="true"/>
          <p:nvPr/>
        </p:nvSpPr>
        <p:spPr>
          <a:xfrm flipH="false" flipV="false" rot="0">
            <a:off x="8017599" y="4775002"/>
            <a:ext cx="3514293" cy="334715"/>
          </a:xfrm>
          <a:prstGeom prst="rect">
            <a:avLst/>
          </a:prstGeom>
          <a:ln>
            <a:headEnd type="none"/>
            <a:tailEnd type="none"/>
          </a:ln>
        </p:spPr>
        <p:txBody>
          <a:bodyPr anchor="t" anchorCtr="false" bIns="0" lIns="0" rIns="0" rtlCol="false" tIns="0" vert="horz" wrap="square"/>
          <a:lstStyle/>
          <a:p>
            <a:pPr algn="l">
              <a:defRPr/>
            </a:pPr>
            <a:r>
              <a:rPr b="true" i="false" lang="en-US" strike="noStrike" sz="900">
                <a:ln/>
                <a:solidFill>
                  <a:srgbClr val="0A1F3D">
                    <a:alpha val="100000"/>
                  </a:srgbClr>
                </a:solidFill>
                <a:latin typeface="FZYaYiHei GB18030L2 R"/>
                <a:ea typeface="FZYaYiHei GB18030L2 R"/>
                <a:cs typeface="FZYaYiHei GB18030L2 R"/>
              </a:rPr>
              <a:t>Outcome tracking:</a:t>
            </a:r>
            <a:r>
              <a:rPr b="false" i="false" strike="noStrike" sz="900">
                <a:ln/>
                <a:solidFill>
                  <a:srgbClr val="0A1F3D">
                    <a:alpha val="100000"/>
                  </a:srgbClr>
                </a:solidFill>
                <a:latin typeface="FZYaYiHei GB18030L2 R"/>
                <a:ea typeface="FZYaYiHei GB18030L2 R"/>
                <a:cs typeface="FZYaYiHei GB18030L2 R"/>
              </a:rPr>
              <a:t> Korea's NEIIS enables developmental</a:t>
            </a:r>
            <a:endParaRPr lang="en-US" sz="1100"/>
          </a:p>
          <a:p>
            <a:pPr algn="l"/>
            <a:r>
              <a:rPr b="false" i="false" strike="noStrike" sz="900">
                <a:ln/>
                <a:solidFill>
                  <a:srgbClr val="0A1F3D">
                    <a:alpha val="100000"/>
                  </a:srgbClr>
                </a:solidFill>
                <a:latin typeface="FZYaYiHei GB18030L2 R"/>
                <a:ea typeface="FZYaYiHei GB18030L2 R"/>
                <a:cs typeface="FZYaYiHei GB18030L2 R"/>
              </a:rPr>
              <a:t>trajectories; China relies on process indicators</a:t>
            </a:r>
            <a:endParaRP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From Analysis to Action</a:t>
            </a:r>
            <a:endParaRPr lang="en-US" sz="1100"/>
          </a:p>
        </p:txBody>
      </p:sp>
      <p:sp>
        <p:nvSpPr>
          <p:cNvPr id="4" name="TextBox 4"/>
          <p:cNvSpPr txBox="true"/>
          <p:nvPr/>
        </p:nvSpPr>
        <p:spPr>
          <a:xfrm flipH="false" flipV="false" rot="0">
            <a:off x="457086" y="733425"/>
            <a:ext cx="11274781" cy="504825"/>
          </a:xfrm>
          <a:prstGeom prst="rect">
            <a:avLst/>
          </a:prstGeom>
          <a:ln>
            <a:headEnd type="none"/>
            <a:tailEnd type="none"/>
          </a:ln>
        </p:spPr>
        <p:txBody>
          <a:bodyPr anchor="t" anchorCtr="false" bIns="0" lIns="0" rIns="0" rtlCol="false" tIns="0" vert="horz" wrap="none"/>
          <a:lstStyle/>
          <a:p>
            <a:pPr algn="l">
              <a:defRPr/>
            </a:pPr>
            <a:r>
              <a:rPr b="true" i="false" lang="en-US" strike="noStrike" sz="3600">
                <a:ln/>
                <a:solidFill>
                  <a:srgbClr val="0A1F3D">
                    <a:alpha val="100000"/>
                  </a:srgbClr>
                </a:solidFill>
                <a:latin typeface="Source Han Serif CN"/>
                <a:ea typeface="Source Han Serif CN"/>
                <a:cs typeface="Source Han Serif CN"/>
              </a:rPr>
              <a:t>从分析到行动</a:t>
            </a:r>
            <a:endParaRPr lang="en-US" sz="1100"/>
          </a:p>
        </p:txBody>
      </p:sp>
      <p:sp>
        <p:nvSpPr>
          <p:cNvPr id="5" name="TextBox 5"/>
          <p:cNvSpPr txBox="true"/>
          <p:nvPr/>
        </p:nvSpPr>
        <p:spPr>
          <a:xfrm flipH="false" flipV="false" rot="0">
            <a:off x="457086" y="1398241"/>
            <a:ext cx="11274781" cy="190500"/>
          </a:xfrm>
          <a:prstGeom prst="rect">
            <a:avLst/>
          </a:prstGeom>
          <a:ln>
            <a:headEnd type="none"/>
            <a:tailEnd type="none"/>
          </a:ln>
        </p:spPr>
        <p:txBody>
          <a:bodyPr anchor="t" anchorCtr="false" bIns="0" lIns="0" rIns="0" rtlCol="false" tIns="0" vert="horz" wrap="none"/>
          <a:lstStyle/>
          <a:p>
            <a:pPr algn="l">
              <a:defRPr/>
            </a:pPr>
            <a:r>
              <a:rPr b="false" i="false" lang="en-US" strike="noStrike" sz="1300">
                <a:ln/>
                <a:solidFill>
                  <a:srgbClr val="0A1F3D">
                    <a:alpha val="70196"/>
                  </a:srgbClr>
                </a:solidFill>
                <a:latin typeface="FZYaYiHei GB18030L2 R"/>
                <a:ea typeface="FZYaYiHei GB18030L2 R"/>
                <a:cs typeface="FZYaYiHei GB18030L2 R"/>
              </a:rPr>
              <a:t>借鉴韩国经验，完善中国早期干预政策框架的三大核心路径</a:t>
            </a:r>
            <a:endParaRPr lang="en-US" sz="1100"/>
          </a:p>
        </p:txBody>
      </p:sp>
      <p:sp>
        <p:nvSpPr>
          <p:cNvPr id="6" name="AutoShape 6"/>
          <p:cNvSpPr/>
          <p:nvPr/>
        </p:nvSpPr>
        <p:spPr>
          <a:xfrm flipH="false" flipV="false" rot="0">
            <a:off x="457086" y="1939230"/>
            <a:ext cx="3605799" cy="4461570"/>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939230"/>
            <a:ext cx="3605799" cy="9525"/>
          </a:xfrm>
          <a:prstGeom prst="line">
            <a:avLst/>
          </a:prstGeom>
          <a:ln w="28575">
            <a:solidFill>
              <a:srgbClr val="5B8CB8">
                <a:alpha val="100000"/>
              </a:srgbClr>
            </a:solidFill>
            <a:prstDash val="solid"/>
            <a:headEnd type="none"/>
            <a:tailEnd type="none"/>
          </a:ln>
        </p:spPr>
      </p:sp>
      <p:sp>
        <p:nvSpPr>
          <p:cNvPr id="8" name="TextBox 8"/>
          <p:cNvSpPr txBox="true"/>
          <p:nvPr/>
        </p:nvSpPr>
        <p:spPr>
          <a:xfrm flipH="false" flipV="false" rot="0">
            <a:off x="733242" y="2284512"/>
            <a:ext cx="181228"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01</a:t>
            </a:r>
            <a:endParaRPr lang="en-US" sz="1100"/>
          </a:p>
        </p:txBody>
      </p:sp>
      <p:sp>
        <p:nvSpPr>
          <p:cNvPr id="9" name="TextBox 9"/>
          <p:cNvSpPr txBox="true"/>
          <p:nvPr/>
        </p:nvSpPr>
        <p:spPr>
          <a:xfrm flipH="false" flipV="false" rot="0">
            <a:off x="1000172" y="2253555"/>
            <a:ext cx="809423"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FZYaYiHei GB18030L2 R"/>
                <a:ea typeface="FZYaYiHei GB18030L2 R"/>
                <a:cs typeface="FZYaYiHei GB18030L2 R"/>
              </a:rPr>
              <a:t>横向整合</a:t>
            </a:r>
            <a:endParaRPr lang="en-US" sz="1100"/>
          </a:p>
        </p:txBody>
      </p:sp>
      <p:sp>
        <p:nvSpPr>
          <p:cNvPr id="10" name="TextBox 10"/>
          <p:cNvSpPr txBox="true"/>
          <p:nvPr/>
        </p:nvSpPr>
        <p:spPr>
          <a:xfrm flipH="false" flipV="false" rot="0">
            <a:off x="733242" y="2710755"/>
            <a:ext cx="3329643" cy="661988"/>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将分散的健康、教育、福利服务入口整合为统一</a:t>
            </a:r>
            <a:endParaRPr lang="en-US" sz="1100"/>
          </a:p>
          <a:p>
            <a:pPr algn="l"/>
            <a:r>
              <a:rPr b="false" i="false" strike="noStrike" sz="1100">
                <a:ln/>
                <a:solidFill>
                  <a:srgbClr val="0A1F3D">
                    <a:alpha val="85098"/>
                  </a:srgbClr>
                </a:solidFill>
                <a:latin typeface="FZYaYiHei GB18030L2 R"/>
                <a:ea typeface="FZYaYiHei GB18030L2 R"/>
                <a:cs typeface="FZYaYiHei GB18030L2 R"/>
              </a:rPr>
              <a:t>的家庭服务中心，降低家庭在政策迷宫中导航的</a:t>
            </a:r>
            <a:endParaRPr/>
          </a:p>
          <a:p>
            <a:pPr algn="l"/>
            <a:r>
              <a:rPr b="false" i="false" strike="noStrike" sz="1100">
                <a:ln/>
                <a:solidFill>
                  <a:srgbClr val="0A1F3D">
                    <a:alpha val="85098"/>
                  </a:srgbClr>
                </a:solidFill>
                <a:latin typeface="FZYaYiHei GB18030L2 R"/>
                <a:ea typeface="FZYaYiHei GB18030L2 R"/>
                <a:cs typeface="FZYaYiHei GB18030L2 R"/>
              </a:rPr>
              <a:t>负担</a:t>
            </a:r>
            <a:endParaRPr/>
          </a:p>
        </p:txBody>
      </p:sp>
      <p:sp>
        <p:nvSpPr>
          <p:cNvPr id="11" name="TextBox 11"/>
          <p:cNvSpPr txBox="true"/>
          <p:nvPr/>
        </p:nvSpPr>
        <p:spPr>
          <a:xfrm flipH="false" flipV="false" rot="0">
            <a:off x="733242" y="5986462"/>
            <a:ext cx="3053488"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0000"/>
                  </a:srgbClr>
                </a:solidFill>
                <a:latin typeface="FZYaYiHei GB18030L2 R"/>
                <a:ea typeface="FZYaYiHei GB18030L2 R"/>
                <a:cs typeface="FZYaYiHei GB18030L2 R"/>
              </a:rPr>
              <a:t>Horizontal Integration</a:t>
            </a:r>
            <a:endParaRPr lang="en-US" sz="1100"/>
          </a:p>
        </p:txBody>
      </p:sp>
      <p:sp>
        <p:nvSpPr>
          <p:cNvPr id="12" name="AutoShape 12"/>
          <p:cNvSpPr/>
          <p:nvPr/>
        </p:nvSpPr>
        <p:spPr>
          <a:xfrm flipH="false" flipV="false" rot="0">
            <a:off x="4291428" y="1939230"/>
            <a:ext cx="3605948" cy="4461570"/>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4291428" y="1939230"/>
            <a:ext cx="3605948" cy="9525"/>
          </a:xfrm>
          <a:prstGeom prst="line">
            <a:avLst/>
          </a:prstGeom>
          <a:ln w="28575">
            <a:solidFill>
              <a:srgbClr val="5B8CB8">
                <a:alpha val="100000"/>
              </a:srgbClr>
            </a:solidFill>
            <a:prstDash val="solid"/>
            <a:headEnd type="none"/>
            <a:tailEnd type="none"/>
          </a:ln>
        </p:spPr>
      </p:sp>
      <p:sp>
        <p:nvSpPr>
          <p:cNvPr id="14" name="TextBox 14"/>
          <p:cNvSpPr txBox="true"/>
          <p:nvPr/>
        </p:nvSpPr>
        <p:spPr>
          <a:xfrm flipH="false" flipV="false" rot="0">
            <a:off x="4567584" y="2284512"/>
            <a:ext cx="181228"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02</a:t>
            </a:r>
            <a:endParaRPr lang="en-US" sz="1100"/>
          </a:p>
        </p:txBody>
      </p:sp>
      <p:sp>
        <p:nvSpPr>
          <p:cNvPr id="15" name="TextBox 15"/>
          <p:cNvSpPr txBox="true"/>
          <p:nvPr/>
        </p:nvSpPr>
        <p:spPr>
          <a:xfrm flipH="false" flipV="false" rot="0">
            <a:off x="4834514" y="2253555"/>
            <a:ext cx="809423"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FZYaYiHei GB18030L2 R"/>
                <a:ea typeface="FZYaYiHei GB18030L2 R"/>
                <a:cs typeface="FZYaYiHei GB18030L2 R"/>
              </a:rPr>
              <a:t>家庭伙伴</a:t>
            </a:r>
            <a:endParaRPr lang="en-US" sz="1100"/>
          </a:p>
        </p:txBody>
      </p:sp>
      <p:sp>
        <p:nvSpPr>
          <p:cNvPr id="16" name="TextBox 16"/>
          <p:cNvSpPr txBox="true"/>
          <p:nvPr/>
        </p:nvSpPr>
        <p:spPr>
          <a:xfrm flipH="false" flipV="false" rot="0">
            <a:off x="4567584" y="2710755"/>
            <a:ext cx="3329791" cy="411956"/>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从法律层面认可家长的专业知识，为经过培训的</a:t>
            </a:r>
            <a:endParaRPr lang="en-US" sz="1100"/>
          </a:p>
          <a:p>
            <a:pPr algn="l"/>
            <a:r>
              <a:rPr b="false" i="false" strike="noStrike" sz="1100">
                <a:ln/>
                <a:solidFill>
                  <a:srgbClr val="0A1F3D">
                    <a:alpha val="85098"/>
                  </a:srgbClr>
                </a:solidFill>
                <a:latin typeface="FZYaYiHei GB18030L2 R"/>
                <a:ea typeface="FZYaYiHei GB18030L2 R"/>
                <a:cs typeface="FZYaYiHei GB18030L2 R"/>
              </a:rPr>
              <a:t>照护者设立可报销的干预交付角色</a:t>
            </a:r>
            <a:endParaRPr/>
          </a:p>
        </p:txBody>
      </p:sp>
      <p:sp>
        <p:nvSpPr>
          <p:cNvPr id="17" name="TextBox 17"/>
          <p:cNvSpPr txBox="true"/>
          <p:nvPr/>
        </p:nvSpPr>
        <p:spPr>
          <a:xfrm flipH="false" flipV="false" rot="0">
            <a:off x="4567584" y="5986462"/>
            <a:ext cx="3053636"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0000"/>
                  </a:srgbClr>
                </a:solidFill>
                <a:latin typeface="FZYaYiHei GB18030L2 R"/>
                <a:ea typeface="FZYaYiHei GB18030L2 R"/>
                <a:cs typeface="FZYaYiHei GB18030L2 R"/>
              </a:rPr>
              <a:t>Family Partnership</a:t>
            </a:r>
            <a:endParaRPr lang="en-US" sz="1100"/>
          </a:p>
        </p:txBody>
      </p:sp>
      <p:sp>
        <p:nvSpPr>
          <p:cNvPr id="18" name="AutoShape 18"/>
          <p:cNvSpPr/>
          <p:nvPr/>
        </p:nvSpPr>
        <p:spPr>
          <a:xfrm flipH="false" flipV="false" rot="0">
            <a:off x="8125918" y="1939230"/>
            <a:ext cx="3605799" cy="4461570"/>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8125918" y="1939230"/>
            <a:ext cx="3605799" cy="9525"/>
          </a:xfrm>
          <a:prstGeom prst="line">
            <a:avLst/>
          </a:prstGeom>
          <a:ln w="28575">
            <a:solidFill>
              <a:srgbClr val="5B8CB8">
                <a:alpha val="100000"/>
              </a:srgbClr>
            </a:solidFill>
            <a:prstDash val="solid"/>
            <a:headEnd type="none"/>
            <a:tailEnd type="none"/>
          </a:ln>
        </p:spPr>
      </p:sp>
      <p:sp>
        <p:nvSpPr>
          <p:cNvPr id="20" name="TextBox 20"/>
          <p:cNvSpPr txBox="true"/>
          <p:nvPr/>
        </p:nvSpPr>
        <p:spPr>
          <a:xfrm flipH="false" flipV="false" rot="0">
            <a:off x="8402075" y="2284512"/>
            <a:ext cx="181228"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03</a:t>
            </a:r>
            <a:endParaRPr lang="en-US" sz="1100"/>
          </a:p>
        </p:txBody>
      </p:sp>
      <p:sp>
        <p:nvSpPr>
          <p:cNvPr id="21" name="TextBox 21"/>
          <p:cNvSpPr txBox="true"/>
          <p:nvPr/>
        </p:nvSpPr>
        <p:spPr>
          <a:xfrm flipH="false" flipV="false" rot="0">
            <a:off x="8669005" y="2253555"/>
            <a:ext cx="809423"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FZYaYiHei GB18030L2 R"/>
                <a:ea typeface="FZYaYiHei GB18030L2 R"/>
                <a:cs typeface="FZYaYiHei GB18030L2 R"/>
              </a:rPr>
              <a:t>成果基建</a:t>
            </a:r>
            <a:endParaRPr lang="en-US" sz="1100"/>
          </a:p>
        </p:txBody>
      </p:sp>
      <p:sp>
        <p:nvSpPr>
          <p:cNvPr id="22" name="TextBox 22"/>
          <p:cNvSpPr txBox="true"/>
          <p:nvPr/>
        </p:nvSpPr>
        <p:spPr>
          <a:xfrm flipH="false" flipV="false" rot="0">
            <a:off x="8402075" y="2710755"/>
            <a:ext cx="3329643" cy="411956"/>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建设电子追踪系统，实现发育轨迹的动态监测，</a:t>
            </a:r>
            <a:endParaRPr lang="en-US" sz="1100"/>
          </a:p>
          <a:p>
            <a:pPr algn="l"/>
            <a:r>
              <a:rPr b="false" i="false" strike="noStrike" sz="1100">
                <a:ln/>
                <a:solidFill>
                  <a:srgbClr val="0A1F3D">
                    <a:alpha val="85098"/>
                  </a:srgbClr>
                </a:solidFill>
                <a:latin typeface="FZYaYiHei GB18030L2 R"/>
                <a:ea typeface="FZYaYiHei GB18030L2 R"/>
                <a:cs typeface="FZYaYiHei GB18030L2 R"/>
              </a:rPr>
              <a:t>而非仅作流程备案</a:t>
            </a:r>
            <a:endParaRPr/>
          </a:p>
        </p:txBody>
      </p:sp>
      <p:sp>
        <p:nvSpPr>
          <p:cNvPr id="23" name="TextBox 23"/>
          <p:cNvSpPr txBox="true"/>
          <p:nvPr/>
        </p:nvSpPr>
        <p:spPr>
          <a:xfrm flipH="false" flipV="false" rot="0">
            <a:off x="8402075" y="5986462"/>
            <a:ext cx="3053488"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0000"/>
                  </a:srgbClr>
                </a:solidFill>
                <a:latin typeface="FZYaYiHei GB18030L2 R"/>
                <a:ea typeface="FZYaYiHei GB18030L2 R"/>
                <a:cs typeface="FZYaYiHei GB18030L2 R"/>
              </a:rPr>
              <a:t>Outcome Infrastructure</a:t>
            </a:r>
            <a:endParaRPr lang="en-US" sz="1100"/>
          </a:p>
        </p:txBody>
      </p:sp>
      <p:pic>
        <p:nvPicPr>
          <p:cNvPr id="24" name="Picture 24"/>
          <p:cNvPicPr>
            <a:picLocks noChangeAspect="true"/>
          </p:cNvPicPr>
          <p:nvPr/>
        </p:nvPicPr>
        <p:blipFill>
          <a:blip r:embed="rId2">
            <a:alphaModFix amt="7843"/>
          </a:blip>
          <a:srcRect b="0" l="485" r="485" t="0"/>
          <a:stretch>
            <a:fillRect/>
          </a:stretch>
        </p:blipFill>
        <p:spPr>
          <a:xfrm flipH="false" flipV="false" rot="0">
            <a:off x="8570358" y="4819650"/>
            <a:ext cx="3618594" cy="2038350"/>
          </a:xfrm>
          <a:prstGeom prst="rect">
            <a:avLst/>
          </a:prstGeom>
          <a:ln>
            <a:headEnd type="none"/>
            <a:tailEnd type="none"/>
          </a:ln>
        </p:spPr>
      </p:pic>
    </p:spTree>
  </p:cSld>
  <p:clrMapOvr>
    <a:masterClrMapping/>
  </p:clrMapOvr>
</p:sld>
</file>

<file path=ppt/slides/slide14.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Recommendation 1</a:t>
            </a:r>
            <a:endParaRPr lang="en-US" sz="1100"/>
          </a:p>
        </p:txBody>
      </p:sp>
      <p:sp>
        <p:nvSpPr>
          <p:cNvPr id="4" name="TextBox 4"/>
          <p:cNvSpPr txBox="true"/>
          <p:nvPr/>
        </p:nvSpPr>
        <p:spPr>
          <a:xfrm flipH="false" flipV="false" rot="0">
            <a:off x="457086" y="714375"/>
            <a:ext cx="11274781" cy="381000"/>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Source Han Serif CN"/>
                <a:ea typeface="Source Han Serif CN"/>
                <a:cs typeface="Source Han Serif CN"/>
              </a:rPr>
              <a:t>Integrated Service Centers</a:t>
            </a:r>
            <a:endParaRPr lang="en-US" sz="1100"/>
          </a:p>
        </p:txBody>
      </p:sp>
      <p:sp>
        <p:nvSpPr>
          <p:cNvPr id="5" name="AutoShape 5"/>
          <p:cNvSpPr/>
          <p:nvPr/>
        </p:nvSpPr>
        <p:spPr>
          <a:xfrm flipH="false" flipV="false" rot="0">
            <a:off x="457086" y="1306711"/>
            <a:ext cx="11274781" cy="800100"/>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306711"/>
            <a:ext cx="11274781" cy="9525"/>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57061" y="1516261"/>
            <a:ext cx="11531891"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China should pilot </a:t>
            </a:r>
            <a:r>
              <a:rPr b="false" i="false" strike="noStrike" sz="1100">
                <a:ln/>
                <a:solidFill>
                  <a:srgbClr val="5B8CB8">
                    <a:alpha val="90196"/>
                  </a:srgbClr>
                </a:solidFill>
                <a:latin typeface="FZYaYiHei GB18030L2 R"/>
                <a:ea typeface="FZYaYiHei GB18030L2 R"/>
                <a:cs typeface="FZYaYiHei GB18030L2 R"/>
              </a:rPr>
              <a:t>Integrated Early Intervention Support Centers (IEISCs)</a:t>
            </a:r>
            <a:r>
              <a:rPr b="false" i="false" strike="noStrike" sz="1100">
                <a:ln/>
                <a:solidFill>
                  <a:srgbClr val="0A1F3D">
                    <a:alpha val="90196"/>
                  </a:srgbClr>
                </a:solidFill>
                <a:latin typeface="FZYaYiHei GB18030L2 R"/>
                <a:ea typeface="FZYaYiHei GB18030L2 R"/>
                <a:cs typeface="FZYaYiHei GB18030L2 R"/>
              </a:rPr>
              <a:t> at municipal district levels, co-locating health screening, rehabilitation therapy, education</a:t>
            </a:r>
            <a:endParaRPr lang="en-US" sz="1100"/>
          </a:p>
          <a:p>
            <a:pPr algn="l"/>
            <a:r>
              <a:rPr b="false" i="false" strike="noStrike" sz="1100">
                <a:ln/>
                <a:solidFill>
                  <a:srgbClr val="0A1F3D">
                    <a:alpha val="90196"/>
                  </a:srgbClr>
                </a:solidFill>
                <a:latin typeface="FZYaYiHei GB18030L2 R"/>
                <a:ea typeface="FZYaYiHei GB18030L2 R"/>
                <a:cs typeface="FZYaYiHei GB18030L2 R"/>
              </a:rPr>
              <a:t>consultation, and social welfare authorization to eliminate current referral fragmentation.</a:t>
            </a:r>
            <a:endParaRPr/>
          </a:p>
        </p:txBody>
      </p:sp>
      <p:sp>
        <p:nvSpPr>
          <p:cNvPr id="8" name="AutoShape 8"/>
          <p:cNvSpPr/>
          <p:nvPr/>
        </p:nvSpPr>
        <p:spPr>
          <a:xfrm flipH="false" flipV="false" rot="0">
            <a:off x="457086" y="2297311"/>
            <a:ext cx="5561209" cy="1975545"/>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571358" y="2492573"/>
            <a:ext cx="133317" cy="133350"/>
          </a:xfrm>
          <a:custGeom>
            <a:rect b="b" l="l" r="r" t="t"/>
            <a:pathLst>
              <a:path h="10000" w="9998">
                <a:moveTo>
                  <a:pt x="2160" y="6371"/>
                </a:moveTo>
                <a:lnTo>
                  <a:pt x="4999" y="8685"/>
                </a:lnTo>
                <a:lnTo>
                  <a:pt x="7838" y="6371"/>
                </a:lnTo>
                <a:cubicBezTo>
                  <a:pt x="8358" y="5954"/>
                  <a:pt x="8711" y="5463"/>
                  <a:pt x="8895" y="4897"/>
                </a:cubicBezTo>
                <a:cubicBezTo>
                  <a:pt x="9071" y="4343"/>
                  <a:pt x="9071" y="3790"/>
                  <a:pt x="8895" y="3237"/>
                </a:cubicBezTo>
                <a:cubicBezTo>
                  <a:pt x="8711" y="2671"/>
                  <a:pt x="8360" y="2178"/>
                  <a:pt x="7843" y="1758"/>
                </a:cubicBezTo>
                <a:cubicBezTo>
                  <a:pt x="7326" y="1338"/>
                  <a:pt x="6719" y="1054"/>
                  <a:pt x="6022" y="905"/>
                </a:cubicBezTo>
                <a:cubicBezTo>
                  <a:pt x="5340" y="761"/>
                  <a:pt x="4658" y="761"/>
                  <a:pt x="3976" y="905"/>
                </a:cubicBezTo>
                <a:cubicBezTo>
                  <a:pt x="3278" y="1054"/>
                  <a:pt x="2671" y="1338"/>
                  <a:pt x="2155" y="1758"/>
                </a:cubicBezTo>
                <a:cubicBezTo>
                  <a:pt x="1637" y="2178"/>
                  <a:pt x="1287" y="2671"/>
                  <a:pt x="1103" y="3237"/>
                </a:cubicBezTo>
                <a:cubicBezTo>
                  <a:pt x="927" y="3790"/>
                  <a:pt x="927" y="4343"/>
                  <a:pt x="1103" y="4897"/>
                </a:cubicBezTo>
                <a:cubicBezTo>
                  <a:pt x="1287" y="5463"/>
                  <a:pt x="1639" y="5954"/>
                  <a:pt x="2160" y="6371"/>
                </a:cubicBezTo>
                <a:moveTo>
                  <a:pt x="8653" y="7034"/>
                </a:moveTo>
                <a:lnTo>
                  <a:pt x="4999" y="10000"/>
                </a:lnTo>
                <a:lnTo>
                  <a:pt x="1345" y="7034"/>
                </a:lnTo>
                <a:cubicBezTo>
                  <a:pt x="678" y="6498"/>
                  <a:pt x="230" y="5864"/>
                  <a:pt x="0" y="5131"/>
                </a:cubicBezTo>
                <a:cubicBezTo>
                  <a:pt x="-230" y="4421"/>
                  <a:pt x="-230" y="3712"/>
                  <a:pt x="0" y="3004"/>
                </a:cubicBezTo>
                <a:cubicBezTo>
                  <a:pt x="230" y="2270"/>
                  <a:pt x="676" y="1634"/>
                  <a:pt x="1339" y="1096"/>
                </a:cubicBezTo>
                <a:cubicBezTo>
                  <a:pt x="2001" y="558"/>
                  <a:pt x="2785" y="192"/>
                  <a:pt x="3689" y="0"/>
                </a:cubicBezTo>
                <a:cubicBezTo>
                  <a:pt x="4562" y="-180"/>
                  <a:pt x="5435" y="-180"/>
                  <a:pt x="6309" y="0"/>
                </a:cubicBezTo>
                <a:cubicBezTo>
                  <a:pt x="7213" y="192"/>
                  <a:pt x="7996" y="558"/>
                  <a:pt x="8659" y="1096"/>
                </a:cubicBezTo>
                <a:cubicBezTo>
                  <a:pt x="9321" y="1634"/>
                  <a:pt x="9768" y="2270"/>
                  <a:pt x="9998" y="3004"/>
                </a:cubicBezTo>
                <a:cubicBezTo>
                  <a:pt x="10228" y="3712"/>
                  <a:pt x="10228" y="4421"/>
                  <a:pt x="9998" y="5131"/>
                </a:cubicBezTo>
                <a:cubicBezTo>
                  <a:pt x="9768" y="5864"/>
                  <a:pt x="9319" y="6498"/>
                  <a:pt x="8653" y="7034"/>
                </a:cubicBezTo>
                <a:moveTo>
                  <a:pt x="4999" y="5000"/>
                </a:moveTo>
                <a:cubicBezTo>
                  <a:pt x="5205" y="5000"/>
                  <a:pt x="5397" y="4958"/>
                  <a:pt x="5574" y="4874"/>
                </a:cubicBezTo>
                <a:cubicBezTo>
                  <a:pt x="5750" y="4790"/>
                  <a:pt x="5889" y="4676"/>
                  <a:pt x="5993" y="4534"/>
                </a:cubicBezTo>
                <a:cubicBezTo>
                  <a:pt x="6096" y="4390"/>
                  <a:pt x="6148" y="4235"/>
                  <a:pt x="6148" y="4067"/>
                </a:cubicBezTo>
                <a:cubicBezTo>
                  <a:pt x="6148" y="3899"/>
                  <a:pt x="6096" y="3743"/>
                  <a:pt x="5993" y="3601"/>
                </a:cubicBezTo>
                <a:cubicBezTo>
                  <a:pt x="5889" y="3457"/>
                  <a:pt x="5750" y="3344"/>
                  <a:pt x="5574" y="3260"/>
                </a:cubicBezTo>
                <a:cubicBezTo>
                  <a:pt x="5397" y="3176"/>
                  <a:pt x="5205" y="3134"/>
                  <a:pt x="4999" y="3134"/>
                </a:cubicBezTo>
                <a:cubicBezTo>
                  <a:pt x="4792" y="3134"/>
                  <a:pt x="4600" y="3176"/>
                  <a:pt x="4424" y="3260"/>
                </a:cubicBezTo>
                <a:cubicBezTo>
                  <a:pt x="4248" y="3344"/>
                  <a:pt x="4108" y="3457"/>
                  <a:pt x="4005" y="3601"/>
                </a:cubicBezTo>
                <a:cubicBezTo>
                  <a:pt x="3901" y="3743"/>
                  <a:pt x="3850" y="3899"/>
                  <a:pt x="3850" y="4067"/>
                </a:cubicBezTo>
                <a:cubicBezTo>
                  <a:pt x="3850" y="4235"/>
                  <a:pt x="3901" y="4390"/>
                  <a:pt x="4005" y="4534"/>
                </a:cubicBezTo>
                <a:cubicBezTo>
                  <a:pt x="4108" y="4676"/>
                  <a:pt x="4248" y="4790"/>
                  <a:pt x="4424" y="4874"/>
                </a:cubicBezTo>
                <a:cubicBezTo>
                  <a:pt x="4600" y="4958"/>
                  <a:pt x="4792" y="5000"/>
                  <a:pt x="4999" y="5000"/>
                </a:cubicBezTo>
                <a:moveTo>
                  <a:pt x="4999" y="5933"/>
                </a:moveTo>
                <a:cubicBezTo>
                  <a:pt x="4585" y="5933"/>
                  <a:pt x="4202" y="5849"/>
                  <a:pt x="3850" y="5681"/>
                </a:cubicBezTo>
                <a:cubicBezTo>
                  <a:pt x="3497" y="5513"/>
                  <a:pt x="3217" y="5286"/>
                  <a:pt x="3011" y="5000"/>
                </a:cubicBezTo>
                <a:cubicBezTo>
                  <a:pt x="2804" y="4714"/>
                  <a:pt x="2701" y="4401"/>
                  <a:pt x="2701" y="4062"/>
                </a:cubicBezTo>
                <a:cubicBezTo>
                  <a:pt x="2701" y="3723"/>
                  <a:pt x="2804" y="3412"/>
                  <a:pt x="3011" y="3130"/>
                </a:cubicBezTo>
                <a:cubicBezTo>
                  <a:pt x="3217" y="2846"/>
                  <a:pt x="3497" y="2621"/>
                  <a:pt x="3850" y="2453"/>
                </a:cubicBezTo>
                <a:cubicBezTo>
                  <a:pt x="4202" y="2285"/>
                  <a:pt x="4585" y="2201"/>
                  <a:pt x="4999" y="2201"/>
                </a:cubicBezTo>
                <a:cubicBezTo>
                  <a:pt x="5413" y="2201"/>
                  <a:pt x="5796" y="2285"/>
                  <a:pt x="6148" y="2453"/>
                </a:cubicBezTo>
                <a:cubicBezTo>
                  <a:pt x="6500" y="2621"/>
                  <a:pt x="6780" y="2846"/>
                  <a:pt x="6987" y="3130"/>
                </a:cubicBezTo>
                <a:cubicBezTo>
                  <a:pt x="7193" y="3412"/>
                  <a:pt x="7297" y="3723"/>
                  <a:pt x="7297" y="4062"/>
                </a:cubicBezTo>
                <a:cubicBezTo>
                  <a:pt x="7297" y="4401"/>
                  <a:pt x="7193" y="4714"/>
                  <a:pt x="6987" y="5000"/>
                </a:cubicBezTo>
                <a:cubicBezTo>
                  <a:pt x="6780" y="5286"/>
                  <a:pt x="6500" y="5513"/>
                  <a:pt x="6148" y="5681"/>
                </a:cubicBezTo>
                <a:cubicBezTo>
                  <a:pt x="5796" y="5849"/>
                  <a:pt x="5413" y="5933"/>
                  <a:pt x="4999" y="5933"/>
                </a:cubicBezTo>
              </a:path>
            </a:pathLst>
          </a:custGeom>
          <a:solidFill>
            <a:srgbClr val="5B8CB8">
              <a:alpha val="100000"/>
            </a:srgbClr>
          </a:solidFill>
          <a:ln>
            <a:headEnd type="none"/>
            <a:tailEnd type="none"/>
          </a:ln>
        </p:spPr>
      </p:sp>
      <p:sp>
        <p:nvSpPr>
          <p:cNvPr id="10" name="TextBox 10"/>
          <p:cNvSpPr txBox="true"/>
          <p:nvPr/>
        </p:nvSpPr>
        <p:spPr>
          <a:xfrm flipH="false" flipV="false" rot="0">
            <a:off x="733242" y="2492573"/>
            <a:ext cx="90896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Pilot Design</a:t>
            </a:r>
            <a:endParaRPr lang="en-US" sz="1100"/>
          </a:p>
        </p:txBody>
      </p:sp>
      <p:sp>
        <p:nvSpPr>
          <p:cNvPr id="11" name="TextBox 11"/>
          <p:cNvSpPr txBox="true"/>
          <p:nvPr/>
        </p:nvSpPr>
        <p:spPr>
          <a:xfrm flipH="false" flipV="false" rot="0">
            <a:off x="618970" y="2783086"/>
            <a:ext cx="5399325"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20 municipal districts across eastern, central, and western provinces to test adaptation</a:t>
            </a:r>
            <a:endParaRPr lang="en-US" sz="1100"/>
          </a:p>
          <a:p>
            <a:pPr algn="l"/>
            <a:r>
              <a:rPr b="false" i="false" strike="noStrike" sz="1000">
                <a:ln/>
                <a:solidFill>
                  <a:srgbClr val="0A1F3D">
                    <a:alpha val="85098"/>
                  </a:srgbClr>
                </a:solidFill>
                <a:latin typeface="FZYaYiHei GB18030L2 R"/>
                <a:ea typeface="FZYaYiHei GB18030L2 R"/>
                <a:cs typeface="FZYaYiHei GB18030L2 R"/>
              </a:rPr>
              <a:t>feasibility, with co-located services eliminating family navigation across separate health,</a:t>
            </a:r>
            <a:endParaRPr/>
          </a:p>
          <a:p>
            <a:pPr algn="l"/>
            <a:r>
              <a:rPr b="false" i="false" strike="noStrike" sz="1000">
                <a:ln/>
                <a:solidFill>
                  <a:srgbClr val="0A1F3D">
                    <a:alpha val="85098"/>
                  </a:srgbClr>
                </a:solidFill>
                <a:latin typeface="FZYaYiHei GB18030L2 R"/>
                <a:ea typeface="FZYaYiHei GB18030L2 R"/>
                <a:cs typeface="FZYaYiHei GB18030L2 R"/>
              </a:rPr>
              <a:t>education, and welfare bureaucracies.</a:t>
            </a:r>
            <a:endParaRPr/>
          </a:p>
        </p:txBody>
      </p:sp>
      <p:sp>
        <p:nvSpPr>
          <p:cNvPr id="12" name="AutoShape 12"/>
          <p:cNvSpPr/>
          <p:nvPr/>
        </p:nvSpPr>
        <p:spPr>
          <a:xfrm flipH="false" flipV="false" rot="0">
            <a:off x="6170657" y="2297311"/>
            <a:ext cx="5561209" cy="1975545"/>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6317737" y="2492573"/>
            <a:ext cx="133317" cy="13335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14" name="TextBox 14"/>
          <p:cNvSpPr txBox="true"/>
          <p:nvPr/>
        </p:nvSpPr>
        <p:spPr>
          <a:xfrm flipH="false" flipV="false" rot="0">
            <a:off x="6512429" y="2492573"/>
            <a:ext cx="1928926"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Authorization Integration</a:t>
            </a:r>
            <a:endParaRPr lang="en-US" sz="1100"/>
          </a:p>
        </p:txBody>
      </p:sp>
      <p:sp>
        <p:nvSpPr>
          <p:cNvPr id="15" name="TextBox 15"/>
          <p:cNvSpPr txBox="true"/>
          <p:nvPr/>
        </p:nvSpPr>
        <p:spPr>
          <a:xfrm flipH="false" flipV="false" rot="0">
            <a:off x="6332541" y="2783086"/>
            <a:ext cx="5399325"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IEISCs would possess delegated authority to conduct disability assessments and</a:t>
            </a:r>
            <a:endParaRPr lang="en-US" sz="1100"/>
          </a:p>
          <a:p>
            <a:pPr algn="l"/>
            <a:r>
              <a:rPr b="false" i="false" strike="noStrike" sz="1000">
                <a:ln/>
                <a:solidFill>
                  <a:srgbClr val="0A1F3D">
                    <a:alpha val="85098"/>
                  </a:srgbClr>
                </a:solidFill>
                <a:latin typeface="FZYaYiHei GB18030L2 R"/>
                <a:ea typeface="FZYaYiHei GB18030L2 R"/>
                <a:cs typeface="FZYaYiHei GB18030L2 R"/>
              </a:rPr>
              <a:t>approve rehabilitation subsidies, converting current linear referral chains into immediate</a:t>
            </a:r>
            <a:endParaRPr/>
          </a:p>
          <a:p>
            <a:pPr algn="l"/>
            <a:r>
              <a:rPr b="false" i="false" strike="noStrike" sz="1000">
                <a:ln/>
                <a:solidFill>
                  <a:srgbClr val="0A1F3D">
                    <a:alpha val="85098"/>
                  </a:srgbClr>
                </a:solidFill>
                <a:latin typeface="FZYaYiHei GB18030L2 R"/>
                <a:ea typeface="FZYaYiHei GB18030L2 R"/>
                <a:cs typeface="FZYaYiHei GB18030L2 R"/>
              </a:rPr>
              <a:t>service activation upon identification.</a:t>
            </a:r>
            <a:endParaRPr/>
          </a:p>
        </p:txBody>
      </p:sp>
      <p:sp>
        <p:nvSpPr>
          <p:cNvPr id="16" name="AutoShape 16"/>
          <p:cNvSpPr/>
          <p:nvPr/>
        </p:nvSpPr>
        <p:spPr>
          <a:xfrm flipH="false" flipV="false" rot="0">
            <a:off x="457086" y="4425255"/>
            <a:ext cx="5561209" cy="1975545"/>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604166" y="4620518"/>
            <a:ext cx="133317" cy="133350"/>
          </a:xfrm>
          <a:custGeom>
            <a:rect b="b" l="l" r="r" t="t"/>
            <a:pathLst>
              <a:path h="10000" w="9998">
                <a:moveTo>
                  <a:pt x="4999" y="4500"/>
                </a:moveTo>
                <a:cubicBezTo>
                  <a:pt x="5452" y="4500"/>
                  <a:pt x="5870" y="4611"/>
                  <a:pt x="6254" y="4835"/>
                </a:cubicBezTo>
                <a:cubicBezTo>
                  <a:pt x="6637" y="5058"/>
                  <a:pt x="6940" y="5361"/>
                  <a:pt x="7164" y="5745"/>
                </a:cubicBezTo>
                <a:cubicBezTo>
                  <a:pt x="7386" y="6128"/>
                  <a:pt x="7498" y="6546"/>
                  <a:pt x="7498" y="7000"/>
                </a:cubicBezTo>
                <a:lnTo>
                  <a:pt x="7498" y="10000"/>
                </a:lnTo>
                <a:lnTo>
                  <a:pt x="6499" y="10000"/>
                </a:lnTo>
                <a:lnTo>
                  <a:pt x="6499" y="7000"/>
                </a:lnTo>
                <a:cubicBezTo>
                  <a:pt x="6499" y="6740"/>
                  <a:pt x="6435" y="6498"/>
                  <a:pt x="6309" y="6275"/>
                </a:cubicBezTo>
                <a:cubicBezTo>
                  <a:pt x="6182" y="6051"/>
                  <a:pt x="6012" y="5871"/>
                  <a:pt x="5799" y="5735"/>
                </a:cubicBezTo>
                <a:cubicBezTo>
                  <a:pt x="5585" y="5598"/>
                  <a:pt x="5349" y="5520"/>
                  <a:pt x="5089" y="5500"/>
                </a:cubicBezTo>
                <a:lnTo>
                  <a:pt x="4999" y="5500"/>
                </a:lnTo>
                <a:cubicBezTo>
                  <a:pt x="4739" y="5500"/>
                  <a:pt x="4497" y="5563"/>
                  <a:pt x="4274" y="5690"/>
                </a:cubicBezTo>
                <a:cubicBezTo>
                  <a:pt x="4050" y="5816"/>
                  <a:pt x="3870" y="5986"/>
                  <a:pt x="3734" y="6200"/>
                </a:cubicBezTo>
                <a:cubicBezTo>
                  <a:pt x="3597" y="6413"/>
                  <a:pt x="3519" y="6650"/>
                  <a:pt x="3499" y="6910"/>
                </a:cubicBezTo>
                <a:lnTo>
                  <a:pt x="3499" y="10000"/>
                </a:lnTo>
                <a:lnTo>
                  <a:pt x="2499" y="10000"/>
                </a:lnTo>
                <a:lnTo>
                  <a:pt x="2499" y="7000"/>
                </a:lnTo>
                <a:cubicBezTo>
                  <a:pt x="2499" y="6546"/>
                  <a:pt x="2610" y="6128"/>
                  <a:pt x="2834" y="5745"/>
                </a:cubicBezTo>
                <a:cubicBezTo>
                  <a:pt x="3057" y="5361"/>
                  <a:pt x="3360" y="5058"/>
                  <a:pt x="3744" y="4835"/>
                </a:cubicBezTo>
                <a:cubicBezTo>
                  <a:pt x="4127" y="4611"/>
                  <a:pt x="4545" y="4500"/>
                  <a:pt x="4999" y="4500"/>
                </a:cubicBezTo>
                <a:moveTo>
                  <a:pt x="1750" y="6000"/>
                </a:moveTo>
                <a:cubicBezTo>
                  <a:pt x="1890" y="6000"/>
                  <a:pt x="2026" y="6016"/>
                  <a:pt x="2160" y="6050"/>
                </a:cubicBezTo>
                <a:cubicBezTo>
                  <a:pt x="2073" y="6303"/>
                  <a:pt x="2020" y="6563"/>
                  <a:pt x="2000" y="6830"/>
                </a:cubicBezTo>
                <a:lnTo>
                  <a:pt x="2000" y="7040"/>
                </a:lnTo>
                <a:cubicBezTo>
                  <a:pt x="1940" y="7020"/>
                  <a:pt x="1880" y="7006"/>
                  <a:pt x="1820" y="7000"/>
                </a:cubicBezTo>
                <a:lnTo>
                  <a:pt x="1750" y="7000"/>
                </a:lnTo>
                <a:cubicBezTo>
                  <a:pt x="1556" y="7000"/>
                  <a:pt x="1388" y="7065"/>
                  <a:pt x="1245" y="7195"/>
                </a:cubicBezTo>
                <a:cubicBezTo>
                  <a:pt x="1101" y="7325"/>
                  <a:pt x="1020" y="7486"/>
                  <a:pt x="1000" y="7680"/>
                </a:cubicBezTo>
                <a:lnTo>
                  <a:pt x="1000" y="7750"/>
                </a:lnTo>
                <a:lnTo>
                  <a:pt x="1000" y="10000"/>
                </a:lnTo>
                <a:lnTo>
                  <a:pt x="0" y="10000"/>
                </a:lnTo>
                <a:lnTo>
                  <a:pt x="0" y="7750"/>
                </a:lnTo>
                <a:cubicBezTo>
                  <a:pt x="0" y="7430"/>
                  <a:pt x="78" y="7136"/>
                  <a:pt x="235" y="6870"/>
                </a:cubicBezTo>
                <a:cubicBezTo>
                  <a:pt x="391" y="6603"/>
                  <a:pt x="603" y="6391"/>
                  <a:pt x="870" y="6235"/>
                </a:cubicBezTo>
                <a:cubicBezTo>
                  <a:pt x="1136" y="6078"/>
                  <a:pt x="1430" y="6000"/>
                  <a:pt x="1750" y="6000"/>
                </a:cubicBezTo>
                <a:moveTo>
                  <a:pt x="8248" y="6000"/>
                </a:moveTo>
                <a:cubicBezTo>
                  <a:pt x="8568" y="6000"/>
                  <a:pt x="8861" y="6078"/>
                  <a:pt x="9128" y="6235"/>
                </a:cubicBezTo>
                <a:cubicBezTo>
                  <a:pt x="9394" y="6391"/>
                  <a:pt x="9606" y="6603"/>
                  <a:pt x="9763" y="6870"/>
                </a:cubicBezTo>
                <a:cubicBezTo>
                  <a:pt x="9919" y="7136"/>
                  <a:pt x="9998" y="7430"/>
                  <a:pt x="9998" y="7750"/>
                </a:cubicBezTo>
                <a:lnTo>
                  <a:pt x="9998" y="10000"/>
                </a:lnTo>
                <a:lnTo>
                  <a:pt x="8998" y="10000"/>
                </a:lnTo>
                <a:lnTo>
                  <a:pt x="8998" y="7750"/>
                </a:lnTo>
                <a:cubicBezTo>
                  <a:pt x="8998" y="7556"/>
                  <a:pt x="8933" y="7388"/>
                  <a:pt x="8803" y="7245"/>
                </a:cubicBezTo>
                <a:cubicBezTo>
                  <a:pt x="8673" y="7101"/>
                  <a:pt x="8511" y="7020"/>
                  <a:pt x="8318" y="7000"/>
                </a:cubicBezTo>
                <a:lnTo>
                  <a:pt x="8248" y="7000"/>
                </a:lnTo>
                <a:cubicBezTo>
                  <a:pt x="8161" y="7000"/>
                  <a:pt x="8078" y="7013"/>
                  <a:pt x="7998" y="7040"/>
                </a:cubicBezTo>
                <a:lnTo>
                  <a:pt x="7998" y="7000"/>
                </a:lnTo>
                <a:cubicBezTo>
                  <a:pt x="7998" y="6673"/>
                  <a:pt x="7948" y="6356"/>
                  <a:pt x="7848" y="6050"/>
                </a:cubicBezTo>
                <a:cubicBezTo>
                  <a:pt x="7974" y="6016"/>
                  <a:pt x="8108" y="6000"/>
                  <a:pt x="8248" y="6000"/>
                </a:cubicBezTo>
                <a:moveTo>
                  <a:pt x="1750" y="3000"/>
                </a:moveTo>
                <a:cubicBezTo>
                  <a:pt x="1976" y="3000"/>
                  <a:pt x="2185" y="3056"/>
                  <a:pt x="2375" y="3170"/>
                </a:cubicBezTo>
                <a:cubicBezTo>
                  <a:pt x="2564" y="3283"/>
                  <a:pt x="2715" y="3435"/>
                  <a:pt x="2829" y="3625"/>
                </a:cubicBezTo>
                <a:cubicBezTo>
                  <a:pt x="2942" y="3815"/>
                  <a:pt x="2999" y="4023"/>
                  <a:pt x="2999" y="4250"/>
                </a:cubicBezTo>
                <a:cubicBezTo>
                  <a:pt x="2999" y="4476"/>
                  <a:pt x="2942" y="4685"/>
                  <a:pt x="2829" y="4875"/>
                </a:cubicBezTo>
                <a:cubicBezTo>
                  <a:pt x="2715" y="5065"/>
                  <a:pt x="2564" y="5216"/>
                  <a:pt x="2375" y="5330"/>
                </a:cubicBezTo>
                <a:cubicBezTo>
                  <a:pt x="2185" y="5443"/>
                  <a:pt x="1976" y="5500"/>
                  <a:pt x="1750" y="5500"/>
                </a:cubicBezTo>
                <a:cubicBezTo>
                  <a:pt x="1523" y="5500"/>
                  <a:pt x="1315" y="5443"/>
                  <a:pt x="1125" y="5330"/>
                </a:cubicBezTo>
                <a:cubicBezTo>
                  <a:pt x="935" y="5216"/>
                  <a:pt x="783" y="5065"/>
                  <a:pt x="670" y="4875"/>
                </a:cubicBezTo>
                <a:cubicBezTo>
                  <a:pt x="556" y="4685"/>
                  <a:pt x="500" y="4476"/>
                  <a:pt x="500" y="4250"/>
                </a:cubicBezTo>
                <a:cubicBezTo>
                  <a:pt x="500" y="4023"/>
                  <a:pt x="556" y="3815"/>
                  <a:pt x="670" y="3625"/>
                </a:cubicBezTo>
                <a:cubicBezTo>
                  <a:pt x="783" y="3435"/>
                  <a:pt x="935" y="3283"/>
                  <a:pt x="1125" y="3170"/>
                </a:cubicBezTo>
                <a:cubicBezTo>
                  <a:pt x="1315" y="3056"/>
                  <a:pt x="1523" y="3000"/>
                  <a:pt x="1750" y="3000"/>
                </a:cubicBezTo>
                <a:moveTo>
                  <a:pt x="8248" y="3000"/>
                </a:moveTo>
                <a:cubicBezTo>
                  <a:pt x="8474" y="3000"/>
                  <a:pt x="8683" y="3056"/>
                  <a:pt x="8873" y="3170"/>
                </a:cubicBezTo>
                <a:cubicBezTo>
                  <a:pt x="9063" y="3283"/>
                  <a:pt x="9214" y="3435"/>
                  <a:pt x="9328" y="3625"/>
                </a:cubicBezTo>
                <a:cubicBezTo>
                  <a:pt x="9441" y="3815"/>
                  <a:pt x="9498" y="4023"/>
                  <a:pt x="9498" y="4250"/>
                </a:cubicBezTo>
                <a:cubicBezTo>
                  <a:pt x="9498" y="4476"/>
                  <a:pt x="9441" y="4685"/>
                  <a:pt x="9328" y="4875"/>
                </a:cubicBezTo>
                <a:cubicBezTo>
                  <a:pt x="9214" y="5065"/>
                  <a:pt x="9063" y="5216"/>
                  <a:pt x="8873" y="5330"/>
                </a:cubicBezTo>
                <a:cubicBezTo>
                  <a:pt x="8683" y="5443"/>
                  <a:pt x="8474" y="5500"/>
                  <a:pt x="8248" y="5500"/>
                </a:cubicBezTo>
                <a:cubicBezTo>
                  <a:pt x="8021" y="5500"/>
                  <a:pt x="7813" y="5443"/>
                  <a:pt x="7623" y="5330"/>
                </a:cubicBezTo>
                <a:cubicBezTo>
                  <a:pt x="7433" y="5216"/>
                  <a:pt x="7282" y="5065"/>
                  <a:pt x="7169" y="4875"/>
                </a:cubicBezTo>
                <a:cubicBezTo>
                  <a:pt x="7055" y="4685"/>
                  <a:pt x="6999" y="4476"/>
                  <a:pt x="6999" y="4250"/>
                </a:cubicBezTo>
                <a:cubicBezTo>
                  <a:pt x="6999" y="4023"/>
                  <a:pt x="7055" y="3815"/>
                  <a:pt x="7169" y="3625"/>
                </a:cubicBezTo>
                <a:cubicBezTo>
                  <a:pt x="7282" y="3435"/>
                  <a:pt x="7433" y="3283"/>
                  <a:pt x="7623" y="3170"/>
                </a:cubicBezTo>
                <a:cubicBezTo>
                  <a:pt x="7813" y="3056"/>
                  <a:pt x="8021" y="3000"/>
                  <a:pt x="8248" y="3000"/>
                </a:cubicBezTo>
                <a:moveTo>
                  <a:pt x="1750" y="4000"/>
                </a:moveTo>
                <a:cubicBezTo>
                  <a:pt x="1683" y="4000"/>
                  <a:pt x="1625" y="4025"/>
                  <a:pt x="1575" y="4075"/>
                </a:cubicBezTo>
                <a:cubicBezTo>
                  <a:pt x="1525" y="4125"/>
                  <a:pt x="1500" y="4183"/>
                  <a:pt x="1500" y="4250"/>
                </a:cubicBezTo>
                <a:cubicBezTo>
                  <a:pt x="1500" y="4316"/>
                  <a:pt x="1525" y="4375"/>
                  <a:pt x="1575" y="4425"/>
                </a:cubicBezTo>
                <a:cubicBezTo>
                  <a:pt x="1625" y="4475"/>
                  <a:pt x="1683" y="4500"/>
                  <a:pt x="1750" y="4500"/>
                </a:cubicBezTo>
                <a:cubicBezTo>
                  <a:pt x="1816" y="4500"/>
                  <a:pt x="1875" y="4475"/>
                  <a:pt x="1925" y="4425"/>
                </a:cubicBezTo>
                <a:cubicBezTo>
                  <a:pt x="1975" y="4375"/>
                  <a:pt x="2000" y="4316"/>
                  <a:pt x="2000" y="4250"/>
                </a:cubicBezTo>
                <a:cubicBezTo>
                  <a:pt x="2000" y="4183"/>
                  <a:pt x="1975" y="4125"/>
                  <a:pt x="1925" y="4075"/>
                </a:cubicBezTo>
                <a:cubicBezTo>
                  <a:pt x="1875" y="4025"/>
                  <a:pt x="1816" y="4000"/>
                  <a:pt x="1750" y="4000"/>
                </a:cubicBezTo>
                <a:moveTo>
                  <a:pt x="8248" y="4000"/>
                </a:moveTo>
                <a:cubicBezTo>
                  <a:pt x="8181" y="4000"/>
                  <a:pt x="8123" y="4025"/>
                  <a:pt x="8073" y="4075"/>
                </a:cubicBezTo>
                <a:cubicBezTo>
                  <a:pt x="8023" y="4125"/>
                  <a:pt x="7998" y="4183"/>
                  <a:pt x="7998" y="4250"/>
                </a:cubicBezTo>
                <a:cubicBezTo>
                  <a:pt x="7998" y="4316"/>
                  <a:pt x="8023" y="4375"/>
                  <a:pt x="8073" y="4425"/>
                </a:cubicBezTo>
                <a:cubicBezTo>
                  <a:pt x="8123" y="4475"/>
                  <a:pt x="8181" y="4500"/>
                  <a:pt x="8248" y="4500"/>
                </a:cubicBezTo>
                <a:cubicBezTo>
                  <a:pt x="8314" y="4500"/>
                  <a:pt x="8373" y="4475"/>
                  <a:pt x="8423" y="4425"/>
                </a:cubicBezTo>
                <a:cubicBezTo>
                  <a:pt x="8473" y="4375"/>
                  <a:pt x="8498" y="4316"/>
                  <a:pt x="8498" y="4250"/>
                </a:cubicBezTo>
                <a:cubicBezTo>
                  <a:pt x="8498" y="4183"/>
                  <a:pt x="8473" y="4125"/>
                  <a:pt x="8423" y="4075"/>
                </a:cubicBezTo>
                <a:cubicBezTo>
                  <a:pt x="8373" y="4025"/>
                  <a:pt x="8314" y="4000"/>
                  <a:pt x="8248" y="4000"/>
                </a:cubicBezTo>
                <a:moveTo>
                  <a:pt x="4999" y="0"/>
                </a:moveTo>
                <a:cubicBezTo>
                  <a:pt x="5359" y="0"/>
                  <a:pt x="5692" y="90"/>
                  <a:pt x="5999" y="270"/>
                </a:cubicBezTo>
                <a:cubicBezTo>
                  <a:pt x="6305" y="450"/>
                  <a:pt x="6549" y="693"/>
                  <a:pt x="6729" y="1000"/>
                </a:cubicBezTo>
                <a:cubicBezTo>
                  <a:pt x="6909" y="1306"/>
                  <a:pt x="6999" y="1640"/>
                  <a:pt x="6999" y="2000"/>
                </a:cubicBezTo>
                <a:cubicBezTo>
                  <a:pt x="6999" y="2360"/>
                  <a:pt x="6909" y="2693"/>
                  <a:pt x="6729" y="3000"/>
                </a:cubicBezTo>
                <a:cubicBezTo>
                  <a:pt x="6549" y="3306"/>
                  <a:pt x="6305" y="3550"/>
                  <a:pt x="5999" y="3730"/>
                </a:cubicBezTo>
                <a:cubicBezTo>
                  <a:pt x="5692" y="3910"/>
                  <a:pt x="5359" y="4000"/>
                  <a:pt x="4999" y="4000"/>
                </a:cubicBezTo>
                <a:cubicBezTo>
                  <a:pt x="4639" y="4000"/>
                  <a:pt x="4305" y="3910"/>
                  <a:pt x="3999" y="3730"/>
                </a:cubicBezTo>
                <a:cubicBezTo>
                  <a:pt x="3692" y="3550"/>
                  <a:pt x="3449" y="3306"/>
                  <a:pt x="3269" y="3000"/>
                </a:cubicBezTo>
                <a:cubicBezTo>
                  <a:pt x="3089" y="2693"/>
                  <a:pt x="2999" y="2360"/>
                  <a:pt x="2999" y="2000"/>
                </a:cubicBezTo>
                <a:cubicBezTo>
                  <a:pt x="2999" y="1640"/>
                  <a:pt x="3089" y="1306"/>
                  <a:pt x="3269" y="1000"/>
                </a:cubicBezTo>
                <a:cubicBezTo>
                  <a:pt x="3449" y="693"/>
                  <a:pt x="3692" y="450"/>
                  <a:pt x="3999" y="270"/>
                </a:cubicBezTo>
                <a:cubicBezTo>
                  <a:pt x="4305" y="90"/>
                  <a:pt x="4639" y="0"/>
                  <a:pt x="4999" y="0"/>
                </a:cubicBezTo>
                <a:moveTo>
                  <a:pt x="4999" y="1000"/>
                </a:moveTo>
                <a:cubicBezTo>
                  <a:pt x="4819" y="1000"/>
                  <a:pt x="4652" y="1045"/>
                  <a:pt x="4499" y="1135"/>
                </a:cubicBezTo>
                <a:cubicBezTo>
                  <a:pt x="4345" y="1225"/>
                  <a:pt x="4224" y="1346"/>
                  <a:pt x="4134" y="1500"/>
                </a:cubicBezTo>
                <a:cubicBezTo>
                  <a:pt x="4044" y="1653"/>
                  <a:pt x="3999" y="1820"/>
                  <a:pt x="3999" y="2000"/>
                </a:cubicBezTo>
                <a:cubicBezTo>
                  <a:pt x="3999" y="2180"/>
                  <a:pt x="4044" y="2346"/>
                  <a:pt x="4134" y="2500"/>
                </a:cubicBezTo>
                <a:cubicBezTo>
                  <a:pt x="4224" y="2653"/>
                  <a:pt x="4345" y="2775"/>
                  <a:pt x="4499" y="2865"/>
                </a:cubicBezTo>
                <a:cubicBezTo>
                  <a:pt x="4652" y="2955"/>
                  <a:pt x="4819" y="3000"/>
                  <a:pt x="4999" y="3000"/>
                </a:cubicBezTo>
                <a:cubicBezTo>
                  <a:pt x="5179" y="3000"/>
                  <a:pt x="5345" y="2955"/>
                  <a:pt x="5499" y="2865"/>
                </a:cubicBezTo>
                <a:cubicBezTo>
                  <a:pt x="5652" y="2775"/>
                  <a:pt x="5774" y="2653"/>
                  <a:pt x="5864" y="2500"/>
                </a:cubicBezTo>
                <a:cubicBezTo>
                  <a:pt x="5954" y="2346"/>
                  <a:pt x="5999" y="2180"/>
                  <a:pt x="5999" y="2000"/>
                </a:cubicBezTo>
                <a:cubicBezTo>
                  <a:pt x="5999" y="1820"/>
                  <a:pt x="5954" y="1653"/>
                  <a:pt x="5864" y="1500"/>
                </a:cubicBezTo>
                <a:cubicBezTo>
                  <a:pt x="5774" y="1346"/>
                  <a:pt x="5652" y="1225"/>
                  <a:pt x="5499" y="1135"/>
                </a:cubicBezTo>
                <a:cubicBezTo>
                  <a:pt x="5345" y="1045"/>
                  <a:pt x="5179" y="1000"/>
                  <a:pt x="4999" y="1000"/>
                </a:cubicBezTo>
              </a:path>
            </a:pathLst>
          </a:custGeom>
          <a:solidFill>
            <a:srgbClr val="5B8CB8">
              <a:alpha val="100000"/>
            </a:srgbClr>
          </a:solidFill>
          <a:ln>
            <a:headEnd type="none"/>
            <a:tailEnd type="none"/>
          </a:ln>
        </p:spPr>
      </p:sp>
      <p:sp>
        <p:nvSpPr>
          <p:cNvPr id="18" name="TextBox 18"/>
          <p:cNvSpPr txBox="true"/>
          <p:nvPr/>
        </p:nvSpPr>
        <p:spPr>
          <a:xfrm flipH="false" flipV="false" rot="0">
            <a:off x="798858" y="4620518"/>
            <a:ext cx="19235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Workforce Configuration</a:t>
            </a:r>
            <a:endParaRPr lang="en-US" sz="1100"/>
          </a:p>
        </p:txBody>
      </p:sp>
      <p:sp>
        <p:nvSpPr>
          <p:cNvPr id="19" name="TextBox 19"/>
          <p:cNvSpPr txBox="true"/>
          <p:nvPr/>
        </p:nvSpPr>
        <p:spPr>
          <a:xfrm flipH="false" flipV="false" rot="0">
            <a:off x="618970" y="4911030"/>
            <a:ext cx="5237441"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Multidisciplinary teams comprising physicians, therapists, special educators, and</a:t>
            </a:r>
            <a:endParaRPr lang="en-US" sz="1100"/>
          </a:p>
          <a:p>
            <a:pPr algn="l"/>
            <a:r>
              <a:rPr b="false" i="false" strike="noStrike" sz="1000">
                <a:ln/>
                <a:solidFill>
                  <a:srgbClr val="0A1F3D">
                    <a:alpha val="85098"/>
                  </a:srgbClr>
                </a:solidFill>
                <a:latin typeface="FZYaYiHei GB18030L2 R"/>
                <a:ea typeface="FZYaYiHei GB18030L2 R"/>
                <a:cs typeface="FZYaYiHei GB18030L2 R"/>
              </a:rPr>
              <a:t>crucially—family support coordinators with social work or psychology backgrounds</a:t>
            </a:r>
            <a:endParaRPr/>
          </a:p>
          <a:p>
            <a:pPr algn="l"/>
            <a:r>
              <a:rPr b="false" i="false" strike="noStrike" sz="1000">
                <a:ln/>
                <a:solidFill>
                  <a:srgbClr val="0A1F3D">
                    <a:alpha val="85098"/>
                  </a:srgbClr>
                </a:solidFill>
                <a:latin typeface="FZYaYiHei GB18030L2 R"/>
                <a:ea typeface="FZYaYiHei GB18030L2 R"/>
                <a:cs typeface="FZYaYiHei GB18030L2 R"/>
              </a:rPr>
              <a:t>trained in caregiver needs assessment.</a:t>
            </a:r>
            <a:endParaRPr/>
          </a:p>
        </p:txBody>
      </p:sp>
      <p:sp>
        <p:nvSpPr>
          <p:cNvPr id="20" name="AutoShape 20"/>
          <p:cNvSpPr/>
          <p:nvPr/>
        </p:nvSpPr>
        <p:spPr>
          <a:xfrm flipH="false" flipV="false" rot="0">
            <a:off x="6170657" y="4425255"/>
            <a:ext cx="5561209" cy="1975545"/>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TextBox 21"/>
          <p:cNvSpPr txBox="true"/>
          <p:nvPr/>
        </p:nvSpPr>
        <p:spPr>
          <a:xfrm flipH="false" flipV="false" rot="0">
            <a:off x="6408722" y="4606230"/>
            <a:ext cx="1596377"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Anticipated Outcomes</a:t>
            </a:r>
            <a:endParaRPr lang="en-US" sz="1100"/>
          </a:p>
        </p:txBody>
      </p:sp>
      <p:sp>
        <p:nvSpPr>
          <p:cNvPr id="22" name="TextBox 22"/>
          <p:cNvSpPr txBox="true"/>
          <p:nvPr/>
        </p:nvSpPr>
        <p:spPr>
          <a:xfrm flipH="false" flipV="false" rot="0">
            <a:off x="6332541" y="4882455"/>
            <a:ext cx="5399325"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Reduction in waiting times from 3-6 months to under </a:t>
            </a:r>
            <a:r>
              <a:rPr b="true" i="false" strike="noStrike" sz="1000">
                <a:ln/>
                <a:solidFill>
                  <a:srgbClr val="5B8CB8">
                    <a:alpha val="85098"/>
                  </a:srgbClr>
                </a:solidFill>
                <a:latin typeface="FZYaYiHei GB18030L2 R"/>
                <a:ea typeface="FZYaYiHei GB18030L2 R"/>
                <a:cs typeface="FZYaYiHei GB18030L2 R"/>
              </a:rPr>
              <a:t>45 days</a:t>
            </a:r>
            <a:r>
              <a:rPr b="false" i="false" strike="noStrike" sz="1000">
                <a:ln/>
                <a:solidFill>
                  <a:srgbClr val="0A1F3D">
                    <a:alpha val="85098"/>
                  </a:srgbClr>
                </a:solidFill>
                <a:latin typeface="FZYaYiHei GB18030L2 R"/>
                <a:ea typeface="FZYaYiHei GB18030L2 R"/>
                <a:cs typeface="FZYaYiHei GB18030L2 R"/>
              </a:rPr>
              <a:t>, elimination of rural-urban</a:t>
            </a:r>
            <a:endParaRPr lang="en-US" sz="1100"/>
          </a:p>
          <a:p>
            <a:pPr algn="l"/>
            <a:r>
              <a:rPr b="false" i="false" strike="noStrike" sz="1000">
                <a:ln/>
                <a:solidFill>
                  <a:srgbClr val="0A1F3D">
                    <a:alpha val="85098"/>
                  </a:srgbClr>
                </a:solidFill>
                <a:latin typeface="FZYaYiHei GB18030L2 R"/>
                <a:ea typeface="FZYaYiHei GB18030L2 R"/>
                <a:cs typeface="FZYaYiHei GB18030L2 R"/>
              </a:rPr>
              <a:t>certification disparities, and projected </a:t>
            </a:r>
            <a:r>
              <a:rPr b="true" i="false" strike="noStrike" sz="1000">
                <a:ln/>
                <a:solidFill>
                  <a:srgbClr val="5B8CB8">
                    <a:alpha val="85098"/>
                  </a:srgbClr>
                </a:solidFill>
                <a:latin typeface="FZYaYiHei GB18030L2 R"/>
                <a:ea typeface="FZYaYiHei GB18030L2 R"/>
                <a:cs typeface="FZYaYiHei GB18030L2 R"/>
              </a:rPr>
              <a:t>25% improvement</a:t>
            </a:r>
            <a:r>
              <a:rPr b="false" i="false" strike="noStrike" sz="1000">
                <a:ln/>
                <a:solidFill>
                  <a:srgbClr val="0A1F3D">
                    <a:alpha val="85098"/>
                  </a:srgbClr>
                </a:solidFill>
                <a:latin typeface="FZYaYiHei GB18030L2 R"/>
                <a:ea typeface="FZYaYiHei GB18030L2 R"/>
                <a:cs typeface="FZYaYiHei GB18030L2 R"/>
              </a:rPr>
              <a:t> in family satisfaction ratings</a:t>
            </a:r>
            <a:endParaRPr/>
          </a:p>
          <a:p>
            <a:pPr algn="l"/>
            <a:r>
              <a:rPr b="false" i="false" strike="noStrike" sz="1000">
                <a:ln/>
                <a:solidFill>
                  <a:srgbClr val="0A1F3D">
                    <a:alpha val="85098"/>
                  </a:srgbClr>
                </a:solidFill>
                <a:latin typeface="FZYaYiHei GB18030L2 R"/>
                <a:ea typeface="FZYaYiHei GB18030L2 R"/>
                <a:cs typeface="FZYaYiHei GB18030L2 R"/>
              </a:rPr>
              <a:t>based on Korean implementation experience.</a:t>
            </a:r>
            <a:endParaRPr/>
          </a:p>
        </p:txBody>
      </p:sp>
    </p:spTree>
  </p:cSld>
  <p:clrMapOvr>
    <a:masterClrMapping/>
  </p:clrMapOvr>
</p:sld>
</file>

<file path=ppt/slides/slide1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Policy Recommendation</a:t>
            </a:r>
            <a:endParaRPr lang="en-US" sz="1100"/>
          </a:p>
        </p:txBody>
      </p:sp>
      <p:sp>
        <p:nvSpPr>
          <p:cNvPr id="4" name="TextBox 4"/>
          <p:cNvSpPr txBox="true"/>
          <p:nvPr/>
        </p:nvSpPr>
        <p:spPr>
          <a:xfrm flipH="false" flipV="false" rot="0">
            <a:off x="457086" y="752475"/>
            <a:ext cx="11274781" cy="428625"/>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Source Han Serif CN"/>
                <a:ea typeface="Source Han Serif CN"/>
                <a:cs typeface="Source Han Serif CN"/>
              </a:rPr>
              <a:t>Recommendation 2: Parent Professionalization Program</a:t>
            </a:r>
            <a:endParaRPr lang="en-US" sz="1100"/>
          </a:p>
        </p:txBody>
      </p:sp>
      <p:sp>
        <p:nvSpPr>
          <p:cNvPr id="5" name="TextBox 5"/>
          <p:cNvSpPr txBox="true"/>
          <p:nvPr/>
        </p:nvSpPr>
        <p:spPr>
          <a:xfrm flipH="false" flipV="false" rot="0">
            <a:off x="457086" y="1352550"/>
            <a:ext cx="11274781"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74901"/>
                  </a:srgbClr>
                </a:solidFill>
                <a:latin typeface="FZYaYiHei GB18030L2 R"/>
                <a:ea typeface="FZYaYiHei GB18030L2 R"/>
                <a:cs typeface="FZYaYiHei GB18030L2 R"/>
              </a:rPr>
              <a:t>Establishing certified Parent-Implemented Intervention Programs (PIIPs) that qualify trained parents as reimbursable service providers, converting family</a:t>
            </a:r>
            <a:endParaRPr lang="en-US" sz="1100"/>
          </a:p>
          <a:p>
            <a:pPr algn="l"/>
            <a:r>
              <a:rPr b="false" i="false" strike="noStrike" sz="1200">
                <a:ln/>
                <a:solidFill>
                  <a:srgbClr val="0A1F3D">
                    <a:alpha val="74901"/>
                  </a:srgbClr>
                </a:solidFill>
                <a:latin typeface="FZYaYiHei GB18030L2 R"/>
                <a:ea typeface="FZYaYiHei GB18030L2 R"/>
                <a:cs typeface="FZYaYiHei GB18030L2 R"/>
              </a:rPr>
              <a:t>members from passive recipients to professional partners.</a:t>
            </a:r>
            <a:endParaRPr/>
          </a:p>
        </p:txBody>
      </p:sp>
      <p:sp>
        <p:nvSpPr>
          <p:cNvPr id="6" name="AutoShape 6"/>
          <p:cNvSpPr/>
          <p:nvPr/>
        </p:nvSpPr>
        <p:spPr>
          <a:xfrm flipH="false" flipV="false" rot="0">
            <a:off x="457086" y="1992511"/>
            <a:ext cx="5561209" cy="2237928"/>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992511"/>
            <a:ext cx="5561209"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38432" y="2253451"/>
            <a:ext cx="167598" cy="167640"/>
          </a:xfrm>
          <a:custGeom>
            <a:rect b="b" l="l" r="r" t="t"/>
            <a:pathLst>
              <a:path h="10000" w="9998">
                <a:moveTo>
                  <a:pt x="9498" y="9000"/>
                </a:moveTo>
                <a:lnTo>
                  <a:pt x="5499" y="9000"/>
                </a:lnTo>
                <a:lnTo>
                  <a:pt x="5499" y="10000"/>
                </a:lnTo>
                <a:lnTo>
                  <a:pt x="4499" y="10000"/>
                </a:lnTo>
                <a:lnTo>
                  <a:pt x="4499" y="9000"/>
                </a:lnTo>
                <a:lnTo>
                  <a:pt x="500" y="9000"/>
                </a:lnTo>
                <a:cubicBezTo>
                  <a:pt x="360" y="9000"/>
                  <a:pt x="241" y="8951"/>
                  <a:pt x="145" y="8855"/>
                </a:cubicBezTo>
                <a:cubicBezTo>
                  <a:pt x="48" y="8758"/>
                  <a:pt x="0" y="8640"/>
                  <a:pt x="0" y="8500"/>
                </a:cubicBezTo>
                <a:lnTo>
                  <a:pt x="0" y="500"/>
                </a:lnTo>
                <a:cubicBezTo>
                  <a:pt x="0" y="360"/>
                  <a:pt x="48" y="241"/>
                  <a:pt x="145" y="145"/>
                </a:cubicBezTo>
                <a:cubicBezTo>
                  <a:pt x="241" y="48"/>
                  <a:pt x="360" y="0"/>
                  <a:pt x="500" y="0"/>
                </a:cubicBezTo>
                <a:lnTo>
                  <a:pt x="3499" y="0"/>
                </a:lnTo>
                <a:cubicBezTo>
                  <a:pt x="3792" y="0"/>
                  <a:pt x="4069" y="60"/>
                  <a:pt x="4329" y="180"/>
                </a:cubicBezTo>
                <a:cubicBezTo>
                  <a:pt x="4589" y="300"/>
                  <a:pt x="4812" y="466"/>
                  <a:pt x="4999" y="680"/>
                </a:cubicBezTo>
                <a:cubicBezTo>
                  <a:pt x="5185" y="466"/>
                  <a:pt x="5409" y="300"/>
                  <a:pt x="5669" y="180"/>
                </a:cubicBezTo>
                <a:cubicBezTo>
                  <a:pt x="5929" y="60"/>
                  <a:pt x="6205" y="0"/>
                  <a:pt x="6499" y="0"/>
                </a:cubicBezTo>
                <a:lnTo>
                  <a:pt x="9498" y="0"/>
                </a:lnTo>
                <a:cubicBezTo>
                  <a:pt x="9638" y="0"/>
                  <a:pt x="9756" y="48"/>
                  <a:pt x="9853" y="145"/>
                </a:cubicBezTo>
                <a:cubicBezTo>
                  <a:pt x="9949" y="241"/>
                  <a:pt x="9998" y="360"/>
                  <a:pt x="9998" y="500"/>
                </a:cubicBezTo>
                <a:lnTo>
                  <a:pt x="9998" y="8500"/>
                </a:lnTo>
                <a:cubicBezTo>
                  <a:pt x="9998" y="8640"/>
                  <a:pt x="9949" y="8758"/>
                  <a:pt x="9853" y="8855"/>
                </a:cubicBezTo>
                <a:cubicBezTo>
                  <a:pt x="9756" y="8951"/>
                  <a:pt x="9638" y="9000"/>
                  <a:pt x="9498" y="9000"/>
                </a:cubicBezTo>
                <a:moveTo>
                  <a:pt x="5499" y="8000"/>
                </a:moveTo>
                <a:lnTo>
                  <a:pt x="8998" y="8000"/>
                </a:lnTo>
                <a:lnTo>
                  <a:pt x="8998" y="1000"/>
                </a:lnTo>
                <a:lnTo>
                  <a:pt x="6499" y="1000"/>
                </a:lnTo>
                <a:cubicBezTo>
                  <a:pt x="6319" y="1000"/>
                  <a:pt x="6152" y="1045"/>
                  <a:pt x="5999" y="1135"/>
                </a:cubicBezTo>
                <a:cubicBezTo>
                  <a:pt x="5845" y="1225"/>
                  <a:pt x="5724" y="1346"/>
                  <a:pt x="5634" y="1500"/>
                </a:cubicBezTo>
                <a:cubicBezTo>
                  <a:pt x="5544" y="1653"/>
                  <a:pt x="5499" y="1820"/>
                  <a:pt x="5499" y="2000"/>
                </a:cubicBezTo>
                <a:lnTo>
                  <a:pt x="5499" y="8000"/>
                </a:lnTo>
                <a:moveTo>
                  <a:pt x="1000" y="8000"/>
                </a:moveTo>
                <a:lnTo>
                  <a:pt x="4499" y="8000"/>
                </a:lnTo>
                <a:lnTo>
                  <a:pt x="4499" y="2000"/>
                </a:lnTo>
                <a:cubicBezTo>
                  <a:pt x="4499" y="1820"/>
                  <a:pt x="4454" y="1653"/>
                  <a:pt x="4364" y="1500"/>
                </a:cubicBezTo>
                <a:cubicBezTo>
                  <a:pt x="4274" y="1346"/>
                  <a:pt x="4152" y="1225"/>
                  <a:pt x="3999" y="1135"/>
                </a:cubicBezTo>
                <a:cubicBezTo>
                  <a:pt x="3845" y="1045"/>
                  <a:pt x="3679" y="1000"/>
                  <a:pt x="3499" y="1000"/>
                </a:cubicBezTo>
                <a:lnTo>
                  <a:pt x="1000" y="1000"/>
                </a:lnTo>
              </a:path>
            </a:pathLst>
          </a:custGeom>
          <a:solidFill>
            <a:srgbClr val="5B8CB8">
              <a:alpha val="100000"/>
            </a:srgbClr>
          </a:solidFill>
          <a:ln>
            <a:headEnd type="none"/>
            <a:tailEnd type="none"/>
          </a:ln>
        </p:spPr>
      </p:sp>
      <p:sp>
        <p:nvSpPr>
          <p:cNvPr id="9" name="TextBox 9"/>
          <p:cNvSpPr txBox="true"/>
          <p:nvPr/>
        </p:nvSpPr>
        <p:spPr>
          <a:xfrm flipH="false" flipV="false" rot="0">
            <a:off x="882627" y="2263379"/>
            <a:ext cx="2007636"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Curriculum Development</a:t>
            </a:r>
            <a:endParaRPr lang="en-US" sz="1100"/>
          </a:p>
        </p:txBody>
      </p:sp>
      <p:sp>
        <p:nvSpPr>
          <p:cNvPr id="10" name="TextBox 10"/>
          <p:cNvSpPr txBox="true"/>
          <p:nvPr/>
        </p:nvSpPr>
        <p:spPr>
          <a:xfrm flipH="false" flipV="false" rot="0">
            <a:off x="657061" y="2586782"/>
            <a:ext cx="5361234" cy="812303"/>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National Rehabilitation Association develops standardized training modules covering</a:t>
            </a:r>
            <a:endParaRPr lang="en-US" sz="1100"/>
          </a:p>
          <a:p>
            <a:pPr algn="l"/>
            <a:r>
              <a:rPr b="false" i="false" strike="noStrike" sz="1000">
                <a:ln/>
                <a:solidFill>
                  <a:srgbClr val="0A1F3D">
                    <a:alpha val="85098"/>
                  </a:srgbClr>
                </a:solidFill>
                <a:latin typeface="FZYaYiHei GB18030L2 R"/>
                <a:ea typeface="FZYaYiHei GB18030L2 R"/>
                <a:cs typeface="FZYaYiHei GB18030L2 R"/>
              </a:rPr>
              <a:t>evidence-based intervention techniques for autism spectrum disorder, intellectual</a:t>
            </a:r>
            <a:endParaRPr/>
          </a:p>
          <a:p>
            <a:pPr algn="l"/>
            <a:r>
              <a:rPr b="false" i="false" strike="noStrike" sz="1000">
                <a:ln/>
                <a:solidFill>
                  <a:srgbClr val="0A1F3D">
                    <a:alpha val="85098"/>
                  </a:srgbClr>
                </a:solidFill>
                <a:latin typeface="FZYaYiHei GB18030L2 R"/>
                <a:ea typeface="FZYaYiHei GB18030L2 R"/>
                <a:cs typeface="FZYaYiHei GB18030L2 R"/>
              </a:rPr>
              <a:t>disability, and language delays. </a:t>
            </a:r>
            <a:r>
              <a:rPr b="true" i="false" strike="noStrike" sz="1000">
                <a:ln/>
                <a:solidFill>
                  <a:srgbClr val="0A1F3D">
                    <a:alpha val="85098"/>
                  </a:srgbClr>
                </a:solidFill>
                <a:latin typeface="FZYaYiHei GB18030L2 R"/>
                <a:ea typeface="FZYaYiHei GB18030L2 R"/>
                <a:cs typeface="FZYaYiHei GB18030L2 R"/>
              </a:rPr>
              <a:t>80-hour initial certification</a:t>
            </a:r>
            <a:r>
              <a:rPr b="false" i="false" strike="noStrike" sz="1000">
                <a:ln/>
                <a:solidFill>
                  <a:srgbClr val="0A1F3D">
                    <a:alpha val="85098"/>
                  </a:srgbClr>
                </a:solidFill>
                <a:latin typeface="FZYaYiHei GB18030L2 R"/>
                <a:ea typeface="FZYaYiHei GB18030L2 R"/>
                <a:cs typeface="FZYaYiHei GB18030L2 R"/>
              </a:rPr>
              <a:t> with annual recertification</a:t>
            </a:r>
            <a:endParaRPr/>
          </a:p>
          <a:p>
            <a:pPr algn="l"/>
            <a:r>
              <a:rPr b="false" i="false" strike="noStrike" sz="1000">
                <a:ln/>
                <a:solidFill>
                  <a:srgbClr val="0A1F3D">
                    <a:alpha val="85098"/>
                  </a:srgbClr>
                </a:solidFill>
                <a:latin typeface="FZYaYiHei GB18030L2 R"/>
                <a:ea typeface="FZYaYiHei GB18030L2 R"/>
                <a:cs typeface="FZYaYiHei GB18030L2 R"/>
              </a:rPr>
              <a:t>requirements.</a:t>
            </a:r>
            <a:endParaRPr/>
          </a:p>
        </p:txBody>
      </p:sp>
      <p:sp>
        <p:nvSpPr>
          <p:cNvPr id="11" name="AutoShape 11"/>
          <p:cNvSpPr/>
          <p:nvPr/>
        </p:nvSpPr>
        <p:spPr>
          <a:xfrm flipH="false" flipV="false" rot="0">
            <a:off x="6170657" y="1992511"/>
            <a:ext cx="5561209" cy="2237928"/>
          </a:xfrm>
          <a:prstGeom prst="rect">
            <a:avLst/>
          </a:prstGeom>
          <a:solidFill>
            <a:srgbClr val="E8EBEF">
              <a:alpha val="100000"/>
            </a:srgbClr>
          </a:solidFill>
          <a:ln w="9525">
            <a:solidFill>
              <a:srgbClr val="C5CDD6">
                <a:alpha val="100000"/>
              </a:srgbClr>
            </a:solidFill>
            <a:prstDash val="solid"/>
            <a:headEnd type="none"/>
            <a:tailEnd type="none"/>
          </a:ln>
        </p:spPr>
      </p:sp>
      <p:sp>
        <p:nvSpPr>
          <p:cNvPr id="12" name="AutoShape 12"/>
          <p:cNvSpPr/>
          <p:nvPr/>
        </p:nvSpPr>
        <p:spPr>
          <a:xfrm flipH="false" flipV="false" rot="0">
            <a:off x="6170657" y="1992511"/>
            <a:ext cx="5561209" cy="9525"/>
          </a:xfrm>
          <a:prstGeom prst="line">
            <a:avLst/>
          </a:prstGeom>
          <a:ln w="28575">
            <a:solidFill>
              <a:srgbClr val="5B8CB8">
                <a:alpha val="100000"/>
              </a:srgbClr>
            </a:solidFill>
            <a:prstDash val="solid"/>
            <a:headEnd type="none"/>
            <a:tailEnd type="none"/>
          </a:ln>
        </p:spPr>
      </p:sp>
      <p:sp>
        <p:nvSpPr>
          <p:cNvPr id="13" name="AutoShape 13"/>
          <p:cNvSpPr/>
          <p:nvPr/>
        </p:nvSpPr>
        <p:spPr>
          <a:xfrm flipH="false" flipV="false" rot="0">
            <a:off x="6352003" y="2253451"/>
            <a:ext cx="167598" cy="167640"/>
          </a:xfrm>
          <a:custGeom>
            <a:rect b="b" l="l" r="r" t="t"/>
            <a:pathLst>
              <a:path h="10000" w="9998">
                <a:moveTo>
                  <a:pt x="8123" y="6593"/>
                </a:moveTo>
                <a:lnTo>
                  <a:pt x="8123" y="9769"/>
                </a:lnTo>
                <a:cubicBezTo>
                  <a:pt x="8123" y="9836"/>
                  <a:pt x="8092" y="9891"/>
                  <a:pt x="8030" y="9935"/>
                </a:cubicBezTo>
                <a:cubicBezTo>
                  <a:pt x="7967" y="9978"/>
                  <a:pt x="7894" y="10000"/>
                  <a:pt x="7811" y="10000"/>
                </a:cubicBezTo>
                <a:cubicBezTo>
                  <a:pt x="7752" y="10000"/>
                  <a:pt x="7698" y="9990"/>
                  <a:pt x="7648" y="9972"/>
                </a:cubicBezTo>
                <a:lnTo>
                  <a:pt x="4999" y="8796"/>
                </a:lnTo>
                <a:lnTo>
                  <a:pt x="2350" y="9972"/>
                </a:lnTo>
                <a:cubicBezTo>
                  <a:pt x="2274" y="10003"/>
                  <a:pt x="2195" y="10011"/>
                  <a:pt x="2112" y="9995"/>
                </a:cubicBezTo>
                <a:cubicBezTo>
                  <a:pt x="2028" y="9979"/>
                  <a:pt x="1966" y="9944"/>
                  <a:pt x="1925" y="9889"/>
                </a:cubicBezTo>
                <a:cubicBezTo>
                  <a:pt x="1891" y="9851"/>
                  <a:pt x="1875" y="9811"/>
                  <a:pt x="1875" y="9769"/>
                </a:cubicBezTo>
                <a:lnTo>
                  <a:pt x="1875" y="6593"/>
                </a:lnTo>
                <a:cubicBezTo>
                  <a:pt x="1291" y="6247"/>
                  <a:pt x="837" y="5827"/>
                  <a:pt x="512" y="5333"/>
                </a:cubicBezTo>
                <a:cubicBezTo>
                  <a:pt x="170" y="4821"/>
                  <a:pt x="0" y="4278"/>
                  <a:pt x="0" y="3704"/>
                </a:cubicBezTo>
                <a:cubicBezTo>
                  <a:pt x="0" y="3030"/>
                  <a:pt x="229" y="2407"/>
                  <a:pt x="687" y="1833"/>
                </a:cubicBezTo>
                <a:cubicBezTo>
                  <a:pt x="1129" y="1271"/>
                  <a:pt x="1725" y="827"/>
                  <a:pt x="2475" y="500"/>
                </a:cubicBezTo>
                <a:cubicBezTo>
                  <a:pt x="3249" y="166"/>
                  <a:pt x="4091" y="0"/>
                  <a:pt x="4999" y="0"/>
                </a:cubicBezTo>
                <a:cubicBezTo>
                  <a:pt x="5907" y="0"/>
                  <a:pt x="6748" y="166"/>
                  <a:pt x="7523" y="500"/>
                </a:cubicBezTo>
                <a:cubicBezTo>
                  <a:pt x="8273" y="827"/>
                  <a:pt x="8869" y="1271"/>
                  <a:pt x="9311" y="1833"/>
                </a:cubicBezTo>
                <a:cubicBezTo>
                  <a:pt x="9769" y="2407"/>
                  <a:pt x="9998" y="3030"/>
                  <a:pt x="9998" y="3704"/>
                </a:cubicBezTo>
                <a:cubicBezTo>
                  <a:pt x="9998" y="4278"/>
                  <a:pt x="9827" y="4821"/>
                  <a:pt x="9486" y="5333"/>
                </a:cubicBezTo>
                <a:cubicBezTo>
                  <a:pt x="9160" y="5827"/>
                  <a:pt x="8706" y="6247"/>
                  <a:pt x="8123" y="6593"/>
                </a:cubicBezTo>
                <a:moveTo>
                  <a:pt x="3124" y="7139"/>
                </a:moveTo>
                <a:lnTo>
                  <a:pt x="3124" y="7130"/>
                </a:lnTo>
                <a:lnTo>
                  <a:pt x="3124" y="8546"/>
                </a:lnTo>
                <a:lnTo>
                  <a:pt x="4999" y="7713"/>
                </a:lnTo>
                <a:lnTo>
                  <a:pt x="6874" y="8546"/>
                </a:lnTo>
                <a:lnTo>
                  <a:pt x="6874" y="7130"/>
                </a:lnTo>
                <a:cubicBezTo>
                  <a:pt x="6274" y="7314"/>
                  <a:pt x="5649" y="7407"/>
                  <a:pt x="4999" y="7407"/>
                </a:cubicBezTo>
                <a:cubicBezTo>
                  <a:pt x="4349" y="7407"/>
                  <a:pt x="3724" y="7317"/>
                  <a:pt x="3124" y="7139"/>
                </a:cubicBezTo>
                <a:moveTo>
                  <a:pt x="4999" y="6481"/>
                </a:moveTo>
                <a:cubicBezTo>
                  <a:pt x="5673" y="6481"/>
                  <a:pt x="6302" y="6354"/>
                  <a:pt x="6886" y="6102"/>
                </a:cubicBezTo>
                <a:cubicBezTo>
                  <a:pt x="7452" y="5854"/>
                  <a:pt x="7902" y="5521"/>
                  <a:pt x="8236" y="5102"/>
                </a:cubicBezTo>
                <a:cubicBezTo>
                  <a:pt x="8577" y="4670"/>
                  <a:pt x="8748" y="4202"/>
                  <a:pt x="8748" y="3699"/>
                </a:cubicBezTo>
                <a:cubicBezTo>
                  <a:pt x="8748" y="3195"/>
                  <a:pt x="8577" y="2728"/>
                  <a:pt x="8236" y="2296"/>
                </a:cubicBezTo>
                <a:cubicBezTo>
                  <a:pt x="7902" y="1876"/>
                  <a:pt x="7452" y="1546"/>
                  <a:pt x="6886" y="1306"/>
                </a:cubicBezTo>
                <a:cubicBezTo>
                  <a:pt x="6302" y="1052"/>
                  <a:pt x="5673" y="926"/>
                  <a:pt x="4999" y="926"/>
                </a:cubicBezTo>
                <a:cubicBezTo>
                  <a:pt x="4324" y="926"/>
                  <a:pt x="3695" y="1052"/>
                  <a:pt x="3112" y="1306"/>
                </a:cubicBezTo>
                <a:cubicBezTo>
                  <a:pt x="2545" y="1546"/>
                  <a:pt x="2095" y="1876"/>
                  <a:pt x="1762" y="2296"/>
                </a:cubicBezTo>
                <a:cubicBezTo>
                  <a:pt x="1420" y="2728"/>
                  <a:pt x="1250" y="3195"/>
                  <a:pt x="1250" y="3699"/>
                </a:cubicBezTo>
                <a:cubicBezTo>
                  <a:pt x="1250" y="4202"/>
                  <a:pt x="1420" y="4670"/>
                  <a:pt x="1762" y="5102"/>
                </a:cubicBezTo>
                <a:cubicBezTo>
                  <a:pt x="2095" y="5521"/>
                  <a:pt x="2545" y="5854"/>
                  <a:pt x="3112" y="6102"/>
                </a:cubicBezTo>
                <a:cubicBezTo>
                  <a:pt x="3695" y="6354"/>
                  <a:pt x="4324" y="6481"/>
                  <a:pt x="4999" y="6481"/>
                </a:cubicBezTo>
              </a:path>
            </a:pathLst>
          </a:custGeom>
          <a:solidFill>
            <a:srgbClr val="5B8CB8">
              <a:alpha val="100000"/>
            </a:srgbClr>
          </a:solidFill>
          <a:ln>
            <a:headEnd type="none"/>
            <a:tailEnd type="none"/>
          </a:ln>
        </p:spPr>
      </p:sp>
      <p:sp>
        <p:nvSpPr>
          <p:cNvPr id="14" name="TextBox 14"/>
          <p:cNvSpPr txBox="true"/>
          <p:nvPr/>
        </p:nvSpPr>
        <p:spPr>
          <a:xfrm flipH="false" flipV="false" rot="0">
            <a:off x="6596198" y="2263379"/>
            <a:ext cx="2059267"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Competency Certification</a:t>
            </a:r>
            <a:endParaRPr lang="en-US" sz="1100"/>
          </a:p>
        </p:txBody>
      </p:sp>
      <p:sp>
        <p:nvSpPr>
          <p:cNvPr id="15" name="TextBox 15"/>
          <p:cNvSpPr txBox="true"/>
          <p:nvPr/>
        </p:nvSpPr>
        <p:spPr>
          <a:xfrm flipH="false" flipV="false" rot="0">
            <a:off x="6370632" y="2586782"/>
            <a:ext cx="5161260" cy="59233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Examination-based credentialing ensuring intervention fidelity. Certified parents</a:t>
            </a:r>
            <a:endParaRPr lang="en-US" sz="1100"/>
          </a:p>
          <a:p>
            <a:pPr algn="l"/>
            <a:r>
              <a:rPr b="false" i="false" strike="noStrike" sz="1000">
                <a:ln/>
                <a:solidFill>
                  <a:srgbClr val="0A1F3D">
                    <a:alpha val="85098"/>
                  </a:srgbClr>
                </a:solidFill>
                <a:latin typeface="FZYaYiHei GB18030L2 R"/>
                <a:ea typeface="FZYaYiHei GB18030L2 R"/>
                <a:cs typeface="FZYaYiHei GB18030L2 R"/>
              </a:rPr>
              <a:t>designated as </a:t>
            </a:r>
            <a:r>
              <a:rPr b="true" i="false" strike="noStrike" sz="1000">
                <a:ln/>
                <a:solidFill>
                  <a:srgbClr val="0A1F3D">
                    <a:alpha val="85098"/>
                  </a:srgbClr>
                </a:solidFill>
                <a:latin typeface="FZYaYiHei GB18030L2 R"/>
                <a:ea typeface="FZYaYiHei GB18030L2 R"/>
                <a:cs typeface="FZYaYiHei GB18030L2 R"/>
              </a:rPr>
              <a:t>'Category B service providers'</a:t>
            </a:r>
            <a:r>
              <a:rPr b="false" i="false" strike="noStrike" sz="1000">
                <a:ln/>
                <a:solidFill>
                  <a:srgbClr val="0A1F3D">
                    <a:alpha val="85098"/>
                  </a:srgbClr>
                </a:solidFill>
                <a:latin typeface="FZYaYiHei GB18030L2 R"/>
                <a:ea typeface="FZYaYiHei GB18030L2 R"/>
                <a:cs typeface="FZYaYiHei GB18030L2 R"/>
              </a:rPr>
              <a:t> eligible for reimbursement within</a:t>
            </a:r>
            <a:endParaRPr/>
          </a:p>
          <a:p>
            <a:pPr algn="l"/>
            <a:r>
              <a:rPr b="false" i="false" strike="noStrike" sz="1000">
                <a:ln/>
                <a:solidFill>
                  <a:srgbClr val="0A1F3D">
                    <a:alpha val="85098"/>
                  </a:srgbClr>
                </a:solidFill>
                <a:latin typeface="FZYaYiHei GB18030L2 R"/>
                <a:ea typeface="FZYaYiHei GB18030L2 R"/>
                <a:cs typeface="FZYaYiHei GB18030L2 R"/>
              </a:rPr>
              <a:t>existing disability subsidy frameworks.</a:t>
            </a:r>
            <a:endParaRPr/>
          </a:p>
        </p:txBody>
      </p:sp>
      <p:sp>
        <p:nvSpPr>
          <p:cNvPr id="16" name="AutoShape 16"/>
          <p:cNvSpPr/>
          <p:nvPr/>
        </p:nvSpPr>
        <p:spPr>
          <a:xfrm flipH="false" flipV="false" rot="0">
            <a:off x="457086" y="4382840"/>
            <a:ext cx="5561209" cy="2017960"/>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457086" y="4382840"/>
            <a:ext cx="5561209" cy="9525"/>
          </a:xfrm>
          <a:prstGeom prst="line">
            <a:avLst/>
          </a:prstGeom>
          <a:ln w="28575">
            <a:solidFill>
              <a:srgbClr val="5B8CB8">
                <a:alpha val="100000"/>
              </a:srgbClr>
            </a:solidFill>
            <a:prstDash val="solid"/>
            <a:headEnd type="none"/>
            <a:tailEnd type="none"/>
          </a:ln>
        </p:spPr>
      </p:sp>
      <p:sp>
        <p:nvSpPr>
          <p:cNvPr id="18" name="AutoShape 18"/>
          <p:cNvSpPr/>
          <p:nvPr/>
        </p:nvSpPr>
        <p:spPr>
          <a:xfrm flipH="false" flipV="false" rot="0">
            <a:off x="638432" y="4643780"/>
            <a:ext cx="167598" cy="167640"/>
          </a:xfrm>
          <a:custGeom>
            <a:rect b="b" l="l" r="r" t="t"/>
            <a:pathLst>
              <a:path h="10000" w="9998">
                <a:moveTo>
                  <a:pt x="5999" y="0"/>
                </a:moveTo>
                <a:cubicBezTo>
                  <a:pt x="6725" y="0"/>
                  <a:pt x="7398" y="183"/>
                  <a:pt x="8018" y="550"/>
                </a:cubicBezTo>
                <a:cubicBezTo>
                  <a:pt x="8618" y="903"/>
                  <a:pt x="9094" y="1380"/>
                  <a:pt x="9448" y="1980"/>
                </a:cubicBezTo>
                <a:cubicBezTo>
                  <a:pt x="9814" y="2600"/>
                  <a:pt x="9998" y="3273"/>
                  <a:pt x="9998" y="4000"/>
                </a:cubicBezTo>
                <a:cubicBezTo>
                  <a:pt x="9998" y="4533"/>
                  <a:pt x="9898" y="5043"/>
                  <a:pt x="9698" y="5530"/>
                </a:cubicBezTo>
                <a:cubicBezTo>
                  <a:pt x="9504" y="5996"/>
                  <a:pt x="9229" y="6413"/>
                  <a:pt x="8873" y="6780"/>
                </a:cubicBezTo>
                <a:cubicBezTo>
                  <a:pt x="8516" y="7146"/>
                  <a:pt x="8108" y="7436"/>
                  <a:pt x="7648" y="7650"/>
                </a:cubicBezTo>
                <a:cubicBezTo>
                  <a:pt x="7435" y="8110"/>
                  <a:pt x="7145" y="8518"/>
                  <a:pt x="6779" y="8875"/>
                </a:cubicBezTo>
                <a:cubicBezTo>
                  <a:pt x="6412" y="9231"/>
                  <a:pt x="5995" y="9506"/>
                  <a:pt x="5529" y="9700"/>
                </a:cubicBezTo>
                <a:cubicBezTo>
                  <a:pt x="5042" y="9900"/>
                  <a:pt x="4532" y="10000"/>
                  <a:pt x="3999" y="10000"/>
                </a:cubicBezTo>
                <a:cubicBezTo>
                  <a:pt x="3272" y="10000"/>
                  <a:pt x="2599" y="9816"/>
                  <a:pt x="1980" y="9450"/>
                </a:cubicBezTo>
                <a:cubicBezTo>
                  <a:pt x="1380" y="9096"/>
                  <a:pt x="903" y="8620"/>
                  <a:pt x="550" y="8020"/>
                </a:cubicBezTo>
                <a:cubicBezTo>
                  <a:pt x="183" y="7400"/>
                  <a:pt x="0" y="6726"/>
                  <a:pt x="0" y="6000"/>
                </a:cubicBezTo>
                <a:cubicBezTo>
                  <a:pt x="0" y="5466"/>
                  <a:pt x="100" y="4956"/>
                  <a:pt x="300" y="4470"/>
                </a:cubicBezTo>
                <a:cubicBezTo>
                  <a:pt x="493" y="4003"/>
                  <a:pt x="768" y="3586"/>
                  <a:pt x="1125" y="3220"/>
                </a:cubicBezTo>
                <a:cubicBezTo>
                  <a:pt x="1481" y="2853"/>
                  <a:pt x="1890" y="2563"/>
                  <a:pt x="2350" y="2350"/>
                </a:cubicBezTo>
                <a:cubicBezTo>
                  <a:pt x="2562" y="1890"/>
                  <a:pt x="2852" y="1481"/>
                  <a:pt x="3219" y="1125"/>
                </a:cubicBezTo>
                <a:cubicBezTo>
                  <a:pt x="3585" y="768"/>
                  <a:pt x="4002" y="493"/>
                  <a:pt x="4469" y="300"/>
                </a:cubicBezTo>
                <a:cubicBezTo>
                  <a:pt x="4955" y="100"/>
                  <a:pt x="5465" y="0"/>
                  <a:pt x="5999" y="0"/>
                </a:cubicBezTo>
                <a:moveTo>
                  <a:pt x="3999" y="3000"/>
                </a:moveTo>
                <a:cubicBezTo>
                  <a:pt x="3459" y="3000"/>
                  <a:pt x="2956" y="3136"/>
                  <a:pt x="2490" y="3410"/>
                </a:cubicBezTo>
                <a:cubicBezTo>
                  <a:pt x="2036" y="3676"/>
                  <a:pt x="1676" y="4036"/>
                  <a:pt x="1410" y="4490"/>
                </a:cubicBezTo>
                <a:cubicBezTo>
                  <a:pt x="1136" y="4956"/>
                  <a:pt x="1000" y="5460"/>
                  <a:pt x="1000" y="6000"/>
                </a:cubicBezTo>
                <a:cubicBezTo>
                  <a:pt x="1000" y="6540"/>
                  <a:pt x="1136" y="7043"/>
                  <a:pt x="1410" y="7510"/>
                </a:cubicBezTo>
                <a:cubicBezTo>
                  <a:pt x="1676" y="7963"/>
                  <a:pt x="2036" y="8323"/>
                  <a:pt x="2490" y="8590"/>
                </a:cubicBezTo>
                <a:cubicBezTo>
                  <a:pt x="2956" y="8863"/>
                  <a:pt x="3459" y="9000"/>
                  <a:pt x="3999" y="9000"/>
                </a:cubicBezTo>
                <a:cubicBezTo>
                  <a:pt x="4539" y="9000"/>
                  <a:pt x="5042" y="8863"/>
                  <a:pt x="5509" y="8590"/>
                </a:cubicBezTo>
                <a:cubicBezTo>
                  <a:pt x="5962" y="8323"/>
                  <a:pt x="6322" y="7963"/>
                  <a:pt x="6589" y="7510"/>
                </a:cubicBezTo>
                <a:cubicBezTo>
                  <a:pt x="6862" y="7043"/>
                  <a:pt x="6999" y="6540"/>
                  <a:pt x="6999" y="6000"/>
                </a:cubicBezTo>
                <a:cubicBezTo>
                  <a:pt x="6999" y="5460"/>
                  <a:pt x="6862" y="4956"/>
                  <a:pt x="6589" y="4490"/>
                </a:cubicBezTo>
                <a:cubicBezTo>
                  <a:pt x="6322" y="4036"/>
                  <a:pt x="5962" y="3676"/>
                  <a:pt x="5509" y="3410"/>
                </a:cubicBezTo>
                <a:cubicBezTo>
                  <a:pt x="5042" y="3136"/>
                  <a:pt x="4539" y="3000"/>
                  <a:pt x="3999" y="3000"/>
                </a:cubicBezTo>
                <a:moveTo>
                  <a:pt x="3499" y="3500"/>
                </a:moveTo>
                <a:lnTo>
                  <a:pt x="4499" y="3500"/>
                </a:lnTo>
                <a:lnTo>
                  <a:pt x="4499" y="4000"/>
                </a:lnTo>
                <a:lnTo>
                  <a:pt x="5499" y="4000"/>
                </a:lnTo>
                <a:lnTo>
                  <a:pt x="5499" y="5000"/>
                </a:lnTo>
                <a:lnTo>
                  <a:pt x="3499" y="5000"/>
                </a:lnTo>
                <a:cubicBezTo>
                  <a:pt x="3432" y="5000"/>
                  <a:pt x="3374" y="5025"/>
                  <a:pt x="3324" y="5075"/>
                </a:cubicBezTo>
                <a:cubicBezTo>
                  <a:pt x="3274" y="5125"/>
                  <a:pt x="3249" y="5181"/>
                  <a:pt x="3249" y="5245"/>
                </a:cubicBezTo>
                <a:cubicBezTo>
                  <a:pt x="3249" y="5308"/>
                  <a:pt x="3269" y="5363"/>
                  <a:pt x="3309" y="5410"/>
                </a:cubicBezTo>
                <a:cubicBezTo>
                  <a:pt x="3349" y="5456"/>
                  <a:pt x="3399" y="5486"/>
                  <a:pt x="3459" y="5500"/>
                </a:cubicBezTo>
                <a:lnTo>
                  <a:pt x="3499" y="5500"/>
                </a:lnTo>
                <a:lnTo>
                  <a:pt x="4499" y="5500"/>
                </a:lnTo>
                <a:cubicBezTo>
                  <a:pt x="4725" y="5500"/>
                  <a:pt x="4934" y="5556"/>
                  <a:pt x="5124" y="5670"/>
                </a:cubicBezTo>
                <a:cubicBezTo>
                  <a:pt x="5314" y="5783"/>
                  <a:pt x="5465" y="5935"/>
                  <a:pt x="5579" y="6125"/>
                </a:cubicBezTo>
                <a:cubicBezTo>
                  <a:pt x="5692" y="6315"/>
                  <a:pt x="5749" y="6523"/>
                  <a:pt x="5749" y="6750"/>
                </a:cubicBezTo>
                <a:cubicBezTo>
                  <a:pt x="5749" y="6976"/>
                  <a:pt x="5692" y="7185"/>
                  <a:pt x="5579" y="7375"/>
                </a:cubicBezTo>
                <a:cubicBezTo>
                  <a:pt x="5465" y="7565"/>
                  <a:pt x="5314" y="7716"/>
                  <a:pt x="5124" y="7830"/>
                </a:cubicBezTo>
                <a:cubicBezTo>
                  <a:pt x="4934" y="7943"/>
                  <a:pt x="4725" y="8000"/>
                  <a:pt x="4499" y="8000"/>
                </a:cubicBezTo>
                <a:lnTo>
                  <a:pt x="4499" y="8500"/>
                </a:lnTo>
                <a:lnTo>
                  <a:pt x="3499" y="8500"/>
                </a:lnTo>
                <a:lnTo>
                  <a:pt x="3499" y="8000"/>
                </a:lnTo>
                <a:lnTo>
                  <a:pt x="2500" y="8000"/>
                </a:lnTo>
                <a:lnTo>
                  <a:pt x="2500" y="7000"/>
                </a:lnTo>
                <a:lnTo>
                  <a:pt x="4499" y="7000"/>
                </a:lnTo>
                <a:cubicBezTo>
                  <a:pt x="4565" y="7000"/>
                  <a:pt x="4624" y="6975"/>
                  <a:pt x="4674" y="6925"/>
                </a:cubicBezTo>
                <a:cubicBezTo>
                  <a:pt x="4724" y="6875"/>
                  <a:pt x="4749" y="6818"/>
                  <a:pt x="4749" y="6755"/>
                </a:cubicBezTo>
                <a:cubicBezTo>
                  <a:pt x="4749" y="6691"/>
                  <a:pt x="4729" y="6636"/>
                  <a:pt x="4689" y="6590"/>
                </a:cubicBezTo>
                <a:cubicBezTo>
                  <a:pt x="4649" y="6543"/>
                  <a:pt x="4599" y="6513"/>
                  <a:pt x="4539" y="6500"/>
                </a:cubicBezTo>
                <a:lnTo>
                  <a:pt x="4499" y="6500"/>
                </a:lnTo>
                <a:lnTo>
                  <a:pt x="3499" y="6500"/>
                </a:lnTo>
                <a:cubicBezTo>
                  <a:pt x="3272" y="6500"/>
                  <a:pt x="3064" y="6443"/>
                  <a:pt x="2874" y="6330"/>
                </a:cubicBezTo>
                <a:cubicBezTo>
                  <a:pt x="2684" y="6216"/>
                  <a:pt x="2532" y="6065"/>
                  <a:pt x="2420" y="5875"/>
                </a:cubicBezTo>
                <a:cubicBezTo>
                  <a:pt x="2306" y="5685"/>
                  <a:pt x="2250" y="5476"/>
                  <a:pt x="2250" y="5250"/>
                </a:cubicBezTo>
                <a:cubicBezTo>
                  <a:pt x="2250" y="5023"/>
                  <a:pt x="2306" y="4815"/>
                  <a:pt x="2420" y="4625"/>
                </a:cubicBezTo>
                <a:cubicBezTo>
                  <a:pt x="2532" y="4435"/>
                  <a:pt x="2684" y="4283"/>
                  <a:pt x="2874" y="4170"/>
                </a:cubicBezTo>
                <a:cubicBezTo>
                  <a:pt x="3064" y="4056"/>
                  <a:pt x="3272" y="4000"/>
                  <a:pt x="3499" y="4000"/>
                </a:cubicBezTo>
                <a:lnTo>
                  <a:pt x="3499" y="3500"/>
                </a:lnTo>
                <a:moveTo>
                  <a:pt x="5999" y="1000"/>
                </a:moveTo>
                <a:cubicBezTo>
                  <a:pt x="5559" y="1000"/>
                  <a:pt x="5145" y="1088"/>
                  <a:pt x="4759" y="1265"/>
                </a:cubicBezTo>
                <a:cubicBezTo>
                  <a:pt x="4372" y="1441"/>
                  <a:pt x="4039" y="1690"/>
                  <a:pt x="3759" y="2010"/>
                </a:cubicBezTo>
                <a:cubicBezTo>
                  <a:pt x="3839" y="2003"/>
                  <a:pt x="3919" y="2000"/>
                  <a:pt x="3999" y="2000"/>
                </a:cubicBezTo>
                <a:cubicBezTo>
                  <a:pt x="4725" y="2000"/>
                  <a:pt x="5399" y="2183"/>
                  <a:pt x="6019" y="2550"/>
                </a:cubicBezTo>
                <a:cubicBezTo>
                  <a:pt x="6619" y="2903"/>
                  <a:pt x="7095" y="3380"/>
                  <a:pt x="7449" y="3980"/>
                </a:cubicBezTo>
                <a:cubicBezTo>
                  <a:pt x="7815" y="4600"/>
                  <a:pt x="7998" y="5273"/>
                  <a:pt x="7998" y="6000"/>
                </a:cubicBezTo>
                <a:cubicBezTo>
                  <a:pt x="7998" y="6080"/>
                  <a:pt x="7994" y="6160"/>
                  <a:pt x="7988" y="6240"/>
                </a:cubicBezTo>
                <a:cubicBezTo>
                  <a:pt x="8308" y="5960"/>
                  <a:pt x="8556" y="5626"/>
                  <a:pt x="8733" y="5240"/>
                </a:cubicBezTo>
                <a:cubicBezTo>
                  <a:pt x="8909" y="4853"/>
                  <a:pt x="8998" y="4440"/>
                  <a:pt x="8998" y="4000"/>
                </a:cubicBezTo>
                <a:cubicBezTo>
                  <a:pt x="8998" y="3460"/>
                  <a:pt x="8861" y="2956"/>
                  <a:pt x="8588" y="2490"/>
                </a:cubicBezTo>
                <a:cubicBezTo>
                  <a:pt x="8321" y="2036"/>
                  <a:pt x="7961" y="1676"/>
                  <a:pt x="7508" y="1410"/>
                </a:cubicBezTo>
                <a:cubicBezTo>
                  <a:pt x="7042" y="1136"/>
                  <a:pt x="6539" y="1000"/>
                  <a:pt x="5999" y="1000"/>
                </a:cubicBezTo>
              </a:path>
            </a:pathLst>
          </a:custGeom>
          <a:solidFill>
            <a:srgbClr val="5B8CB8">
              <a:alpha val="100000"/>
            </a:srgbClr>
          </a:solidFill>
          <a:ln>
            <a:headEnd type="none"/>
            <a:tailEnd type="none"/>
          </a:ln>
        </p:spPr>
      </p:sp>
      <p:sp>
        <p:nvSpPr>
          <p:cNvPr id="19" name="TextBox 19"/>
          <p:cNvSpPr txBox="true"/>
          <p:nvPr/>
        </p:nvSpPr>
        <p:spPr>
          <a:xfrm flipH="false" flipV="false" rot="0">
            <a:off x="882627" y="4653707"/>
            <a:ext cx="1863160"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Financial Architecture</a:t>
            </a:r>
            <a:endParaRPr lang="en-US" sz="1100"/>
          </a:p>
        </p:txBody>
      </p:sp>
      <p:sp>
        <p:nvSpPr>
          <p:cNvPr id="20" name="TextBox 20"/>
          <p:cNvSpPr txBox="true"/>
          <p:nvPr/>
        </p:nvSpPr>
        <p:spPr>
          <a:xfrm flipH="false" flipV="false" rot="0">
            <a:off x="657061" y="4977110"/>
            <a:ext cx="5161260" cy="59233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Tiered reimbursement at </a:t>
            </a:r>
            <a:r>
              <a:rPr b="true" i="false" strike="noStrike" sz="1000">
                <a:ln/>
                <a:solidFill>
                  <a:srgbClr val="0A1F3D">
                    <a:alpha val="85098"/>
                  </a:srgbClr>
                </a:solidFill>
                <a:latin typeface="FZYaYiHei GB18030L2 R"/>
                <a:ea typeface="FZYaYiHei GB18030L2 R"/>
                <a:cs typeface="FZYaYiHei GB18030L2 R"/>
              </a:rPr>
              <a:t>30-40% of professional therapy rates</a:t>
            </a:r>
            <a:r>
              <a:rPr b="false" i="false" strike="noStrike" sz="1000">
                <a:ln/>
                <a:solidFill>
                  <a:srgbClr val="0A1F3D">
                    <a:alpha val="85098"/>
                  </a:srgbClr>
                </a:solidFill>
                <a:latin typeface="FZYaYiHei GB18030L2 R"/>
                <a:ea typeface="FZYaYiHei GB18030L2 R"/>
                <a:cs typeface="FZYaYiHei GB18030L2 R"/>
              </a:rPr>
              <a:t>—sufficient to</a:t>
            </a:r>
            <a:endParaRPr lang="en-US" sz="1100"/>
          </a:p>
          <a:p>
            <a:pPr algn="l"/>
            <a:r>
              <a:rPr b="false" i="false" strike="noStrike" sz="1000">
                <a:ln/>
                <a:solidFill>
                  <a:srgbClr val="0A1F3D">
                    <a:alpha val="85098"/>
                  </a:srgbClr>
                </a:solidFill>
                <a:latin typeface="FZYaYiHei GB18030L2 R"/>
                <a:ea typeface="FZYaYiHei GB18030L2 R"/>
                <a:cs typeface="FZYaYiHei GB18030L2 R"/>
              </a:rPr>
              <a:t>incentivize participation while generating cost efficiencies. Annual caps prevent</a:t>
            </a:r>
            <a:endParaRPr/>
          </a:p>
          <a:p>
            <a:pPr algn="l"/>
            <a:r>
              <a:rPr b="false" i="false" strike="noStrike" sz="1000">
                <a:ln/>
                <a:solidFill>
                  <a:srgbClr val="0A1F3D">
                    <a:alpha val="85098"/>
                  </a:srgbClr>
                </a:solidFill>
                <a:latin typeface="FZYaYiHei GB18030L2 R"/>
                <a:ea typeface="FZYaYiHei GB18030L2 R"/>
                <a:cs typeface="FZYaYiHei GB18030L2 R"/>
              </a:rPr>
              <a:t>substitution of professional services for complex needs.</a:t>
            </a:r>
            <a:endParaRPr/>
          </a:p>
        </p:txBody>
      </p:sp>
      <p:sp>
        <p:nvSpPr>
          <p:cNvPr id="21" name="AutoShape 21"/>
          <p:cNvSpPr/>
          <p:nvPr/>
        </p:nvSpPr>
        <p:spPr>
          <a:xfrm flipH="false" flipV="false" rot="0">
            <a:off x="6170657" y="4382840"/>
            <a:ext cx="5561209" cy="2017960"/>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6170657" y="4382840"/>
            <a:ext cx="5561209" cy="9525"/>
          </a:xfrm>
          <a:prstGeom prst="line">
            <a:avLst/>
          </a:prstGeom>
          <a:ln w="28575">
            <a:solidFill>
              <a:srgbClr val="5B8CB8">
                <a:alpha val="100000"/>
              </a:srgbClr>
            </a:solidFill>
            <a:prstDash val="solid"/>
            <a:headEnd type="none"/>
            <a:tailEnd type="none"/>
          </a:ln>
        </p:spPr>
      </p:sp>
      <p:sp>
        <p:nvSpPr>
          <p:cNvPr id="23" name="AutoShape 23"/>
          <p:cNvSpPr/>
          <p:nvPr/>
        </p:nvSpPr>
        <p:spPr>
          <a:xfrm flipH="false" flipV="false" rot="0">
            <a:off x="6352003" y="4643780"/>
            <a:ext cx="167598" cy="167640"/>
          </a:xfrm>
          <a:custGeom>
            <a:rect b="b" l="l" r="r" t="t"/>
            <a:pathLst>
              <a:path h="10000" w="9998">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moveTo>
                  <a:pt x="8998" y="1111"/>
                </a:moveTo>
                <a:lnTo>
                  <a:pt x="1000" y="1111"/>
                </a:lnTo>
                <a:lnTo>
                  <a:pt x="1000" y="8889"/>
                </a:lnTo>
                <a:lnTo>
                  <a:pt x="8998" y="8889"/>
                </a:lnTo>
                <a:lnTo>
                  <a:pt x="8998" y="1111"/>
                </a:lnTo>
                <a:moveTo>
                  <a:pt x="2500" y="7778"/>
                </a:moveTo>
                <a:lnTo>
                  <a:pt x="2500" y="5556"/>
                </a:lnTo>
                <a:lnTo>
                  <a:pt x="3499" y="5556"/>
                </a:lnTo>
                <a:lnTo>
                  <a:pt x="3499" y="7778"/>
                </a:lnTo>
                <a:lnTo>
                  <a:pt x="2500" y="7778"/>
                </a:lnTo>
                <a:moveTo>
                  <a:pt x="4499" y="7778"/>
                </a:moveTo>
                <a:lnTo>
                  <a:pt x="4499" y="2222"/>
                </a:lnTo>
                <a:lnTo>
                  <a:pt x="5499" y="2222"/>
                </a:lnTo>
                <a:lnTo>
                  <a:pt x="5499" y="7778"/>
                </a:lnTo>
                <a:lnTo>
                  <a:pt x="4499" y="7778"/>
                </a:lnTo>
                <a:moveTo>
                  <a:pt x="6499" y="7778"/>
                </a:moveTo>
                <a:lnTo>
                  <a:pt x="6499" y="3889"/>
                </a:lnTo>
                <a:lnTo>
                  <a:pt x="7498" y="3889"/>
                </a:lnTo>
                <a:lnTo>
                  <a:pt x="7498" y="7778"/>
                </a:lnTo>
              </a:path>
            </a:pathLst>
          </a:custGeom>
          <a:solidFill>
            <a:srgbClr val="5B8CB8">
              <a:alpha val="100000"/>
            </a:srgbClr>
          </a:solidFill>
          <a:ln>
            <a:headEnd type="none"/>
            <a:tailEnd type="none"/>
          </a:ln>
        </p:spPr>
      </p:sp>
      <p:sp>
        <p:nvSpPr>
          <p:cNvPr id="24" name="TextBox 24"/>
          <p:cNvSpPr txBox="true"/>
          <p:nvPr/>
        </p:nvSpPr>
        <p:spPr>
          <a:xfrm flipH="false" flipV="false" rot="0">
            <a:off x="6596198" y="4653707"/>
            <a:ext cx="1178276"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Evidence Basis</a:t>
            </a:r>
            <a:endParaRPr lang="en-US" sz="1100"/>
          </a:p>
        </p:txBody>
      </p:sp>
      <p:sp>
        <p:nvSpPr>
          <p:cNvPr id="25" name="TextBox 25"/>
          <p:cNvSpPr txBox="true"/>
          <p:nvPr/>
        </p:nvSpPr>
        <p:spPr>
          <a:xfrm flipH="false" flipV="false" rot="0">
            <a:off x="6370632" y="4977110"/>
            <a:ext cx="5361234" cy="59233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Meta-analytic research demonstrates parent-implemented interventions yield effect</a:t>
            </a:r>
            <a:endParaRPr lang="en-US" sz="1100"/>
          </a:p>
          <a:p>
            <a:pPr algn="l"/>
            <a:r>
              <a:rPr b="false" i="false" strike="noStrike" sz="1000">
                <a:ln/>
                <a:solidFill>
                  <a:srgbClr val="0A1F3D">
                    <a:alpha val="85098"/>
                  </a:srgbClr>
                </a:solidFill>
                <a:latin typeface="FZYaYiHei GB18030L2 R"/>
                <a:ea typeface="FZYaYiHei GB18030L2 R"/>
                <a:cs typeface="FZYaYiHei GB18030L2 R"/>
              </a:rPr>
              <a:t>sizes </a:t>
            </a:r>
            <a:r>
              <a:rPr b="true" i="false" strike="noStrike" sz="1000">
                <a:ln/>
                <a:solidFill>
                  <a:srgbClr val="0A1F3D">
                    <a:alpha val="85098"/>
                  </a:srgbClr>
                </a:solidFill>
                <a:latin typeface="FZYaYiHei GB18030L2 R"/>
                <a:ea typeface="FZYaYiHei GB18030L2 R"/>
                <a:cs typeface="FZYaYiHei GB18030L2 R"/>
              </a:rPr>
              <a:t>0.3-0.5 SD higher</a:t>
            </a:r>
            <a:r>
              <a:rPr b="false" i="false" strike="noStrike" sz="1000">
                <a:ln/>
                <a:solidFill>
                  <a:srgbClr val="0A1F3D">
                    <a:alpha val="85098"/>
                  </a:srgbClr>
                </a:solidFill>
                <a:latin typeface="FZYaYiHei GB18030L2 R"/>
                <a:ea typeface="FZYaYiHei GB18030L2 R"/>
                <a:cs typeface="FZYaYiHei GB18030L2 R"/>
              </a:rPr>
              <a:t> on generalization measures compared to clinic-only</a:t>
            </a:r>
            <a:endParaRPr/>
          </a:p>
          <a:p>
            <a:pPr algn="l"/>
            <a:r>
              <a:rPr b="false" i="false" strike="noStrike" sz="1000">
                <a:ln/>
                <a:solidFill>
                  <a:srgbClr val="0A1F3D">
                    <a:alpha val="85098"/>
                  </a:srgbClr>
                </a:solidFill>
                <a:latin typeface="FZYaYiHei GB18030L2 R"/>
                <a:ea typeface="FZYaYiHei GB18030L2 R"/>
                <a:cs typeface="FZYaYiHei GB18030L2 R"/>
              </a:rPr>
              <a:t>approaches, as skills are acquired in naturalistic home environments.</a:t>
            </a:r>
            <a:endParaRPr/>
          </a:p>
        </p:txBody>
      </p:sp>
    </p:spTree>
  </p:cSld>
  <p:clrMapOvr>
    <a:masterClrMapping/>
  </p:clrMapOvr>
</p:sld>
</file>

<file path=ppt/slides/slide16.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FZYaYiHei GB18030L2 R"/>
                <a:ea typeface="FZYaYiHei GB18030L2 R"/>
                <a:cs typeface="FZYaYiHei GB18030L2 R"/>
              </a:rPr>
              <a:t>Recommendation 03</a:t>
            </a:r>
            <a:endParaRPr lang="en-US" sz="1100"/>
          </a:p>
        </p:txBody>
      </p:sp>
      <p:sp>
        <p:nvSpPr>
          <p:cNvPr id="4" name="TextBox 4"/>
          <p:cNvSpPr txBox="true"/>
          <p:nvPr/>
        </p:nvSpPr>
        <p:spPr>
          <a:xfrm flipH="false" flipV="false" rot="0">
            <a:off x="380905" y="623888"/>
            <a:ext cx="11427142" cy="352425"/>
          </a:xfrm>
          <a:prstGeom prst="rect">
            <a:avLst/>
          </a:prstGeom>
          <a:ln>
            <a:headEnd type="none"/>
            <a:tailEnd type="none"/>
          </a:ln>
        </p:spPr>
        <p:txBody>
          <a:bodyPr anchor="t" anchorCtr="false" bIns="0" lIns="0" rIns="0" rtlCol="false" tIns="0" vert="horz" wrap="none"/>
          <a:lstStyle/>
          <a:p>
            <a:pPr algn="l">
              <a:defRPr/>
            </a:pPr>
            <a:r>
              <a:rPr b="true" i="false" lang="en-US" strike="noStrike" sz="2500">
                <a:ln/>
                <a:solidFill>
                  <a:srgbClr val="0A1F3D">
                    <a:alpha val="100000"/>
                  </a:srgbClr>
                </a:solidFill>
                <a:latin typeface="Source Han Serif CN"/>
                <a:ea typeface="Source Han Serif CN"/>
                <a:cs typeface="Source Han Serif CN"/>
              </a:rPr>
              <a:t>Outcome Tracking Infrastructure</a:t>
            </a:r>
            <a:endParaRPr lang="en-US" sz="1100"/>
          </a:p>
        </p:txBody>
      </p:sp>
      <p:sp>
        <p:nvSpPr>
          <p:cNvPr id="5" name="TextBox 5"/>
          <p:cNvSpPr txBox="true"/>
          <p:nvPr/>
        </p:nvSpPr>
        <p:spPr>
          <a:xfrm flipH="false" flipV="false" rot="0">
            <a:off x="380905" y="1101030"/>
            <a:ext cx="11427142" cy="358973"/>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74901"/>
                  </a:srgbClr>
                </a:solidFill>
                <a:latin typeface="FZYaYiHei GB18030L2 R"/>
                <a:ea typeface="FZYaYiHei GB18030L2 R"/>
                <a:cs typeface="FZYaYiHei GB18030L2 R"/>
              </a:rPr>
              <a:t>China should develop a National Early Intervention Outcome Tracking System (NEIOTS) recording developmental trajectories from screening through school transition, replacing</a:t>
            </a:r>
            <a:endParaRPr lang="en-US" sz="1100"/>
          </a:p>
          <a:p>
            <a:pPr algn="l"/>
            <a:r>
              <a:rPr b="false" i="false" strike="noStrike" sz="1000">
                <a:ln/>
                <a:solidFill>
                  <a:srgbClr val="0A1F3D">
                    <a:alpha val="74901"/>
                  </a:srgbClr>
                </a:solidFill>
                <a:latin typeface="FZYaYiHei GB18030L2 R"/>
                <a:ea typeface="FZYaYiHei GB18030L2 R"/>
                <a:cs typeface="FZYaYiHei GB18030L2 R"/>
              </a:rPr>
              <a:t>current process-monitoring with accountability for developmental impact.</a:t>
            </a:r>
            <a:endParaRPr/>
          </a:p>
        </p:txBody>
      </p:sp>
      <p:sp>
        <p:nvSpPr>
          <p:cNvPr id="6" name="AutoShape 6"/>
          <p:cNvSpPr/>
          <p:nvPr/>
        </p:nvSpPr>
        <p:spPr>
          <a:xfrm flipH="false" flipV="false" rot="0">
            <a:off x="380905" y="1647528"/>
            <a:ext cx="5637390" cy="2338536"/>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380905" y="1647528"/>
            <a:ext cx="5637390"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559751" y="1895178"/>
            <a:ext cx="190452" cy="190500"/>
          </a:xfrm>
          <a:custGeom>
            <a:rect b="b" l="l" r="r" t="t"/>
            <a:pathLst>
              <a:path h="10000" w="9998">
                <a:moveTo>
                  <a:pt x="1111" y="3853"/>
                </a:moveTo>
                <a:lnTo>
                  <a:pt x="1111" y="5000"/>
                </a:lnTo>
                <a:cubicBezTo>
                  <a:pt x="1111" y="5091"/>
                  <a:pt x="1177" y="5200"/>
                  <a:pt x="1311" y="5326"/>
                </a:cubicBezTo>
                <a:cubicBezTo>
                  <a:pt x="1466" y="5466"/>
                  <a:pt x="1684" y="5603"/>
                  <a:pt x="1966" y="5737"/>
                </a:cubicBezTo>
                <a:cubicBezTo>
                  <a:pt x="2351" y="5919"/>
                  <a:pt x="2807" y="6061"/>
                  <a:pt x="3333" y="6163"/>
                </a:cubicBezTo>
                <a:cubicBezTo>
                  <a:pt x="3858" y="6265"/>
                  <a:pt x="4413" y="6316"/>
                  <a:pt x="4999" y="6316"/>
                </a:cubicBezTo>
                <a:cubicBezTo>
                  <a:pt x="5584" y="6316"/>
                  <a:pt x="6139" y="6265"/>
                  <a:pt x="6665" y="6163"/>
                </a:cubicBezTo>
                <a:cubicBezTo>
                  <a:pt x="7191" y="6061"/>
                  <a:pt x="7646" y="5919"/>
                  <a:pt x="8032" y="5737"/>
                </a:cubicBezTo>
                <a:cubicBezTo>
                  <a:pt x="8313" y="5603"/>
                  <a:pt x="8531" y="5466"/>
                  <a:pt x="8687" y="5326"/>
                </a:cubicBezTo>
                <a:cubicBezTo>
                  <a:pt x="8820" y="5200"/>
                  <a:pt x="8887" y="5091"/>
                  <a:pt x="8887" y="5000"/>
                </a:cubicBezTo>
                <a:lnTo>
                  <a:pt x="8887" y="3853"/>
                </a:lnTo>
                <a:cubicBezTo>
                  <a:pt x="8420" y="4126"/>
                  <a:pt x="7853" y="4340"/>
                  <a:pt x="7187" y="4495"/>
                </a:cubicBezTo>
                <a:cubicBezTo>
                  <a:pt x="6498" y="4656"/>
                  <a:pt x="5769" y="4737"/>
                  <a:pt x="4999" y="4737"/>
                </a:cubicBezTo>
                <a:cubicBezTo>
                  <a:pt x="4229" y="4737"/>
                  <a:pt x="3499" y="4656"/>
                  <a:pt x="2811" y="4495"/>
                </a:cubicBezTo>
                <a:cubicBezTo>
                  <a:pt x="2144" y="4340"/>
                  <a:pt x="1577" y="4126"/>
                  <a:pt x="1111" y="3853"/>
                </a:cubicBezTo>
                <a:moveTo>
                  <a:pt x="8887" y="7632"/>
                </a:moveTo>
                <a:lnTo>
                  <a:pt x="8887" y="6484"/>
                </a:lnTo>
                <a:cubicBezTo>
                  <a:pt x="8420" y="6758"/>
                  <a:pt x="7853" y="6972"/>
                  <a:pt x="7187" y="7126"/>
                </a:cubicBezTo>
                <a:cubicBezTo>
                  <a:pt x="6498" y="7287"/>
                  <a:pt x="5769" y="7368"/>
                  <a:pt x="4999" y="7368"/>
                </a:cubicBezTo>
                <a:cubicBezTo>
                  <a:pt x="4229" y="7368"/>
                  <a:pt x="3499" y="7287"/>
                  <a:pt x="2811" y="7126"/>
                </a:cubicBezTo>
                <a:cubicBezTo>
                  <a:pt x="2144" y="6972"/>
                  <a:pt x="1577" y="6758"/>
                  <a:pt x="1111" y="6484"/>
                </a:cubicBezTo>
                <a:lnTo>
                  <a:pt x="1111" y="7632"/>
                </a:lnTo>
                <a:cubicBezTo>
                  <a:pt x="1111" y="7722"/>
                  <a:pt x="1177" y="7831"/>
                  <a:pt x="1311" y="7958"/>
                </a:cubicBezTo>
                <a:cubicBezTo>
                  <a:pt x="1466" y="8098"/>
                  <a:pt x="1684" y="8234"/>
                  <a:pt x="1966" y="8368"/>
                </a:cubicBezTo>
                <a:cubicBezTo>
                  <a:pt x="2351" y="8550"/>
                  <a:pt x="2807" y="8693"/>
                  <a:pt x="3333" y="8795"/>
                </a:cubicBezTo>
                <a:cubicBezTo>
                  <a:pt x="3858" y="8896"/>
                  <a:pt x="4413" y="8947"/>
                  <a:pt x="4999" y="8947"/>
                </a:cubicBezTo>
                <a:cubicBezTo>
                  <a:pt x="5584" y="8947"/>
                  <a:pt x="6139" y="8896"/>
                  <a:pt x="6665" y="8795"/>
                </a:cubicBezTo>
                <a:cubicBezTo>
                  <a:pt x="7191" y="8693"/>
                  <a:pt x="7646" y="8550"/>
                  <a:pt x="8032" y="8368"/>
                </a:cubicBezTo>
                <a:cubicBezTo>
                  <a:pt x="8313" y="8234"/>
                  <a:pt x="8531" y="8098"/>
                  <a:pt x="8687" y="7958"/>
                </a:cubicBezTo>
                <a:cubicBezTo>
                  <a:pt x="8820" y="7831"/>
                  <a:pt x="8887" y="7722"/>
                  <a:pt x="8887" y="7632"/>
                </a:cubicBezTo>
                <a:moveTo>
                  <a:pt x="0" y="7632"/>
                </a:moveTo>
                <a:lnTo>
                  <a:pt x="0" y="2368"/>
                </a:lnTo>
                <a:cubicBezTo>
                  <a:pt x="0" y="1940"/>
                  <a:pt x="226" y="1540"/>
                  <a:pt x="678" y="1168"/>
                </a:cubicBezTo>
                <a:cubicBezTo>
                  <a:pt x="1122" y="817"/>
                  <a:pt x="1721" y="536"/>
                  <a:pt x="2477" y="326"/>
                </a:cubicBezTo>
                <a:cubicBezTo>
                  <a:pt x="3255" y="108"/>
                  <a:pt x="4095" y="0"/>
                  <a:pt x="4999" y="0"/>
                </a:cubicBezTo>
                <a:cubicBezTo>
                  <a:pt x="5902" y="0"/>
                  <a:pt x="6743" y="108"/>
                  <a:pt x="7521" y="326"/>
                </a:cubicBezTo>
                <a:cubicBezTo>
                  <a:pt x="8276" y="536"/>
                  <a:pt x="8876" y="817"/>
                  <a:pt x="9320" y="1168"/>
                </a:cubicBezTo>
                <a:cubicBezTo>
                  <a:pt x="9772" y="1540"/>
                  <a:pt x="9998" y="1940"/>
                  <a:pt x="9998" y="2368"/>
                </a:cubicBezTo>
                <a:lnTo>
                  <a:pt x="9998" y="7632"/>
                </a:lnTo>
                <a:cubicBezTo>
                  <a:pt x="9998" y="8060"/>
                  <a:pt x="9772" y="8460"/>
                  <a:pt x="9320" y="8832"/>
                </a:cubicBezTo>
                <a:cubicBezTo>
                  <a:pt x="8876" y="9182"/>
                  <a:pt x="8276" y="9463"/>
                  <a:pt x="7521" y="9674"/>
                </a:cubicBezTo>
                <a:cubicBezTo>
                  <a:pt x="6743" y="9891"/>
                  <a:pt x="5902" y="10000"/>
                  <a:pt x="4999" y="10000"/>
                </a:cubicBezTo>
                <a:cubicBezTo>
                  <a:pt x="4095" y="10000"/>
                  <a:pt x="3255" y="9891"/>
                  <a:pt x="2477" y="9674"/>
                </a:cubicBezTo>
                <a:cubicBezTo>
                  <a:pt x="1721" y="9463"/>
                  <a:pt x="1122" y="9182"/>
                  <a:pt x="678" y="8832"/>
                </a:cubicBezTo>
                <a:cubicBezTo>
                  <a:pt x="226" y="8460"/>
                  <a:pt x="0" y="8060"/>
                  <a:pt x="0" y="7632"/>
                </a:cubicBezTo>
                <a:moveTo>
                  <a:pt x="4999" y="3684"/>
                </a:moveTo>
                <a:cubicBezTo>
                  <a:pt x="5584" y="3684"/>
                  <a:pt x="6139" y="3633"/>
                  <a:pt x="6665" y="3532"/>
                </a:cubicBezTo>
                <a:cubicBezTo>
                  <a:pt x="7191" y="3430"/>
                  <a:pt x="7646" y="3287"/>
                  <a:pt x="8032" y="3105"/>
                </a:cubicBezTo>
                <a:cubicBezTo>
                  <a:pt x="8313" y="2971"/>
                  <a:pt x="8531" y="2835"/>
                  <a:pt x="8687" y="2695"/>
                </a:cubicBezTo>
                <a:cubicBezTo>
                  <a:pt x="8820" y="2568"/>
                  <a:pt x="8887" y="2459"/>
                  <a:pt x="8887" y="2368"/>
                </a:cubicBezTo>
                <a:cubicBezTo>
                  <a:pt x="8887" y="2277"/>
                  <a:pt x="8820" y="2168"/>
                  <a:pt x="8687" y="2042"/>
                </a:cubicBezTo>
                <a:cubicBezTo>
                  <a:pt x="8531" y="1902"/>
                  <a:pt x="8313" y="1765"/>
                  <a:pt x="8032" y="1632"/>
                </a:cubicBezTo>
                <a:cubicBezTo>
                  <a:pt x="7646" y="1449"/>
                  <a:pt x="7191" y="1307"/>
                  <a:pt x="6665" y="1205"/>
                </a:cubicBezTo>
                <a:cubicBezTo>
                  <a:pt x="6139" y="1103"/>
                  <a:pt x="5584" y="1053"/>
                  <a:pt x="4999" y="1053"/>
                </a:cubicBezTo>
                <a:cubicBezTo>
                  <a:pt x="4413" y="1053"/>
                  <a:pt x="3858" y="1103"/>
                  <a:pt x="3333" y="1205"/>
                </a:cubicBezTo>
                <a:cubicBezTo>
                  <a:pt x="2807" y="1307"/>
                  <a:pt x="2351" y="1449"/>
                  <a:pt x="1966" y="1632"/>
                </a:cubicBezTo>
                <a:cubicBezTo>
                  <a:pt x="1684" y="1765"/>
                  <a:pt x="1466" y="1902"/>
                  <a:pt x="1311" y="2042"/>
                </a:cubicBezTo>
                <a:cubicBezTo>
                  <a:pt x="1177" y="2168"/>
                  <a:pt x="1111" y="2277"/>
                  <a:pt x="1111" y="2368"/>
                </a:cubicBezTo>
                <a:cubicBezTo>
                  <a:pt x="1111" y="2459"/>
                  <a:pt x="1177" y="2568"/>
                  <a:pt x="1311" y="2695"/>
                </a:cubicBezTo>
                <a:cubicBezTo>
                  <a:pt x="1466" y="2835"/>
                  <a:pt x="1684" y="2971"/>
                  <a:pt x="1966" y="3105"/>
                </a:cubicBezTo>
                <a:cubicBezTo>
                  <a:pt x="2351" y="3287"/>
                  <a:pt x="2807" y="3430"/>
                  <a:pt x="3333" y="3532"/>
                </a:cubicBezTo>
                <a:cubicBezTo>
                  <a:pt x="3858" y="3633"/>
                  <a:pt x="4413" y="3684"/>
                  <a:pt x="4999" y="3684"/>
                </a:cubicBezTo>
              </a:path>
            </a:pathLst>
          </a:custGeom>
          <a:solidFill>
            <a:srgbClr val="5B8CB8">
              <a:alpha val="100000"/>
            </a:srgbClr>
          </a:solidFill>
          <a:ln>
            <a:headEnd type="none"/>
            <a:tailEnd type="none"/>
          </a:ln>
        </p:spPr>
      </p:sp>
      <p:sp>
        <p:nvSpPr>
          <p:cNvPr id="9" name="TextBox 9"/>
          <p:cNvSpPr txBox="true"/>
          <p:nvPr/>
        </p:nvSpPr>
        <p:spPr>
          <a:xfrm flipH="false" flipV="false" rot="0">
            <a:off x="824301" y="1916609"/>
            <a:ext cx="145710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Data Architecture</a:t>
            </a:r>
            <a:endParaRPr lang="en-US" sz="1100"/>
          </a:p>
        </p:txBody>
      </p:sp>
      <p:sp>
        <p:nvSpPr>
          <p:cNvPr id="10" name="TextBox 10"/>
          <p:cNvSpPr txBox="true"/>
          <p:nvPr/>
        </p:nvSpPr>
        <p:spPr>
          <a:xfrm flipH="false" flipV="false" rot="0">
            <a:off x="580880" y="2257128"/>
            <a:ext cx="5437415" cy="567035"/>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Longitudinal records linking screening results, intervention plans, periodic standardized</a:t>
            </a:r>
            <a:endParaRPr lang="en-US" sz="1100"/>
          </a:p>
          <a:p>
            <a:pPr algn="l"/>
            <a:r>
              <a:rPr b="false" i="false" strike="noStrike" sz="1000">
                <a:ln/>
                <a:solidFill>
                  <a:srgbClr val="0A1F3D">
                    <a:alpha val="85098"/>
                  </a:srgbClr>
                </a:solidFill>
                <a:latin typeface="FZYaYiHei GB18030L2 R"/>
                <a:ea typeface="FZYaYiHei GB18030L2 R"/>
                <a:cs typeface="FZYaYiHei GB18030L2 R"/>
              </a:rPr>
              <a:t>assessments, and transition outcomes, with developmental trajectory visualization replacing</a:t>
            </a:r>
            <a:endParaRPr/>
          </a:p>
          <a:p>
            <a:pPr algn="l"/>
            <a:r>
              <a:rPr b="false" i="false" strike="noStrike" sz="1000">
                <a:ln/>
                <a:solidFill>
                  <a:srgbClr val="0A1F3D">
                    <a:alpha val="85098"/>
                  </a:srgbClr>
                </a:solidFill>
                <a:latin typeface="FZYaYiHei GB18030L2 R"/>
                <a:ea typeface="FZYaYiHei GB18030L2 R"/>
                <a:cs typeface="FZYaYiHei GB18030L2 R"/>
              </a:rPr>
              <a:t>simple service hour accounting.</a:t>
            </a:r>
            <a:endParaRPr/>
          </a:p>
        </p:txBody>
      </p:sp>
      <p:sp>
        <p:nvSpPr>
          <p:cNvPr id="11" name="AutoShape 11"/>
          <p:cNvSpPr/>
          <p:nvPr/>
        </p:nvSpPr>
        <p:spPr>
          <a:xfrm flipH="false" flipV="false" rot="0">
            <a:off x="580880" y="2979092"/>
            <a:ext cx="5237441" cy="9525"/>
          </a:xfrm>
          <a:prstGeom prst="line">
            <a:avLst/>
          </a:prstGeom>
          <a:ln w="9525">
            <a:solidFill>
              <a:srgbClr val="C5CDD6">
                <a:alpha val="100000"/>
              </a:srgbClr>
            </a:solidFill>
            <a:prstDash val="solid"/>
            <a:headEnd type="none"/>
            <a:tailEnd type="none"/>
          </a:ln>
        </p:spPr>
      </p:sp>
      <p:sp>
        <p:nvSpPr>
          <p:cNvPr id="12" name="AutoShape 12"/>
          <p:cNvSpPr/>
          <p:nvPr/>
        </p:nvSpPr>
        <p:spPr>
          <a:xfrm flipH="false" flipV="false" rot="0">
            <a:off x="569482" y="3137207"/>
            <a:ext cx="102845" cy="102870"/>
          </a:xfrm>
          <a:custGeom>
            <a:rect b="b" l="l" r="r" t="t"/>
            <a:pathLst>
              <a:path h="10000" w="9998">
                <a:moveTo>
                  <a:pt x="0" y="0"/>
                </a:moveTo>
                <a:lnTo>
                  <a:pt x="1068" y="0"/>
                </a:lnTo>
                <a:lnTo>
                  <a:pt x="1068" y="8889"/>
                </a:lnTo>
                <a:lnTo>
                  <a:pt x="9613" y="8889"/>
                </a:lnTo>
                <a:lnTo>
                  <a:pt x="9613" y="10000"/>
                </a:lnTo>
                <a:lnTo>
                  <a:pt x="0" y="10000"/>
                </a:lnTo>
                <a:lnTo>
                  <a:pt x="0" y="0"/>
                </a:lnTo>
                <a:moveTo>
                  <a:pt x="6943" y="4211"/>
                </a:moveTo>
                <a:lnTo>
                  <a:pt x="9240" y="1833"/>
                </a:lnTo>
                <a:lnTo>
                  <a:pt x="9998" y="2611"/>
                </a:lnTo>
                <a:lnTo>
                  <a:pt x="6943" y="5789"/>
                </a:lnTo>
                <a:lnTo>
                  <a:pt x="5341" y="4122"/>
                </a:lnTo>
                <a:lnTo>
                  <a:pt x="3055" y="6500"/>
                </a:lnTo>
                <a:lnTo>
                  <a:pt x="2297" y="5722"/>
                </a:lnTo>
                <a:lnTo>
                  <a:pt x="5341" y="2544"/>
                </a:lnTo>
              </a:path>
            </a:pathLst>
          </a:custGeom>
          <a:solidFill>
            <a:srgbClr val="5B8CB8">
              <a:alpha val="100000"/>
            </a:srgbClr>
          </a:solidFill>
          <a:ln>
            <a:headEnd type="none"/>
            <a:tailEnd type="none"/>
          </a:ln>
        </p:spPr>
      </p:sp>
      <p:sp>
        <p:nvSpPr>
          <p:cNvPr id="13" name="TextBox 13"/>
          <p:cNvSpPr txBox="true"/>
          <p:nvPr/>
        </p:nvSpPr>
        <p:spPr>
          <a:xfrm flipH="false" flipV="false" rot="0">
            <a:off x="737111" y="3121967"/>
            <a:ext cx="216446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Trajectory visualization &amp; outcome metrics</a:t>
            </a:r>
            <a:endParaRPr lang="en-US" sz="1100"/>
          </a:p>
        </p:txBody>
      </p:sp>
      <p:sp>
        <p:nvSpPr>
          <p:cNvPr id="14" name="AutoShape 14"/>
          <p:cNvSpPr/>
          <p:nvPr/>
        </p:nvSpPr>
        <p:spPr>
          <a:xfrm flipH="false" flipV="false" rot="0">
            <a:off x="6170657" y="1647528"/>
            <a:ext cx="5637390" cy="2338536"/>
          </a:xfrm>
          <a:prstGeom prst="rect">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6170657" y="1647528"/>
            <a:ext cx="5637390" cy="9525"/>
          </a:xfrm>
          <a:prstGeom prst="line">
            <a:avLst/>
          </a:prstGeom>
          <a:ln w="28575">
            <a:solidFill>
              <a:srgbClr val="5B8CB8">
                <a:alpha val="100000"/>
              </a:srgbClr>
            </a:solidFill>
            <a:prstDash val="solid"/>
            <a:headEnd type="none"/>
            <a:tailEnd type="none"/>
          </a:ln>
        </p:spPr>
      </p:sp>
      <p:sp>
        <p:nvSpPr>
          <p:cNvPr id="16" name="TextBox 16"/>
          <p:cNvSpPr txBox="true"/>
          <p:nvPr/>
        </p:nvSpPr>
        <p:spPr>
          <a:xfrm flipH="false" flipV="false" rot="0">
            <a:off x="6465858" y="1866603"/>
            <a:ext cx="174055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Assessment Protocol</a:t>
            </a:r>
            <a:endParaRPr lang="en-US" sz="1100"/>
          </a:p>
        </p:txBody>
      </p:sp>
      <p:sp>
        <p:nvSpPr>
          <p:cNvPr id="17" name="TextBox 17"/>
          <p:cNvSpPr txBox="true"/>
          <p:nvPr/>
        </p:nvSpPr>
        <p:spPr>
          <a:xfrm flipH="false" flipV="false" rot="0">
            <a:off x="6370632" y="2157115"/>
            <a:ext cx="5437415" cy="567035"/>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Mandated administration of validated instruments at enrollment, 6-month intervals, and</a:t>
            </a:r>
            <a:endParaRPr lang="en-US" sz="1100"/>
          </a:p>
          <a:p>
            <a:pPr algn="l"/>
            <a:r>
              <a:rPr b="false" i="false" strike="noStrike" sz="1000">
                <a:ln/>
                <a:solidFill>
                  <a:srgbClr val="0A1F3D">
                    <a:alpha val="85098"/>
                  </a:srgbClr>
                </a:solidFill>
                <a:latin typeface="FZYaYiHei GB18030L2 R"/>
                <a:ea typeface="FZYaYiHei GB18030L2 R"/>
                <a:cs typeface="FZYaYiHei GB18030L2 R"/>
              </a:rPr>
              <a:t>transition points, generating automated individualized progress reports accessible to</a:t>
            </a:r>
            <a:endParaRPr/>
          </a:p>
          <a:p>
            <a:pPr algn="l"/>
            <a:r>
              <a:rPr b="false" i="false" strike="noStrike" sz="1000">
                <a:ln/>
                <a:solidFill>
                  <a:srgbClr val="0A1F3D">
                    <a:alpha val="85098"/>
                  </a:srgbClr>
                </a:solidFill>
                <a:latin typeface="FZYaYiHei GB18030L2 R"/>
                <a:ea typeface="FZYaYiHei GB18030L2 R"/>
                <a:cs typeface="FZYaYiHei GB18030L2 R"/>
              </a:rPr>
              <a:t>families through secure portals.</a:t>
            </a:r>
            <a:endParaRPr/>
          </a:p>
        </p:txBody>
      </p:sp>
      <p:sp>
        <p:nvSpPr>
          <p:cNvPr id="18" name="AutoShape 18"/>
          <p:cNvSpPr/>
          <p:nvPr/>
        </p:nvSpPr>
        <p:spPr>
          <a:xfrm flipH="false" flipV="false" rot="0">
            <a:off x="6370632" y="2879080"/>
            <a:ext cx="5237441" cy="9525"/>
          </a:xfrm>
          <a:prstGeom prst="line">
            <a:avLst/>
          </a:prstGeom>
          <a:ln w="9525">
            <a:solidFill>
              <a:srgbClr val="C5CDD6">
                <a:alpha val="100000"/>
              </a:srgbClr>
            </a:solidFill>
            <a:prstDash val="solid"/>
            <a:headEnd type="none"/>
            <a:tailEnd type="none"/>
          </a:ln>
        </p:spPr>
      </p:sp>
      <p:sp>
        <p:nvSpPr>
          <p:cNvPr id="19" name="AutoShape 19"/>
          <p:cNvSpPr/>
          <p:nvPr/>
        </p:nvSpPr>
        <p:spPr>
          <a:xfrm flipH="false" flipV="false" rot="0">
            <a:off x="6359234" y="3037195"/>
            <a:ext cx="102845" cy="102870"/>
          </a:xfrm>
          <a:custGeom>
            <a:rect b="b" l="l" r="r" t="t"/>
            <a:pathLst>
              <a:path h="10000" w="9998">
                <a:moveTo>
                  <a:pt x="2500" y="0"/>
                </a:moveTo>
                <a:lnTo>
                  <a:pt x="3499" y="0"/>
                </a:lnTo>
                <a:lnTo>
                  <a:pt x="3499" y="1000"/>
                </a:lnTo>
                <a:lnTo>
                  <a:pt x="6499" y="1000"/>
                </a:lnTo>
                <a:lnTo>
                  <a:pt x="6499" y="0"/>
                </a:lnTo>
                <a:lnTo>
                  <a:pt x="7499" y="0"/>
                </a:lnTo>
                <a:lnTo>
                  <a:pt x="7499" y="1000"/>
                </a:lnTo>
                <a:lnTo>
                  <a:pt x="9498" y="1000"/>
                </a:lnTo>
                <a:cubicBezTo>
                  <a:pt x="9638" y="1000"/>
                  <a:pt x="9756" y="1048"/>
                  <a:pt x="9853" y="1145"/>
                </a:cubicBezTo>
                <a:cubicBezTo>
                  <a:pt x="9949" y="1241"/>
                  <a:pt x="9998" y="1360"/>
                  <a:pt x="9998" y="1500"/>
                </a:cubicBezTo>
                <a:lnTo>
                  <a:pt x="9998" y="9500"/>
                </a:lnTo>
                <a:cubicBezTo>
                  <a:pt x="9998" y="9640"/>
                  <a:pt x="9949" y="9758"/>
                  <a:pt x="9853" y="9855"/>
                </a:cubicBezTo>
                <a:cubicBezTo>
                  <a:pt x="9756" y="9951"/>
                  <a:pt x="9638" y="10000"/>
                  <a:pt x="9498" y="10000"/>
                </a:cubicBezTo>
                <a:lnTo>
                  <a:pt x="500" y="10000"/>
                </a:lnTo>
                <a:cubicBezTo>
                  <a:pt x="360" y="10000"/>
                  <a:pt x="241" y="9951"/>
                  <a:pt x="145" y="9855"/>
                </a:cubicBezTo>
                <a:cubicBezTo>
                  <a:pt x="48" y="9758"/>
                  <a:pt x="0" y="9640"/>
                  <a:pt x="0" y="9500"/>
                </a:cubicBezTo>
                <a:lnTo>
                  <a:pt x="0" y="1500"/>
                </a:lnTo>
                <a:cubicBezTo>
                  <a:pt x="0" y="1360"/>
                  <a:pt x="48" y="1241"/>
                  <a:pt x="145" y="1145"/>
                </a:cubicBezTo>
                <a:cubicBezTo>
                  <a:pt x="241" y="1048"/>
                  <a:pt x="360" y="1000"/>
                  <a:pt x="500" y="1000"/>
                </a:cubicBezTo>
                <a:lnTo>
                  <a:pt x="2500" y="1000"/>
                </a:lnTo>
                <a:lnTo>
                  <a:pt x="2500" y="0"/>
                </a:lnTo>
                <a:moveTo>
                  <a:pt x="8998" y="9000"/>
                </a:moveTo>
                <a:lnTo>
                  <a:pt x="8998" y="4500"/>
                </a:lnTo>
                <a:lnTo>
                  <a:pt x="1000" y="4500"/>
                </a:lnTo>
                <a:lnTo>
                  <a:pt x="1000" y="9000"/>
                </a:lnTo>
                <a:lnTo>
                  <a:pt x="8998" y="9000"/>
                </a:lnTo>
                <a:moveTo>
                  <a:pt x="4749" y="6840"/>
                </a:moveTo>
                <a:lnTo>
                  <a:pt x="6519" y="5070"/>
                </a:lnTo>
                <a:lnTo>
                  <a:pt x="7219" y="5780"/>
                </a:lnTo>
                <a:lnTo>
                  <a:pt x="4749" y="8250"/>
                </a:lnTo>
                <a:lnTo>
                  <a:pt x="2979" y="6480"/>
                </a:lnTo>
                <a:lnTo>
                  <a:pt x="3689" y="5780"/>
                </a:lnTo>
                <a:lnTo>
                  <a:pt x="4749" y="6840"/>
                </a:lnTo>
                <a:moveTo>
                  <a:pt x="2500" y="2500"/>
                </a:moveTo>
                <a:lnTo>
                  <a:pt x="2500" y="2000"/>
                </a:lnTo>
                <a:lnTo>
                  <a:pt x="1000" y="2000"/>
                </a:lnTo>
                <a:lnTo>
                  <a:pt x="1000" y="3500"/>
                </a:lnTo>
                <a:lnTo>
                  <a:pt x="8998" y="3500"/>
                </a:lnTo>
                <a:lnTo>
                  <a:pt x="8998" y="2000"/>
                </a:lnTo>
                <a:lnTo>
                  <a:pt x="7499" y="2000"/>
                </a:lnTo>
                <a:lnTo>
                  <a:pt x="7499" y="2500"/>
                </a:lnTo>
                <a:lnTo>
                  <a:pt x="6499" y="2500"/>
                </a:lnTo>
                <a:lnTo>
                  <a:pt x="6499" y="2000"/>
                </a:lnTo>
                <a:lnTo>
                  <a:pt x="3499" y="2000"/>
                </a:lnTo>
                <a:lnTo>
                  <a:pt x="3499" y="2500"/>
                </a:lnTo>
              </a:path>
            </a:pathLst>
          </a:custGeom>
          <a:solidFill>
            <a:srgbClr val="5B8CB8">
              <a:alpha val="100000"/>
            </a:srgbClr>
          </a:solidFill>
          <a:ln>
            <a:headEnd type="none"/>
            <a:tailEnd type="none"/>
          </a:ln>
        </p:spPr>
      </p:sp>
      <p:sp>
        <p:nvSpPr>
          <p:cNvPr id="20" name="TextBox 20"/>
          <p:cNvSpPr txBox="true"/>
          <p:nvPr/>
        </p:nvSpPr>
        <p:spPr>
          <a:xfrm flipH="false" flipV="false" rot="0">
            <a:off x="6526863" y="3021955"/>
            <a:ext cx="1717940"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6-month intervals &amp; family portals</a:t>
            </a:r>
            <a:endParaRPr lang="en-US" sz="1100"/>
          </a:p>
        </p:txBody>
      </p:sp>
      <p:sp>
        <p:nvSpPr>
          <p:cNvPr id="21" name="AutoShape 21"/>
          <p:cNvSpPr/>
          <p:nvPr/>
        </p:nvSpPr>
        <p:spPr>
          <a:xfrm flipH="false" flipV="false" rot="0">
            <a:off x="380905" y="4138464"/>
            <a:ext cx="5637390" cy="2338536"/>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380905" y="4138464"/>
            <a:ext cx="5637390" cy="9525"/>
          </a:xfrm>
          <a:prstGeom prst="line">
            <a:avLst/>
          </a:prstGeom>
          <a:ln w="28575">
            <a:solidFill>
              <a:srgbClr val="5B8CB8">
                <a:alpha val="100000"/>
              </a:srgbClr>
            </a:solidFill>
            <a:prstDash val="solid"/>
            <a:headEnd type="none"/>
            <a:tailEnd type="none"/>
          </a:ln>
        </p:spPr>
      </p:sp>
      <p:sp>
        <p:nvSpPr>
          <p:cNvPr id="23" name="AutoShape 23"/>
          <p:cNvSpPr/>
          <p:nvPr/>
        </p:nvSpPr>
        <p:spPr>
          <a:xfrm flipH="false" flipV="false" rot="0">
            <a:off x="559751" y="4386114"/>
            <a:ext cx="190452" cy="19050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24" name="TextBox 24"/>
          <p:cNvSpPr txBox="true"/>
          <p:nvPr/>
        </p:nvSpPr>
        <p:spPr>
          <a:xfrm flipH="false" flipV="false" rot="0">
            <a:off x="824301" y="4407545"/>
            <a:ext cx="1910475"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Governance Framework</a:t>
            </a:r>
            <a:endParaRPr lang="en-US" sz="1100"/>
          </a:p>
        </p:txBody>
      </p:sp>
      <p:sp>
        <p:nvSpPr>
          <p:cNvPr id="25" name="TextBox 25"/>
          <p:cNvSpPr txBox="true"/>
          <p:nvPr/>
        </p:nvSpPr>
        <p:spPr>
          <a:xfrm flipH="false" flipV="false" rot="0">
            <a:off x="580880" y="4748064"/>
            <a:ext cx="5437415" cy="567035"/>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Tiered access controls restricting individual record visibility to authorized providers and</a:t>
            </a:r>
            <a:endParaRPr lang="en-US" sz="1100"/>
          </a:p>
          <a:p>
            <a:pPr algn="l"/>
            <a:r>
              <a:rPr b="false" i="false" strike="noStrike" sz="1000">
                <a:ln/>
                <a:solidFill>
                  <a:srgbClr val="0A1F3D">
                    <a:alpha val="85098"/>
                  </a:srgbClr>
                </a:solidFill>
                <a:latin typeface="FZYaYiHei GB18030L2 R"/>
                <a:ea typeface="FZYaYiHei GB18030L2 R"/>
                <a:cs typeface="FZYaYiHei GB18030L2 R"/>
              </a:rPr>
              <a:t>families, with anonymized aggregate data enabling municipal performance benchmarking</a:t>
            </a:r>
            <a:endParaRPr/>
          </a:p>
          <a:p>
            <a:pPr algn="l"/>
            <a:r>
              <a:rPr b="false" i="false" strike="noStrike" sz="1000">
                <a:ln/>
                <a:solidFill>
                  <a:srgbClr val="0A1F3D">
                    <a:alpha val="85098"/>
                  </a:srgbClr>
                </a:solidFill>
                <a:latin typeface="FZYaYiHei GB18030L2 R"/>
                <a:ea typeface="FZYaYiHei GB18030L2 R"/>
                <a:cs typeface="FZYaYiHei GB18030L2 R"/>
              </a:rPr>
              <a:t>and national resource allocation optimization.</a:t>
            </a:r>
            <a:endParaRPr/>
          </a:p>
        </p:txBody>
      </p:sp>
      <p:sp>
        <p:nvSpPr>
          <p:cNvPr id="26" name="AutoShape 26"/>
          <p:cNvSpPr/>
          <p:nvPr/>
        </p:nvSpPr>
        <p:spPr>
          <a:xfrm flipH="false" flipV="false" rot="0">
            <a:off x="580880" y="5470028"/>
            <a:ext cx="5237441" cy="9525"/>
          </a:xfrm>
          <a:prstGeom prst="line">
            <a:avLst/>
          </a:prstGeom>
          <a:ln w="9525">
            <a:solidFill>
              <a:srgbClr val="C5CDD6">
                <a:alpha val="100000"/>
              </a:srgbClr>
            </a:solidFill>
            <a:prstDash val="solid"/>
            <a:headEnd type="none"/>
            <a:tailEnd type="none"/>
          </a:ln>
        </p:spPr>
      </p:sp>
      <p:sp>
        <p:nvSpPr>
          <p:cNvPr id="27" name="AutoShape 27"/>
          <p:cNvSpPr/>
          <p:nvPr/>
        </p:nvSpPr>
        <p:spPr>
          <a:xfrm flipH="false" flipV="false" rot="0">
            <a:off x="569482" y="5628143"/>
            <a:ext cx="102845" cy="102870"/>
          </a:xfrm>
          <a:custGeom>
            <a:rect b="b" l="l" r="r" t="t"/>
            <a:pathLst>
              <a:path h="10000" w="9998">
                <a:moveTo>
                  <a:pt x="8332" y="2857"/>
                </a:moveTo>
                <a:lnTo>
                  <a:pt x="8332" y="3333"/>
                </a:lnTo>
                <a:lnTo>
                  <a:pt x="9443" y="3333"/>
                </a:lnTo>
                <a:cubicBezTo>
                  <a:pt x="9598" y="3333"/>
                  <a:pt x="9729" y="3379"/>
                  <a:pt x="9837" y="3471"/>
                </a:cubicBezTo>
                <a:cubicBezTo>
                  <a:pt x="9944" y="3563"/>
                  <a:pt x="9998" y="3676"/>
                  <a:pt x="9998" y="3810"/>
                </a:cubicBezTo>
                <a:lnTo>
                  <a:pt x="9998" y="9524"/>
                </a:lnTo>
                <a:cubicBezTo>
                  <a:pt x="9998" y="9657"/>
                  <a:pt x="9944" y="9770"/>
                  <a:pt x="9837" y="9862"/>
                </a:cubicBezTo>
                <a:cubicBezTo>
                  <a:pt x="9729" y="9954"/>
                  <a:pt x="9598" y="10000"/>
                  <a:pt x="9443" y="10000"/>
                </a:cubicBezTo>
                <a:lnTo>
                  <a:pt x="555" y="10000"/>
                </a:lnTo>
                <a:cubicBezTo>
                  <a:pt x="399" y="10000"/>
                  <a:pt x="268" y="9954"/>
                  <a:pt x="161" y="9862"/>
                </a:cubicBezTo>
                <a:cubicBezTo>
                  <a:pt x="53" y="9770"/>
                  <a:pt x="0" y="9657"/>
                  <a:pt x="0" y="9524"/>
                </a:cubicBezTo>
                <a:lnTo>
                  <a:pt x="0" y="3810"/>
                </a:lnTo>
                <a:cubicBezTo>
                  <a:pt x="0" y="3676"/>
                  <a:pt x="53" y="3563"/>
                  <a:pt x="161" y="3471"/>
                </a:cubicBezTo>
                <a:cubicBezTo>
                  <a:pt x="268" y="3379"/>
                  <a:pt x="399" y="3333"/>
                  <a:pt x="555" y="3333"/>
                </a:cubicBezTo>
                <a:lnTo>
                  <a:pt x="1666" y="3333"/>
                </a:lnTo>
                <a:lnTo>
                  <a:pt x="1666" y="2857"/>
                </a:lnTo>
                <a:cubicBezTo>
                  <a:pt x="1666" y="2343"/>
                  <a:pt x="1818" y="1863"/>
                  <a:pt x="2122" y="1419"/>
                </a:cubicBezTo>
                <a:cubicBezTo>
                  <a:pt x="2418" y="987"/>
                  <a:pt x="2818" y="644"/>
                  <a:pt x="3322" y="390"/>
                </a:cubicBezTo>
                <a:cubicBezTo>
                  <a:pt x="3840" y="130"/>
                  <a:pt x="4399" y="0"/>
                  <a:pt x="4999" y="0"/>
                </a:cubicBezTo>
                <a:cubicBezTo>
                  <a:pt x="5599" y="0"/>
                  <a:pt x="6158" y="130"/>
                  <a:pt x="6676" y="390"/>
                </a:cubicBezTo>
                <a:cubicBezTo>
                  <a:pt x="7180" y="644"/>
                  <a:pt x="7580" y="987"/>
                  <a:pt x="7876" y="1419"/>
                </a:cubicBezTo>
                <a:cubicBezTo>
                  <a:pt x="8180" y="1863"/>
                  <a:pt x="8332" y="2343"/>
                  <a:pt x="8332" y="2857"/>
                </a:cubicBezTo>
                <a:moveTo>
                  <a:pt x="8887" y="4286"/>
                </a:moveTo>
                <a:lnTo>
                  <a:pt x="1111" y="4286"/>
                </a:lnTo>
                <a:lnTo>
                  <a:pt x="1111" y="9048"/>
                </a:lnTo>
                <a:lnTo>
                  <a:pt x="8887" y="9048"/>
                </a:lnTo>
                <a:lnTo>
                  <a:pt x="8887" y="4286"/>
                </a:lnTo>
                <a:moveTo>
                  <a:pt x="4444" y="7143"/>
                </a:moveTo>
                <a:lnTo>
                  <a:pt x="4444" y="6190"/>
                </a:lnTo>
                <a:lnTo>
                  <a:pt x="5554" y="6190"/>
                </a:lnTo>
                <a:lnTo>
                  <a:pt x="5554" y="7143"/>
                </a:lnTo>
                <a:lnTo>
                  <a:pt x="4444" y="7143"/>
                </a:lnTo>
                <a:moveTo>
                  <a:pt x="2222" y="7143"/>
                </a:moveTo>
                <a:lnTo>
                  <a:pt x="2222" y="6190"/>
                </a:lnTo>
                <a:lnTo>
                  <a:pt x="3333" y="6190"/>
                </a:lnTo>
                <a:lnTo>
                  <a:pt x="3333" y="7143"/>
                </a:lnTo>
                <a:lnTo>
                  <a:pt x="2222" y="7143"/>
                </a:lnTo>
                <a:moveTo>
                  <a:pt x="6665" y="7143"/>
                </a:moveTo>
                <a:lnTo>
                  <a:pt x="6665" y="6190"/>
                </a:lnTo>
                <a:lnTo>
                  <a:pt x="7776" y="6190"/>
                </a:lnTo>
                <a:lnTo>
                  <a:pt x="7776" y="7143"/>
                </a:lnTo>
                <a:lnTo>
                  <a:pt x="6665" y="7143"/>
                </a:lnTo>
                <a:moveTo>
                  <a:pt x="2777" y="3333"/>
                </a:moveTo>
                <a:lnTo>
                  <a:pt x="7221" y="3333"/>
                </a:lnTo>
                <a:lnTo>
                  <a:pt x="7221" y="2857"/>
                </a:lnTo>
                <a:cubicBezTo>
                  <a:pt x="7221" y="2514"/>
                  <a:pt x="7121" y="2197"/>
                  <a:pt x="6921" y="1905"/>
                </a:cubicBezTo>
                <a:cubicBezTo>
                  <a:pt x="6721" y="1613"/>
                  <a:pt x="6450" y="1381"/>
                  <a:pt x="6110" y="1210"/>
                </a:cubicBezTo>
                <a:cubicBezTo>
                  <a:pt x="5769" y="1038"/>
                  <a:pt x="5399" y="952"/>
                  <a:pt x="4999" y="952"/>
                </a:cubicBezTo>
                <a:cubicBezTo>
                  <a:pt x="4599" y="952"/>
                  <a:pt x="4228" y="1038"/>
                  <a:pt x="3888" y="1210"/>
                </a:cubicBezTo>
                <a:cubicBezTo>
                  <a:pt x="3547" y="1381"/>
                  <a:pt x="3277" y="1613"/>
                  <a:pt x="3077" y="1905"/>
                </a:cubicBezTo>
                <a:cubicBezTo>
                  <a:pt x="2877" y="2197"/>
                  <a:pt x="2777" y="2514"/>
                  <a:pt x="2777" y="2857"/>
                </a:cubicBezTo>
              </a:path>
            </a:pathLst>
          </a:custGeom>
          <a:solidFill>
            <a:srgbClr val="5B8CB8">
              <a:alpha val="100000"/>
            </a:srgbClr>
          </a:solidFill>
          <a:ln>
            <a:headEnd type="none"/>
            <a:tailEnd type="none"/>
          </a:ln>
        </p:spPr>
      </p:sp>
      <p:sp>
        <p:nvSpPr>
          <p:cNvPr id="28" name="TextBox 28"/>
          <p:cNvSpPr txBox="true"/>
          <p:nvPr/>
        </p:nvSpPr>
        <p:spPr>
          <a:xfrm flipH="false" flipV="false" rot="0">
            <a:off x="737111" y="5612903"/>
            <a:ext cx="1794270"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Privacy protection &amp; benchmarking</a:t>
            </a:r>
            <a:endParaRPr lang="en-US" sz="1100"/>
          </a:p>
        </p:txBody>
      </p:sp>
      <p:sp>
        <p:nvSpPr>
          <p:cNvPr id="29" name="AutoShape 29"/>
          <p:cNvSpPr/>
          <p:nvPr/>
        </p:nvSpPr>
        <p:spPr>
          <a:xfrm flipH="false" flipV="false" rot="0">
            <a:off x="6170657" y="4138464"/>
            <a:ext cx="5637390" cy="2338536"/>
          </a:xfrm>
          <a:prstGeom prst="rect">
            <a:avLst/>
          </a:prstGeom>
          <a:solidFill>
            <a:srgbClr val="E8EBEF">
              <a:alpha val="100000"/>
            </a:srgbClr>
          </a:solidFill>
          <a:ln w="9525">
            <a:solidFill>
              <a:srgbClr val="C5CDD6">
                <a:alpha val="100000"/>
              </a:srgbClr>
            </a:solidFill>
            <a:prstDash val="solid"/>
            <a:headEnd type="none"/>
            <a:tailEnd type="none"/>
          </a:ln>
        </p:spPr>
      </p:sp>
      <p:sp>
        <p:nvSpPr>
          <p:cNvPr id="30" name="AutoShape 30"/>
          <p:cNvSpPr/>
          <p:nvPr/>
        </p:nvSpPr>
        <p:spPr>
          <a:xfrm flipH="false" flipV="false" rot="0">
            <a:off x="6170657" y="4138464"/>
            <a:ext cx="5637390" cy="9525"/>
          </a:xfrm>
          <a:prstGeom prst="line">
            <a:avLst/>
          </a:prstGeom>
          <a:ln w="28575">
            <a:solidFill>
              <a:srgbClr val="5B8CB8">
                <a:alpha val="100000"/>
              </a:srgbClr>
            </a:solidFill>
            <a:prstDash val="solid"/>
            <a:headEnd type="none"/>
            <a:tailEnd type="none"/>
          </a:ln>
        </p:spPr>
      </p:sp>
      <p:sp>
        <p:nvSpPr>
          <p:cNvPr id="31" name="AutoShape 31"/>
          <p:cNvSpPr/>
          <p:nvPr/>
        </p:nvSpPr>
        <p:spPr>
          <a:xfrm flipH="false" flipV="false" rot="0">
            <a:off x="6349503" y="4386114"/>
            <a:ext cx="190452" cy="190500"/>
          </a:xfrm>
          <a:custGeom>
            <a:rect b="b" l="l" r="r" t="t"/>
            <a:pathLst>
              <a:path h="10000" w="9998">
                <a:moveTo>
                  <a:pt x="508" y="7583"/>
                </a:moveTo>
                <a:cubicBezTo>
                  <a:pt x="286" y="7203"/>
                  <a:pt x="117" y="6804"/>
                  <a:pt x="0" y="6384"/>
                </a:cubicBezTo>
                <a:cubicBezTo>
                  <a:pt x="256" y="6253"/>
                  <a:pt x="461" y="6064"/>
                  <a:pt x="617" y="5816"/>
                </a:cubicBezTo>
                <a:cubicBezTo>
                  <a:pt x="772" y="5568"/>
                  <a:pt x="850" y="5296"/>
                  <a:pt x="850" y="5000"/>
                </a:cubicBezTo>
                <a:cubicBezTo>
                  <a:pt x="850" y="4704"/>
                  <a:pt x="772" y="4432"/>
                  <a:pt x="617" y="4184"/>
                </a:cubicBezTo>
                <a:cubicBezTo>
                  <a:pt x="461" y="3936"/>
                  <a:pt x="256" y="3746"/>
                  <a:pt x="0" y="3616"/>
                </a:cubicBezTo>
                <a:cubicBezTo>
                  <a:pt x="242" y="2754"/>
                  <a:pt x="674" y="2007"/>
                  <a:pt x="1296" y="1374"/>
                </a:cubicBezTo>
                <a:cubicBezTo>
                  <a:pt x="1538" y="1532"/>
                  <a:pt x="1806" y="1617"/>
                  <a:pt x="2100" y="1627"/>
                </a:cubicBezTo>
                <a:cubicBezTo>
                  <a:pt x="2394" y="1637"/>
                  <a:pt x="2669" y="1568"/>
                  <a:pt x="2925" y="1420"/>
                </a:cubicBezTo>
                <a:cubicBezTo>
                  <a:pt x="3180" y="1272"/>
                  <a:pt x="3377" y="1069"/>
                  <a:pt x="3516" y="811"/>
                </a:cubicBezTo>
                <a:cubicBezTo>
                  <a:pt x="3654" y="553"/>
                  <a:pt x="3716" y="282"/>
                  <a:pt x="3703" y="0"/>
                </a:cubicBezTo>
                <a:cubicBezTo>
                  <a:pt x="4567" y="-227"/>
                  <a:pt x="5431" y="-227"/>
                  <a:pt x="6295" y="0"/>
                </a:cubicBezTo>
                <a:cubicBezTo>
                  <a:pt x="6281" y="282"/>
                  <a:pt x="6344" y="553"/>
                  <a:pt x="6482" y="811"/>
                </a:cubicBezTo>
                <a:cubicBezTo>
                  <a:pt x="6620" y="1069"/>
                  <a:pt x="6817" y="1272"/>
                  <a:pt x="7073" y="1420"/>
                </a:cubicBezTo>
                <a:cubicBezTo>
                  <a:pt x="7329" y="1568"/>
                  <a:pt x="7604" y="1637"/>
                  <a:pt x="7898" y="1627"/>
                </a:cubicBezTo>
                <a:cubicBezTo>
                  <a:pt x="8192" y="1617"/>
                  <a:pt x="8460" y="1532"/>
                  <a:pt x="8702" y="1374"/>
                </a:cubicBezTo>
                <a:cubicBezTo>
                  <a:pt x="9006" y="1690"/>
                  <a:pt x="9268" y="2038"/>
                  <a:pt x="9490" y="2417"/>
                </a:cubicBezTo>
                <a:cubicBezTo>
                  <a:pt x="9711" y="2796"/>
                  <a:pt x="9880" y="3196"/>
                  <a:pt x="9998" y="3616"/>
                </a:cubicBezTo>
                <a:cubicBezTo>
                  <a:pt x="9742" y="3746"/>
                  <a:pt x="9536" y="3936"/>
                  <a:pt x="9381" y="4184"/>
                </a:cubicBezTo>
                <a:cubicBezTo>
                  <a:pt x="9225" y="4432"/>
                  <a:pt x="9148" y="4704"/>
                  <a:pt x="9148" y="5000"/>
                </a:cubicBezTo>
                <a:cubicBezTo>
                  <a:pt x="9148" y="5296"/>
                  <a:pt x="9225" y="5568"/>
                  <a:pt x="9381" y="5816"/>
                </a:cubicBezTo>
                <a:cubicBezTo>
                  <a:pt x="9536" y="6064"/>
                  <a:pt x="9742" y="6253"/>
                  <a:pt x="9998" y="6384"/>
                </a:cubicBezTo>
                <a:cubicBezTo>
                  <a:pt x="9756" y="7245"/>
                  <a:pt x="9324" y="7992"/>
                  <a:pt x="8702" y="8626"/>
                </a:cubicBezTo>
                <a:cubicBezTo>
                  <a:pt x="8460" y="8467"/>
                  <a:pt x="8192" y="8383"/>
                  <a:pt x="7898" y="8373"/>
                </a:cubicBezTo>
                <a:cubicBezTo>
                  <a:pt x="7604" y="8362"/>
                  <a:pt x="7329" y="8431"/>
                  <a:pt x="7073" y="8580"/>
                </a:cubicBezTo>
                <a:cubicBezTo>
                  <a:pt x="6817" y="8728"/>
                  <a:pt x="6620" y="8931"/>
                  <a:pt x="6482" y="9189"/>
                </a:cubicBezTo>
                <a:cubicBezTo>
                  <a:pt x="6344" y="9447"/>
                  <a:pt x="6281" y="9717"/>
                  <a:pt x="6295" y="10000"/>
                </a:cubicBezTo>
                <a:cubicBezTo>
                  <a:pt x="5431" y="10227"/>
                  <a:pt x="4567" y="10227"/>
                  <a:pt x="3703" y="10000"/>
                </a:cubicBezTo>
                <a:cubicBezTo>
                  <a:pt x="3716" y="9717"/>
                  <a:pt x="3654" y="9447"/>
                  <a:pt x="3516" y="9189"/>
                </a:cubicBezTo>
                <a:cubicBezTo>
                  <a:pt x="3377" y="8931"/>
                  <a:pt x="3180" y="8728"/>
                  <a:pt x="2925" y="8580"/>
                </a:cubicBezTo>
                <a:cubicBezTo>
                  <a:pt x="2669" y="8431"/>
                  <a:pt x="2394" y="8362"/>
                  <a:pt x="2100" y="8373"/>
                </a:cubicBezTo>
                <a:cubicBezTo>
                  <a:pt x="1806" y="8383"/>
                  <a:pt x="1538" y="8467"/>
                  <a:pt x="1296" y="8626"/>
                </a:cubicBezTo>
                <a:cubicBezTo>
                  <a:pt x="992" y="8309"/>
                  <a:pt x="729" y="7961"/>
                  <a:pt x="508" y="7583"/>
                </a:cubicBezTo>
                <a:moveTo>
                  <a:pt x="3443" y="7686"/>
                </a:moveTo>
                <a:cubicBezTo>
                  <a:pt x="3719" y="7844"/>
                  <a:pt x="3958" y="8047"/>
                  <a:pt x="4159" y="8295"/>
                </a:cubicBezTo>
                <a:cubicBezTo>
                  <a:pt x="4359" y="8543"/>
                  <a:pt x="4511" y="8815"/>
                  <a:pt x="4615" y="9112"/>
                </a:cubicBezTo>
                <a:cubicBezTo>
                  <a:pt x="4871" y="9139"/>
                  <a:pt x="5127" y="9139"/>
                  <a:pt x="5383" y="9112"/>
                </a:cubicBezTo>
                <a:cubicBezTo>
                  <a:pt x="5486" y="8815"/>
                  <a:pt x="5636" y="8543"/>
                  <a:pt x="5834" y="8295"/>
                </a:cubicBezTo>
                <a:cubicBezTo>
                  <a:pt x="6030" y="8047"/>
                  <a:pt x="6269" y="7843"/>
                  <a:pt x="6550" y="7681"/>
                </a:cubicBezTo>
                <a:cubicBezTo>
                  <a:pt x="6830" y="7519"/>
                  <a:pt x="7129" y="7414"/>
                  <a:pt x="7447" y="7366"/>
                </a:cubicBezTo>
                <a:cubicBezTo>
                  <a:pt x="7765" y="7317"/>
                  <a:pt x="8076" y="7327"/>
                  <a:pt x="8380" y="7397"/>
                </a:cubicBezTo>
                <a:cubicBezTo>
                  <a:pt x="8532" y="7183"/>
                  <a:pt x="8663" y="6959"/>
                  <a:pt x="8774" y="6725"/>
                </a:cubicBezTo>
                <a:cubicBezTo>
                  <a:pt x="8560" y="6491"/>
                  <a:pt x="8396" y="6226"/>
                  <a:pt x="8282" y="5930"/>
                </a:cubicBezTo>
                <a:cubicBezTo>
                  <a:pt x="8167" y="5634"/>
                  <a:pt x="8110" y="5324"/>
                  <a:pt x="8110" y="5000"/>
                </a:cubicBezTo>
                <a:cubicBezTo>
                  <a:pt x="8110" y="4676"/>
                  <a:pt x="8167" y="4366"/>
                  <a:pt x="8282" y="4070"/>
                </a:cubicBezTo>
                <a:cubicBezTo>
                  <a:pt x="8396" y="3774"/>
                  <a:pt x="8560" y="3509"/>
                  <a:pt x="8774" y="3275"/>
                </a:cubicBezTo>
                <a:cubicBezTo>
                  <a:pt x="8718" y="3157"/>
                  <a:pt x="8658" y="3044"/>
                  <a:pt x="8593" y="2934"/>
                </a:cubicBezTo>
                <a:cubicBezTo>
                  <a:pt x="8527" y="2824"/>
                  <a:pt x="8456" y="2713"/>
                  <a:pt x="8380" y="2603"/>
                </a:cubicBezTo>
                <a:cubicBezTo>
                  <a:pt x="8076" y="2672"/>
                  <a:pt x="7765" y="2682"/>
                  <a:pt x="7447" y="2634"/>
                </a:cubicBezTo>
                <a:cubicBezTo>
                  <a:pt x="7129" y="2586"/>
                  <a:pt x="6831" y="2481"/>
                  <a:pt x="6555" y="2319"/>
                </a:cubicBezTo>
                <a:cubicBezTo>
                  <a:pt x="6278" y="2157"/>
                  <a:pt x="6039" y="1952"/>
                  <a:pt x="5839" y="1705"/>
                </a:cubicBezTo>
                <a:cubicBezTo>
                  <a:pt x="5638" y="1457"/>
                  <a:pt x="5486" y="1184"/>
                  <a:pt x="5383" y="888"/>
                </a:cubicBezTo>
                <a:cubicBezTo>
                  <a:pt x="5127" y="860"/>
                  <a:pt x="4871" y="860"/>
                  <a:pt x="4615" y="888"/>
                </a:cubicBezTo>
                <a:cubicBezTo>
                  <a:pt x="4511" y="1184"/>
                  <a:pt x="4361" y="1457"/>
                  <a:pt x="4164" y="1705"/>
                </a:cubicBezTo>
                <a:cubicBezTo>
                  <a:pt x="3967" y="1952"/>
                  <a:pt x="3727" y="2157"/>
                  <a:pt x="3443" y="2319"/>
                </a:cubicBezTo>
                <a:cubicBezTo>
                  <a:pt x="3159" y="2481"/>
                  <a:pt x="2860" y="2586"/>
                  <a:pt x="2546" y="2634"/>
                </a:cubicBezTo>
                <a:cubicBezTo>
                  <a:pt x="2231" y="2682"/>
                  <a:pt x="1922" y="2672"/>
                  <a:pt x="1618" y="2603"/>
                </a:cubicBezTo>
                <a:cubicBezTo>
                  <a:pt x="1466" y="2817"/>
                  <a:pt x="1334" y="3041"/>
                  <a:pt x="1224" y="3275"/>
                </a:cubicBezTo>
                <a:cubicBezTo>
                  <a:pt x="1438" y="3509"/>
                  <a:pt x="1602" y="3774"/>
                  <a:pt x="1716" y="4070"/>
                </a:cubicBezTo>
                <a:cubicBezTo>
                  <a:pt x="1830" y="4366"/>
                  <a:pt x="1888" y="4676"/>
                  <a:pt x="1888" y="5000"/>
                </a:cubicBezTo>
                <a:cubicBezTo>
                  <a:pt x="1888" y="5324"/>
                  <a:pt x="1830" y="5634"/>
                  <a:pt x="1716" y="5930"/>
                </a:cubicBezTo>
                <a:cubicBezTo>
                  <a:pt x="1602" y="6226"/>
                  <a:pt x="1438" y="6491"/>
                  <a:pt x="1224" y="6725"/>
                </a:cubicBezTo>
                <a:cubicBezTo>
                  <a:pt x="1279" y="6842"/>
                  <a:pt x="1339" y="6956"/>
                  <a:pt x="1405" y="7066"/>
                </a:cubicBezTo>
                <a:cubicBezTo>
                  <a:pt x="1471" y="7176"/>
                  <a:pt x="1542" y="7286"/>
                  <a:pt x="1618" y="7397"/>
                </a:cubicBezTo>
                <a:cubicBezTo>
                  <a:pt x="1922" y="7327"/>
                  <a:pt x="2233" y="7317"/>
                  <a:pt x="2551" y="7366"/>
                </a:cubicBezTo>
                <a:cubicBezTo>
                  <a:pt x="2869" y="7414"/>
                  <a:pt x="3166" y="7520"/>
                  <a:pt x="3443" y="7686"/>
                </a:cubicBezTo>
                <a:moveTo>
                  <a:pt x="4999" y="6550"/>
                </a:moveTo>
                <a:cubicBezTo>
                  <a:pt x="4715" y="6550"/>
                  <a:pt x="4454" y="6481"/>
                  <a:pt x="4216" y="6343"/>
                </a:cubicBezTo>
                <a:cubicBezTo>
                  <a:pt x="3977" y="6205"/>
                  <a:pt x="3789" y="6017"/>
                  <a:pt x="3651" y="5780"/>
                </a:cubicBezTo>
                <a:cubicBezTo>
                  <a:pt x="3512" y="5542"/>
                  <a:pt x="3443" y="5282"/>
                  <a:pt x="3443" y="5000"/>
                </a:cubicBezTo>
                <a:cubicBezTo>
                  <a:pt x="3443" y="4717"/>
                  <a:pt x="3512" y="4457"/>
                  <a:pt x="3651" y="4220"/>
                </a:cubicBezTo>
                <a:cubicBezTo>
                  <a:pt x="3789" y="3982"/>
                  <a:pt x="3977" y="3795"/>
                  <a:pt x="4216" y="3657"/>
                </a:cubicBezTo>
                <a:cubicBezTo>
                  <a:pt x="4454" y="3519"/>
                  <a:pt x="4715" y="3450"/>
                  <a:pt x="4999" y="3450"/>
                </a:cubicBezTo>
                <a:cubicBezTo>
                  <a:pt x="5282" y="3450"/>
                  <a:pt x="5543" y="3519"/>
                  <a:pt x="5782" y="3657"/>
                </a:cubicBezTo>
                <a:cubicBezTo>
                  <a:pt x="6020" y="3795"/>
                  <a:pt x="6209" y="3982"/>
                  <a:pt x="6347" y="4220"/>
                </a:cubicBezTo>
                <a:cubicBezTo>
                  <a:pt x="6485" y="4457"/>
                  <a:pt x="6555" y="4717"/>
                  <a:pt x="6555" y="5000"/>
                </a:cubicBezTo>
                <a:cubicBezTo>
                  <a:pt x="6555" y="5282"/>
                  <a:pt x="6485" y="5542"/>
                  <a:pt x="6347" y="5780"/>
                </a:cubicBezTo>
                <a:cubicBezTo>
                  <a:pt x="6209" y="6017"/>
                  <a:pt x="6020" y="6205"/>
                  <a:pt x="5782" y="6343"/>
                </a:cubicBezTo>
                <a:cubicBezTo>
                  <a:pt x="5543" y="6481"/>
                  <a:pt x="5282" y="6550"/>
                  <a:pt x="4999" y="6550"/>
                </a:cubicBezTo>
                <a:moveTo>
                  <a:pt x="4999" y="5517"/>
                </a:moveTo>
                <a:cubicBezTo>
                  <a:pt x="5144" y="5517"/>
                  <a:pt x="5267" y="5467"/>
                  <a:pt x="5367" y="5367"/>
                </a:cubicBezTo>
                <a:cubicBezTo>
                  <a:pt x="5467" y="5267"/>
                  <a:pt x="5518" y="5144"/>
                  <a:pt x="5518" y="5000"/>
                </a:cubicBezTo>
                <a:cubicBezTo>
                  <a:pt x="5518" y="4855"/>
                  <a:pt x="5467" y="4733"/>
                  <a:pt x="5367" y="4633"/>
                </a:cubicBezTo>
                <a:cubicBezTo>
                  <a:pt x="5267" y="4533"/>
                  <a:pt x="5144" y="4483"/>
                  <a:pt x="4999" y="4483"/>
                </a:cubicBezTo>
                <a:cubicBezTo>
                  <a:pt x="4853" y="4483"/>
                  <a:pt x="4731" y="4533"/>
                  <a:pt x="4631" y="4633"/>
                </a:cubicBezTo>
                <a:cubicBezTo>
                  <a:pt x="4530" y="4733"/>
                  <a:pt x="4480" y="4855"/>
                  <a:pt x="4480" y="5000"/>
                </a:cubicBezTo>
                <a:cubicBezTo>
                  <a:pt x="4480" y="5144"/>
                  <a:pt x="4530" y="5267"/>
                  <a:pt x="4631" y="5367"/>
                </a:cubicBezTo>
                <a:cubicBezTo>
                  <a:pt x="4731" y="5467"/>
                  <a:pt x="4853" y="5517"/>
                  <a:pt x="4999" y="5517"/>
                </a:cubicBezTo>
              </a:path>
            </a:pathLst>
          </a:custGeom>
          <a:solidFill>
            <a:srgbClr val="5B8CB8">
              <a:alpha val="100000"/>
            </a:srgbClr>
          </a:solidFill>
          <a:ln>
            <a:headEnd type="none"/>
            <a:tailEnd type="none"/>
          </a:ln>
        </p:spPr>
      </p:sp>
      <p:sp>
        <p:nvSpPr>
          <p:cNvPr id="32" name="TextBox 32"/>
          <p:cNvSpPr txBox="true"/>
          <p:nvPr/>
        </p:nvSpPr>
        <p:spPr>
          <a:xfrm flipH="false" flipV="false" rot="0">
            <a:off x="6614053" y="4407545"/>
            <a:ext cx="202043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Technical Implementation</a:t>
            </a:r>
            <a:endParaRPr lang="en-US" sz="1100"/>
          </a:p>
        </p:txBody>
      </p:sp>
      <p:sp>
        <p:nvSpPr>
          <p:cNvPr id="33" name="TextBox 33"/>
          <p:cNvSpPr txBox="true"/>
          <p:nvPr/>
        </p:nvSpPr>
        <p:spPr>
          <a:xfrm flipH="false" flipV="false" rot="0">
            <a:off x="6370632" y="4748064"/>
            <a:ext cx="5437415" cy="567035"/>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Blockchain-based parental consent management with immutable authorization records,</a:t>
            </a:r>
            <a:endParaRPr lang="en-US" sz="1100"/>
          </a:p>
          <a:p>
            <a:pPr algn="l"/>
            <a:r>
              <a:rPr b="false" i="false" strike="noStrike" sz="1000">
                <a:ln/>
                <a:solidFill>
                  <a:srgbClr val="0A1F3D">
                    <a:alpha val="85098"/>
                  </a:srgbClr>
                </a:solidFill>
                <a:latin typeface="FZYaYiHei GB18030L2 R"/>
                <a:ea typeface="FZYaYiHei GB18030L2 R"/>
                <a:cs typeface="FZYaYiHei GB18030L2 R"/>
              </a:rPr>
              <a:t>federated database architecture preventing centralization of sensitive information, and</a:t>
            </a:r>
            <a:endParaRPr/>
          </a:p>
          <a:p>
            <a:pPr algn="l"/>
            <a:r>
              <a:rPr b="false" i="false" strike="noStrike" sz="1000">
                <a:ln/>
                <a:solidFill>
                  <a:srgbClr val="0A1F3D">
                    <a:alpha val="85098"/>
                  </a:srgbClr>
                </a:solidFill>
                <a:latin typeface="FZYaYiHei GB18030L2 R"/>
                <a:ea typeface="FZYaYiHei GB18030L2 R"/>
                <a:cs typeface="FZYaYiHei GB18030L2 R"/>
              </a:rPr>
              <a:t>interoperability standards ensuring provincial system integration.</a:t>
            </a:r>
            <a:endParaRPr/>
          </a:p>
        </p:txBody>
      </p:sp>
      <p:sp>
        <p:nvSpPr>
          <p:cNvPr id="34" name="AutoShape 34"/>
          <p:cNvSpPr/>
          <p:nvPr/>
        </p:nvSpPr>
        <p:spPr>
          <a:xfrm flipH="false" flipV="false" rot="0">
            <a:off x="6370632" y="5470028"/>
            <a:ext cx="5237441" cy="9525"/>
          </a:xfrm>
          <a:prstGeom prst="line">
            <a:avLst/>
          </a:prstGeom>
          <a:ln w="9525">
            <a:solidFill>
              <a:srgbClr val="C5CDD6">
                <a:alpha val="100000"/>
              </a:srgbClr>
            </a:solidFill>
            <a:prstDash val="solid"/>
            <a:headEnd type="none"/>
            <a:tailEnd type="none"/>
          </a:ln>
        </p:spPr>
      </p:sp>
      <p:sp>
        <p:nvSpPr>
          <p:cNvPr id="35" name="AutoShape 35"/>
          <p:cNvSpPr/>
          <p:nvPr/>
        </p:nvSpPr>
        <p:spPr>
          <a:xfrm flipH="false" flipV="false" rot="0">
            <a:off x="6359234" y="5628143"/>
            <a:ext cx="102845" cy="102870"/>
          </a:xfrm>
          <a:custGeom>
            <a:rect b="b" l="l" r="r" t="t"/>
            <a:pathLst>
              <a:path h="10000" w="9998">
                <a:moveTo>
                  <a:pt x="9095" y="5822"/>
                </a:moveTo>
                <a:lnTo>
                  <a:pt x="8274" y="6632"/>
                </a:lnTo>
                <a:lnTo>
                  <a:pt x="7452" y="5822"/>
                </a:lnTo>
                <a:lnTo>
                  <a:pt x="8274" y="5000"/>
                </a:lnTo>
                <a:cubicBezTo>
                  <a:pt x="8567" y="4706"/>
                  <a:pt x="8766" y="4361"/>
                  <a:pt x="8870" y="3964"/>
                </a:cubicBezTo>
                <a:cubicBezTo>
                  <a:pt x="8974" y="3566"/>
                  <a:pt x="8974" y="3169"/>
                  <a:pt x="8870" y="2772"/>
                </a:cubicBezTo>
                <a:cubicBezTo>
                  <a:pt x="8766" y="2374"/>
                  <a:pt x="8565" y="2027"/>
                  <a:pt x="8268" y="1730"/>
                </a:cubicBezTo>
                <a:cubicBezTo>
                  <a:pt x="7971" y="1433"/>
                  <a:pt x="7624" y="1232"/>
                  <a:pt x="7227" y="1128"/>
                </a:cubicBezTo>
                <a:cubicBezTo>
                  <a:pt x="6829" y="1024"/>
                  <a:pt x="6432" y="1024"/>
                  <a:pt x="6035" y="1128"/>
                </a:cubicBezTo>
                <a:cubicBezTo>
                  <a:pt x="5637" y="1232"/>
                  <a:pt x="5292" y="1431"/>
                  <a:pt x="4999" y="1725"/>
                </a:cubicBezTo>
                <a:lnTo>
                  <a:pt x="4177" y="2546"/>
                </a:lnTo>
                <a:lnTo>
                  <a:pt x="3367" y="1725"/>
                </a:lnTo>
                <a:lnTo>
                  <a:pt x="4177" y="903"/>
                </a:lnTo>
                <a:cubicBezTo>
                  <a:pt x="4625" y="463"/>
                  <a:pt x="5149" y="162"/>
                  <a:pt x="5751" y="0"/>
                </a:cubicBezTo>
                <a:cubicBezTo>
                  <a:pt x="6337" y="-154"/>
                  <a:pt x="6928" y="-154"/>
                  <a:pt x="7522" y="0"/>
                </a:cubicBezTo>
                <a:cubicBezTo>
                  <a:pt x="8123" y="162"/>
                  <a:pt x="8646" y="465"/>
                  <a:pt x="9090" y="909"/>
                </a:cubicBezTo>
                <a:cubicBezTo>
                  <a:pt x="9533" y="1352"/>
                  <a:pt x="9836" y="1875"/>
                  <a:pt x="9998" y="2477"/>
                </a:cubicBezTo>
                <a:cubicBezTo>
                  <a:pt x="10152" y="3071"/>
                  <a:pt x="10152" y="3661"/>
                  <a:pt x="9998" y="4248"/>
                </a:cubicBezTo>
                <a:cubicBezTo>
                  <a:pt x="9836" y="4849"/>
                  <a:pt x="9535" y="5374"/>
                  <a:pt x="9095" y="5822"/>
                </a:cubicBezTo>
                <a:moveTo>
                  <a:pt x="5821" y="7454"/>
                </a:moveTo>
                <a:lnTo>
                  <a:pt x="6631" y="8275"/>
                </a:lnTo>
                <a:lnTo>
                  <a:pt x="5821" y="9097"/>
                </a:lnTo>
                <a:cubicBezTo>
                  <a:pt x="5373" y="9537"/>
                  <a:pt x="4848" y="9838"/>
                  <a:pt x="4247" y="10000"/>
                </a:cubicBezTo>
                <a:cubicBezTo>
                  <a:pt x="3660" y="10154"/>
                  <a:pt x="3070" y="10154"/>
                  <a:pt x="2476" y="10000"/>
                </a:cubicBezTo>
                <a:cubicBezTo>
                  <a:pt x="1874" y="9838"/>
                  <a:pt x="1352" y="9535"/>
                  <a:pt x="908" y="9091"/>
                </a:cubicBezTo>
                <a:cubicBezTo>
                  <a:pt x="464" y="8647"/>
                  <a:pt x="162" y="8125"/>
                  <a:pt x="0" y="7523"/>
                </a:cubicBezTo>
                <a:cubicBezTo>
                  <a:pt x="-154" y="6929"/>
                  <a:pt x="-154" y="6338"/>
                  <a:pt x="0" y="5752"/>
                </a:cubicBezTo>
                <a:cubicBezTo>
                  <a:pt x="162" y="5150"/>
                  <a:pt x="463" y="4626"/>
                  <a:pt x="903" y="4178"/>
                </a:cubicBezTo>
                <a:lnTo>
                  <a:pt x="1724" y="3368"/>
                </a:lnTo>
                <a:lnTo>
                  <a:pt x="2546" y="4178"/>
                </a:lnTo>
                <a:lnTo>
                  <a:pt x="1724" y="5000"/>
                </a:lnTo>
                <a:cubicBezTo>
                  <a:pt x="1430" y="5293"/>
                  <a:pt x="1232" y="5638"/>
                  <a:pt x="1128" y="6036"/>
                </a:cubicBezTo>
                <a:cubicBezTo>
                  <a:pt x="1024" y="6433"/>
                  <a:pt x="1024" y="6830"/>
                  <a:pt x="1128" y="7228"/>
                </a:cubicBezTo>
                <a:cubicBezTo>
                  <a:pt x="1232" y="7625"/>
                  <a:pt x="1432" y="7972"/>
                  <a:pt x="1730" y="8270"/>
                </a:cubicBezTo>
                <a:cubicBezTo>
                  <a:pt x="2026" y="8566"/>
                  <a:pt x="2373" y="8767"/>
                  <a:pt x="2771" y="8872"/>
                </a:cubicBezTo>
                <a:cubicBezTo>
                  <a:pt x="3168" y="8976"/>
                  <a:pt x="3565" y="8976"/>
                  <a:pt x="3963" y="8872"/>
                </a:cubicBezTo>
                <a:cubicBezTo>
                  <a:pt x="4360" y="8767"/>
                  <a:pt x="4705" y="8568"/>
                  <a:pt x="4999" y="8275"/>
                </a:cubicBezTo>
                <a:lnTo>
                  <a:pt x="5821" y="7454"/>
                </a:lnTo>
                <a:moveTo>
                  <a:pt x="2546" y="6632"/>
                </a:moveTo>
                <a:lnTo>
                  <a:pt x="6631" y="2546"/>
                </a:lnTo>
                <a:lnTo>
                  <a:pt x="7452" y="3368"/>
                </a:lnTo>
                <a:lnTo>
                  <a:pt x="3367" y="7454"/>
                </a:lnTo>
              </a:path>
            </a:pathLst>
          </a:custGeom>
          <a:solidFill>
            <a:srgbClr val="5B8CB8">
              <a:alpha val="100000"/>
            </a:srgbClr>
          </a:solidFill>
          <a:ln>
            <a:headEnd type="none"/>
            <a:tailEnd type="none"/>
          </a:ln>
        </p:spPr>
      </p:sp>
      <p:sp>
        <p:nvSpPr>
          <p:cNvPr id="36" name="TextBox 36"/>
          <p:cNvSpPr txBox="true"/>
          <p:nvPr/>
        </p:nvSpPr>
        <p:spPr>
          <a:xfrm flipH="false" flipV="false" rot="0">
            <a:off x="6526863" y="5612903"/>
            <a:ext cx="2264598"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Blockchain consent &amp; federated architecture</a:t>
            </a:r>
            <a:endParaRPr lang="en-US" sz="1100"/>
          </a:p>
        </p:txBody>
      </p:sp>
    </p:spTree>
  </p:cSld>
  <p:clrMapOvr>
    <a:masterClrMapping/>
  </p:clrMapOvr>
</p:sld>
</file>

<file path=ppt/slides/slide1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Implementation Pathway</a:t>
            </a:r>
            <a:endParaRPr lang="en-US" sz="1100"/>
          </a:p>
        </p:txBody>
      </p:sp>
      <p:sp>
        <p:nvSpPr>
          <p:cNvPr id="4" name="TextBox 4"/>
          <p:cNvSpPr txBox="true"/>
          <p:nvPr/>
        </p:nvSpPr>
        <p:spPr>
          <a:xfrm flipH="false" flipV="false" rot="0">
            <a:off x="457086" y="752475"/>
            <a:ext cx="11274781" cy="428625"/>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Source Han Serif CN"/>
                <a:ea typeface="Source Han Serif CN"/>
                <a:cs typeface="Source Han Serif CN"/>
              </a:rPr>
              <a:t>Implementation Pathway and Feasibility</a:t>
            </a:r>
            <a:endParaRPr lang="en-US" sz="1100"/>
          </a:p>
        </p:txBody>
      </p:sp>
      <p:sp>
        <p:nvSpPr>
          <p:cNvPr id="5" name="TextBox 5"/>
          <p:cNvSpPr txBox="true"/>
          <p:nvPr/>
        </p:nvSpPr>
        <p:spPr>
          <a:xfrm flipH="false" flipV="false" rot="0">
            <a:off x="457086" y="1390650"/>
            <a:ext cx="11731866" cy="40481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0000"/>
                  </a:srgbClr>
                </a:solidFill>
                <a:latin typeface="FZYaYiHei GB18030L2 R"/>
                <a:ea typeface="FZYaYiHei GB18030L2 R"/>
                <a:cs typeface="FZYaYiHei GB18030L2 R"/>
              </a:rPr>
              <a:t>Proposed reforms demonstrate political alignment with existing 14th Five-Year Plan priorities, fiscal feasibility achieving cost-neutrality within 3-5 years through efficiency gains</a:t>
            </a:r>
            <a:endParaRPr lang="en-US" sz="1100"/>
          </a:p>
          <a:p>
            <a:pPr algn="l"/>
            <a:r>
              <a:rPr b="false" i="false" strike="noStrike" sz="1100">
                <a:ln/>
                <a:solidFill>
                  <a:srgbClr val="0A1F3D">
                    <a:alpha val="80000"/>
                  </a:srgbClr>
                </a:solidFill>
                <a:latin typeface="FZYaYiHei GB18030L2 R"/>
                <a:ea typeface="FZYaYiHei GB18030L2 R"/>
                <a:cs typeface="FZYaYiHei GB18030L2 R"/>
              </a:rPr>
              <a:t>and parent-delivered service substitution, and technical viability contingent on phased workforce development.</a:t>
            </a:r>
            <a:endParaRPr/>
          </a:p>
        </p:txBody>
      </p:sp>
      <p:sp>
        <p:nvSpPr>
          <p:cNvPr id="6" name="AutoShape 6"/>
          <p:cNvSpPr/>
          <p:nvPr/>
        </p:nvSpPr>
        <p:spPr>
          <a:xfrm flipH="false" flipV="false" rot="0">
            <a:off x="457086" y="2066925"/>
            <a:ext cx="11274781" cy="1093291"/>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2066925"/>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35932" y="2314575"/>
            <a:ext cx="190452" cy="190500"/>
          </a:xfrm>
          <a:custGeom>
            <a:rect b="b" l="l" r="r" t="t"/>
            <a:pathLst>
              <a:path h="10000" w="9998">
                <a:moveTo>
                  <a:pt x="1000" y="5000"/>
                </a:moveTo>
                <a:cubicBezTo>
                  <a:pt x="1000" y="4273"/>
                  <a:pt x="1183" y="3600"/>
                  <a:pt x="1550" y="2980"/>
                </a:cubicBezTo>
                <a:cubicBezTo>
                  <a:pt x="1903" y="2380"/>
                  <a:pt x="2379" y="1903"/>
                  <a:pt x="2979" y="1550"/>
                </a:cubicBezTo>
                <a:cubicBezTo>
                  <a:pt x="3599" y="1183"/>
                  <a:pt x="4272" y="1000"/>
                  <a:pt x="4999" y="1000"/>
                </a:cubicBezTo>
                <a:cubicBezTo>
                  <a:pt x="5725" y="1000"/>
                  <a:pt x="6399" y="1183"/>
                  <a:pt x="7019" y="1550"/>
                </a:cubicBezTo>
                <a:cubicBezTo>
                  <a:pt x="7618" y="1903"/>
                  <a:pt x="8094" y="2380"/>
                  <a:pt x="8448" y="2980"/>
                </a:cubicBezTo>
                <a:cubicBezTo>
                  <a:pt x="8814" y="3600"/>
                  <a:pt x="8998" y="4273"/>
                  <a:pt x="8998" y="5000"/>
                </a:cubicBezTo>
                <a:cubicBezTo>
                  <a:pt x="8998" y="5726"/>
                  <a:pt x="8814" y="6400"/>
                  <a:pt x="8448" y="7020"/>
                </a:cubicBezTo>
                <a:cubicBezTo>
                  <a:pt x="8094" y="7620"/>
                  <a:pt x="7618" y="8096"/>
                  <a:pt x="7019" y="8450"/>
                </a:cubicBezTo>
                <a:cubicBezTo>
                  <a:pt x="6399" y="8816"/>
                  <a:pt x="5725" y="9000"/>
                  <a:pt x="4999" y="9000"/>
                </a:cubicBezTo>
                <a:cubicBezTo>
                  <a:pt x="4272" y="9000"/>
                  <a:pt x="3599" y="8816"/>
                  <a:pt x="2979" y="8450"/>
                </a:cubicBezTo>
                <a:cubicBezTo>
                  <a:pt x="2379" y="8096"/>
                  <a:pt x="1903" y="7620"/>
                  <a:pt x="1550" y="7020"/>
                </a:cubicBezTo>
                <a:cubicBezTo>
                  <a:pt x="1183" y="6400"/>
                  <a:pt x="1000" y="5726"/>
                  <a:pt x="1000" y="5000"/>
                </a:cubicBezTo>
                <a:moveTo>
                  <a:pt x="4999" y="0"/>
                </a:moveTo>
                <a:cubicBezTo>
                  <a:pt x="4319" y="0"/>
                  <a:pt x="3669" y="130"/>
                  <a:pt x="3049" y="390"/>
                </a:cubicBezTo>
                <a:cubicBezTo>
                  <a:pt x="2456" y="643"/>
                  <a:pt x="1928" y="1001"/>
                  <a:pt x="1465" y="1465"/>
                </a:cubicBezTo>
                <a:cubicBezTo>
                  <a:pt x="1001" y="1928"/>
                  <a:pt x="643" y="2456"/>
                  <a:pt x="390" y="3050"/>
                </a:cubicBezTo>
                <a:cubicBezTo>
                  <a:pt x="130" y="3670"/>
                  <a:pt x="0" y="4320"/>
                  <a:pt x="0" y="5000"/>
                </a:cubicBezTo>
                <a:cubicBezTo>
                  <a:pt x="0" y="5680"/>
                  <a:pt x="130" y="6330"/>
                  <a:pt x="390" y="6950"/>
                </a:cubicBezTo>
                <a:cubicBezTo>
                  <a:pt x="643" y="7543"/>
                  <a:pt x="1001" y="8071"/>
                  <a:pt x="1465" y="8535"/>
                </a:cubicBezTo>
                <a:cubicBezTo>
                  <a:pt x="1928" y="8998"/>
                  <a:pt x="2456" y="9356"/>
                  <a:pt x="3049" y="9610"/>
                </a:cubicBezTo>
                <a:cubicBezTo>
                  <a:pt x="3669" y="9870"/>
                  <a:pt x="4319" y="10000"/>
                  <a:pt x="4999" y="10000"/>
                </a:cubicBezTo>
                <a:cubicBezTo>
                  <a:pt x="5679" y="10000"/>
                  <a:pt x="6329" y="9870"/>
                  <a:pt x="6949" y="9610"/>
                </a:cubicBezTo>
                <a:cubicBezTo>
                  <a:pt x="7541" y="9356"/>
                  <a:pt x="8069" y="8998"/>
                  <a:pt x="8533" y="8535"/>
                </a:cubicBezTo>
                <a:cubicBezTo>
                  <a:pt x="8996" y="8071"/>
                  <a:pt x="9354" y="7543"/>
                  <a:pt x="9608" y="6950"/>
                </a:cubicBezTo>
                <a:cubicBezTo>
                  <a:pt x="9868" y="6330"/>
                  <a:pt x="9998" y="5680"/>
                  <a:pt x="9998" y="5000"/>
                </a:cubicBezTo>
                <a:cubicBezTo>
                  <a:pt x="9998" y="4320"/>
                  <a:pt x="9868" y="3670"/>
                  <a:pt x="9608" y="3050"/>
                </a:cubicBezTo>
                <a:cubicBezTo>
                  <a:pt x="9354" y="2456"/>
                  <a:pt x="8996" y="1928"/>
                  <a:pt x="8533" y="1465"/>
                </a:cubicBezTo>
                <a:cubicBezTo>
                  <a:pt x="8069" y="1001"/>
                  <a:pt x="7541" y="643"/>
                  <a:pt x="6949" y="390"/>
                </a:cubicBezTo>
                <a:cubicBezTo>
                  <a:pt x="6329" y="130"/>
                  <a:pt x="5679" y="0"/>
                  <a:pt x="4999" y="0"/>
                </a:cubicBezTo>
                <a:moveTo>
                  <a:pt x="4499" y="6960"/>
                </a:moveTo>
                <a:lnTo>
                  <a:pt x="7728" y="3730"/>
                </a:lnTo>
                <a:lnTo>
                  <a:pt x="7019" y="3020"/>
                </a:lnTo>
                <a:lnTo>
                  <a:pt x="4499" y="5540"/>
                </a:lnTo>
                <a:lnTo>
                  <a:pt x="3099" y="4150"/>
                </a:lnTo>
                <a:lnTo>
                  <a:pt x="2400" y="4850"/>
                </a:lnTo>
              </a:path>
            </a:pathLst>
          </a:custGeom>
          <a:solidFill>
            <a:srgbClr val="5B8CB8">
              <a:alpha val="100000"/>
            </a:srgbClr>
          </a:solidFill>
          <a:ln>
            <a:headEnd type="none"/>
            <a:tailEnd type="none"/>
          </a:ln>
        </p:spPr>
      </p:sp>
      <p:sp>
        <p:nvSpPr>
          <p:cNvPr id="9" name="TextBox 9"/>
          <p:cNvSpPr txBox="true"/>
          <p:nvPr/>
        </p:nvSpPr>
        <p:spPr>
          <a:xfrm flipH="false" flipV="false" rot="0">
            <a:off x="957618" y="2266950"/>
            <a:ext cx="10574273"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Political feasibility</a:t>
            </a:r>
            <a:endParaRPr lang="en-US" sz="1100"/>
          </a:p>
        </p:txBody>
      </p:sp>
      <p:sp>
        <p:nvSpPr>
          <p:cNvPr id="10" name="TextBox 10"/>
          <p:cNvSpPr txBox="true"/>
          <p:nvPr/>
        </p:nvSpPr>
        <p:spPr>
          <a:xfrm flipH="false" flipV="false" rot="0">
            <a:off x="957618" y="2573536"/>
            <a:ext cx="10574273"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Recommendations align with explicit 14th Five-Year Plan commitments to "family-centered service transformation" and "digital health infrastructure development," leveraging</a:t>
            </a:r>
            <a:endParaRPr lang="en-US" sz="1100"/>
          </a:p>
          <a:p>
            <a:pPr algn="l"/>
            <a:r>
              <a:rPr b="false" i="false" strike="noStrike" sz="1000">
                <a:ln/>
                <a:solidFill>
                  <a:srgbClr val="0A1F3D">
                    <a:alpha val="85098"/>
                  </a:srgbClr>
                </a:solidFill>
                <a:latin typeface="FZYaYiHei GB18030L2 R"/>
                <a:ea typeface="FZYaYiHei GB18030L2 R"/>
                <a:cs typeface="FZYaYiHei GB18030L2 R"/>
              </a:rPr>
              <a:t>existing policy momentum and rhetorical frameworks for stakeholder alignment.</a:t>
            </a:r>
            <a:endParaRPr/>
          </a:p>
        </p:txBody>
      </p:sp>
      <p:sp>
        <p:nvSpPr>
          <p:cNvPr id="11" name="AutoShape 11"/>
          <p:cNvSpPr/>
          <p:nvPr/>
        </p:nvSpPr>
        <p:spPr>
          <a:xfrm flipH="false" flipV="false" rot="0">
            <a:off x="457086" y="3274516"/>
            <a:ext cx="11274781" cy="1093291"/>
          </a:xfrm>
          <a:prstGeom prst="rect">
            <a:avLst/>
          </a:prstGeom>
          <a:solidFill>
            <a:srgbClr val="E8EBEF">
              <a:alpha val="100000"/>
            </a:srgbClr>
          </a:solidFill>
          <a:ln w="9525">
            <a:solidFill>
              <a:srgbClr val="C5CDD6">
                <a:alpha val="100000"/>
              </a:srgbClr>
            </a:solidFill>
            <a:prstDash val="solid"/>
            <a:headEnd type="none"/>
            <a:tailEnd type="none"/>
          </a:ln>
        </p:spPr>
      </p:sp>
      <p:sp>
        <p:nvSpPr>
          <p:cNvPr id="12" name="AutoShape 12"/>
          <p:cNvSpPr/>
          <p:nvPr/>
        </p:nvSpPr>
        <p:spPr>
          <a:xfrm flipH="false" flipV="false" rot="0">
            <a:off x="457086" y="3274516"/>
            <a:ext cx="11274781" cy="9525"/>
          </a:xfrm>
          <a:prstGeom prst="line">
            <a:avLst/>
          </a:prstGeom>
          <a:ln w="28575">
            <a:solidFill>
              <a:srgbClr val="5B8CB8">
                <a:alpha val="100000"/>
              </a:srgbClr>
            </a:solidFill>
            <a:prstDash val="solid"/>
            <a:headEnd type="none"/>
            <a:tailEnd type="none"/>
          </a:ln>
        </p:spPr>
      </p:sp>
      <p:sp>
        <p:nvSpPr>
          <p:cNvPr id="13" name="AutoShape 13"/>
          <p:cNvSpPr/>
          <p:nvPr/>
        </p:nvSpPr>
        <p:spPr>
          <a:xfrm flipH="false" flipV="false" rot="0">
            <a:off x="635932" y="3522166"/>
            <a:ext cx="190452" cy="190500"/>
          </a:xfrm>
          <a:custGeom>
            <a:rect b="b" l="l" r="r" t="t"/>
            <a:pathLst>
              <a:path h="10000" w="9998">
                <a:moveTo>
                  <a:pt x="1200" y="6260"/>
                </a:moveTo>
                <a:lnTo>
                  <a:pt x="2899" y="4560"/>
                </a:lnTo>
                <a:lnTo>
                  <a:pt x="4319" y="5970"/>
                </a:lnTo>
                <a:lnTo>
                  <a:pt x="5899" y="4400"/>
                </a:lnTo>
                <a:lnTo>
                  <a:pt x="4999" y="3500"/>
                </a:lnTo>
                <a:lnTo>
                  <a:pt x="7499" y="3500"/>
                </a:lnTo>
                <a:lnTo>
                  <a:pt x="7499" y="6000"/>
                </a:lnTo>
                <a:lnTo>
                  <a:pt x="6599" y="5100"/>
                </a:lnTo>
                <a:lnTo>
                  <a:pt x="4319" y="7390"/>
                </a:lnTo>
                <a:lnTo>
                  <a:pt x="2899" y="5970"/>
                </a:lnTo>
                <a:lnTo>
                  <a:pt x="1670" y="7210"/>
                </a:lnTo>
                <a:cubicBezTo>
                  <a:pt x="2030" y="7763"/>
                  <a:pt x="2499" y="8196"/>
                  <a:pt x="3079" y="8510"/>
                </a:cubicBezTo>
                <a:cubicBezTo>
                  <a:pt x="3672" y="8836"/>
                  <a:pt x="4312" y="9000"/>
                  <a:pt x="4999" y="9000"/>
                </a:cubicBez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433"/>
                  <a:pt x="1066" y="5853"/>
                  <a:pt x="1200" y="6260"/>
                </a:cubicBezTo>
                <a:moveTo>
                  <a:pt x="430" y="7040"/>
                </a:moveTo>
                <a:lnTo>
                  <a:pt x="430" y="7030"/>
                </a:lnTo>
                <a:cubicBezTo>
                  <a:pt x="143" y="6390"/>
                  <a:pt x="0" y="5713"/>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82" y="10000"/>
                  <a:pt x="5009" y="10000"/>
                </a:cubicBezTo>
                <a:cubicBezTo>
                  <a:pt x="4335" y="10000"/>
                  <a:pt x="3695" y="9873"/>
                  <a:pt x="3089" y="9620"/>
                </a:cubicBezTo>
                <a:cubicBezTo>
                  <a:pt x="2496" y="9373"/>
                  <a:pt x="1970" y="9026"/>
                  <a:pt x="1510" y="8580"/>
                </a:cubicBezTo>
                <a:cubicBezTo>
                  <a:pt x="1050" y="8133"/>
                  <a:pt x="690" y="7620"/>
                  <a:pt x="430" y="7040"/>
                </a:cubicBezTo>
              </a:path>
            </a:pathLst>
          </a:custGeom>
          <a:solidFill>
            <a:srgbClr val="5B8CB8">
              <a:alpha val="100000"/>
            </a:srgbClr>
          </a:solidFill>
          <a:ln>
            <a:headEnd type="none"/>
            <a:tailEnd type="none"/>
          </a:ln>
        </p:spPr>
      </p:sp>
      <p:sp>
        <p:nvSpPr>
          <p:cNvPr id="14" name="TextBox 14"/>
          <p:cNvSpPr txBox="true"/>
          <p:nvPr/>
        </p:nvSpPr>
        <p:spPr>
          <a:xfrm flipH="false" flipV="false" rot="0">
            <a:off x="957618" y="3474541"/>
            <a:ext cx="10574273"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Fiscal analysis</a:t>
            </a:r>
            <a:endParaRPr lang="en-US" sz="1100"/>
          </a:p>
        </p:txBody>
      </p:sp>
      <p:sp>
        <p:nvSpPr>
          <p:cNvPr id="15" name="TextBox 15"/>
          <p:cNvSpPr txBox="true"/>
          <p:nvPr/>
        </p:nvSpPr>
        <p:spPr>
          <a:xfrm flipH="false" flipV="false" rot="0">
            <a:off x="957618" y="3781128"/>
            <a:ext cx="10574273"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Net cost-neutrality projected within 3-5 years—IEISC establishment costs offset by reduced administrative duplication, improved efficiency from integrated service delivery, and 15-</a:t>
            </a:r>
            <a:endParaRPr lang="en-US" sz="1100"/>
          </a:p>
          <a:p>
            <a:pPr algn="l"/>
            <a:r>
              <a:rPr b="false" i="false" strike="noStrike" sz="1000">
                <a:ln/>
                <a:solidFill>
                  <a:srgbClr val="0A1F3D">
                    <a:alpha val="85098"/>
                  </a:srgbClr>
                </a:solidFill>
                <a:latin typeface="FZYaYiHei GB18030L2 R"/>
                <a:ea typeface="FZYaYiHei GB18030L2 R"/>
                <a:cs typeface="FZYaYiHei GB18030L2 R"/>
              </a:rPr>
              <a:t>20% service volume substitution through reimbursable parent implementation.</a:t>
            </a:r>
            <a:endParaRPr/>
          </a:p>
        </p:txBody>
      </p:sp>
      <p:sp>
        <p:nvSpPr>
          <p:cNvPr id="16" name="AutoShape 16"/>
          <p:cNvSpPr/>
          <p:nvPr/>
        </p:nvSpPr>
        <p:spPr>
          <a:xfrm flipH="false" flipV="false" rot="0">
            <a:off x="457086" y="4482108"/>
            <a:ext cx="11274781" cy="1093291"/>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457086" y="4482108"/>
            <a:ext cx="11274781" cy="9525"/>
          </a:xfrm>
          <a:prstGeom prst="line">
            <a:avLst/>
          </a:prstGeom>
          <a:ln w="28575">
            <a:solidFill>
              <a:srgbClr val="5B8CB8">
                <a:alpha val="100000"/>
              </a:srgbClr>
            </a:solidFill>
            <a:prstDash val="solid"/>
            <a:headEnd type="none"/>
            <a:tailEnd type="none"/>
          </a:ln>
        </p:spPr>
      </p:sp>
      <p:sp>
        <p:nvSpPr>
          <p:cNvPr id="18" name="AutoShape 18"/>
          <p:cNvSpPr/>
          <p:nvPr/>
        </p:nvSpPr>
        <p:spPr>
          <a:xfrm flipH="false" flipV="false" rot="0">
            <a:off x="635932" y="4729758"/>
            <a:ext cx="190452" cy="190500"/>
          </a:xfrm>
          <a:custGeom>
            <a:rect b="b" l="l" r="r" t="t"/>
            <a:pathLst>
              <a:path h="10000" w="9998">
                <a:moveTo>
                  <a:pt x="2604" y="1372"/>
                </a:moveTo>
                <a:lnTo>
                  <a:pt x="1302" y="70"/>
                </a:lnTo>
                <a:cubicBezTo>
                  <a:pt x="1666" y="-62"/>
                  <a:pt x="2040" y="-85"/>
                  <a:pt x="2424" y="0"/>
                </a:cubicBezTo>
                <a:cubicBezTo>
                  <a:pt x="2807" y="85"/>
                  <a:pt x="3142" y="267"/>
                  <a:pt x="3430" y="547"/>
                </a:cubicBezTo>
                <a:cubicBezTo>
                  <a:pt x="3747" y="872"/>
                  <a:pt x="3937" y="1257"/>
                  <a:pt x="3999" y="1703"/>
                </a:cubicBezTo>
                <a:cubicBezTo>
                  <a:pt x="4061" y="2149"/>
                  <a:pt x="3987" y="2565"/>
                  <a:pt x="3778" y="2953"/>
                </a:cubicBezTo>
                <a:lnTo>
                  <a:pt x="9998" y="9186"/>
                </a:lnTo>
                <a:lnTo>
                  <a:pt x="9184" y="10000"/>
                </a:lnTo>
                <a:lnTo>
                  <a:pt x="2953" y="3779"/>
                </a:lnTo>
                <a:cubicBezTo>
                  <a:pt x="2565" y="3988"/>
                  <a:pt x="2149" y="4062"/>
                  <a:pt x="1703" y="4000"/>
                </a:cubicBezTo>
                <a:cubicBezTo>
                  <a:pt x="1257" y="3938"/>
                  <a:pt x="872" y="3748"/>
                  <a:pt x="546" y="3430"/>
                </a:cubicBezTo>
                <a:cubicBezTo>
                  <a:pt x="267" y="3143"/>
                  <a:pt x="85" y="2808"/>
                  <a:pt x="0" y="2424"/>
                </a:cubicBezTo>
                <a:cubicBezTo>
                  <a:pt x="-85" y="2040"/>
                  <a:pt x="-62" y="1666"/>
                  <a:pt x="70" y="1302"/>
                </a:cubicBezTo>
                <a:lnTo>
                  <a:pt x="1372" y="2605"/>
                </a:lnTo>
                <a:cubicBezTo>
                  <a:pt x="1542" y="2775"/>
                  <a:pt x="1748" y="2860"/>
                  <a:pt x="1988" y="2860"/>
                </a:cubicBezTo>
                <a:cubicBezTo>
                  <a:pt x="2228" y="2860"/>
                  <a:pt x="2433" y="2775"/>
                  <a:pt x="2604" y="2605"/>
                </a:cubicBezTo>
                <a:cubicBezTo>
                  <a:pt x="2774" y="2434"/>
                  <a:pt x="2860" y="2228"/>
                  <a:pt x="2860" y="1988"/>
                </a:cubicBezTo>
                <a:cubicBezTo>
                  <a:pt x="2860" y="1748"/>
                  <a:pt x="2774" y="1542"/>
                  <a:pt x="2604" y="1372"/>
                </a:cubicBezTo>
                <a:moveTo>
                  <a:pt x="7126" y="2186"/>
                </a:moveTo>
                <a:lnTo>
                  <a:pt x="7324" y="1163"/>
                </a:lnTo>
                <a:lnTo>
                  <a:pt x="9184" y="140"/>
                </a:lnTo>
                <a:lnTo>
                  <a:pt x="9998" y="953"/>
                </a:lnTo>
                <a:lnTo>
                  <a:pt x="8975" y="2802"/>
                </a:lnTo>
                <a:lnTo>
                  <a:pt x="7940" y="3012"/>
                </a:lnTo>
                <a:lnTo>
                  <a:pt x="6708" y="4244"/>
                </a:lnTo>
                <a:lnTo>
                  <a:pt x="5894" y="3430"/>
                </a:lnTo>
                <a:lnTo>
                  <a:pt x="7126" y="2186"/>
                </a:lnTo>
                <a:moveTo>
                  <a:pt x="337" y="8977"/>
                </a:moveTo>
                <a:lnTo>
                  <a:pt x="3430" y="5895"/>
                </a:lnTo>
                <a:lnTo>
                  <a:pt x="4243" y="6709"/>
                </a:lnTo>
                <a:lnTo>
                  <a:pt x="1163" y="9802"/>
                </a:lnTo>
                <a:cubicBezTo>
                  <a:pt x="1046" y="9910"/>
                  <a:pt x="908" y="9965"/>
                  <a:pt x="750" y="9965"/>
                </a:cubicBezTo>
                <a:cubicBezTo>
                  <a:pt x="591" y="9965"/>
                  <a:pt x="457" y="9910"/>
                  <a:pt x="349" y="9802"/>
                </a:cubicBezTo>
                <a:cubicBezTo>
                  <a:pt x="240" y="9694"/>
                  <a:pt x="182" y="9566"/>
                  <a:pt x="174" y="9419"/>
                </a:cubicBezTo>
                <a:cubicBezTo>
                  <a:pt x="166" y="9271"/>
                  <a:pt x="205" y="9139"/>
                  <a:pt x="291" y="9023"/>
                </a:cubicBezTo>
              </a:path>
            </a:pathLst>
          </a:custGeom>
          <a:solidFill>
            <a:srgbClr val="5B8CB8">
              <a:alpha val="100000"/>
            </a:srgbClr>
          </a:solidFill>
          <a:ln>
            <a:headEnd type="none"/>
            <a:tailEnd type="none"/>
          </a:ln>
        </p:spPr>
      </p:sp>
      <p:sp>
        <p:nvSpPr>
          <p:cNvPr id="19" name="TextBox 19"/>
          <p:cNvSpPr txBox="true"/>
          <p:nvPr/>
        </p:nvSpPr>
        <p:spPr>
          <a:xfrm flipH="false" flipV="false" rot="0">
            <a:off x="957618" y="4682133"/>
            <a:ext cx="10574273"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Technical constraints</a:t>
            </a:r>
            <a:endParaRPr lang="en-US" sz="1100"/>
          </a:p>
        </p:txBody>
      </p:sp>
      <p:sp>
        <p:nvSpPr>
          <p:cNvPr id="20" name="TextBox 20"/>
          <p:cNvSpPr txBox="true"/>
          <p:nvPr/>
        </p:nvSpPr>
        <p:spPr>
          <a:xfrm flipH="false" flipV="false" rot="0">
            <a:off x="957618" y="4988719"/>
            <a:ext cx="10575463"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Critical bottlenecks in family support coordinator and parent trainer workforce supply requiring 2-3 year curriculum development and training program establishment before national</a:t>
            </a:r>
            <a:endParaRPr lang="en-US" sz="1100"/>
          </a:p>
          <a:p>
            <a:pPr algn="l"/>
            <a:r>
              <a:rPr b="false" i="false" strike="noStrike" sz="1000">
                <a:ln/>
                <a:solidFill>
                  <a:srgbClr val="0A1F3D">
                    <a:alpha val="85098"/>
                  </a:srgbClr>
                </a:solidFill>
                <a:latin typeface="FZYaYiHei GB18030L2 R"/>
                <a:ea typeface="FZYaYiHei GB18030L2 R"/>
                <a:cs typeface="FZYaYiHei GB18030L2 R"/>
              </a:rPr>
              <a:t>scaling.</a:t>
            </a:r>
            <a:endParaRPr/>
          </a:p>
        </p:txBody>
      </p:sp>
      <p:sp>
        <p:nvSpPr>
          <p:cNvPr id="21" name="AutoShape 21"/>
          <p:cNvSpPr/>
          <p:nvPr/>
        </p:nvSpPr>
        <p:spPr>
          <a:xfrm flipH="false" flipV="false" rot="0">
            <a:off x="457086" y="5689699"/>
            <a:ext cx="11274781" cy="1168301"/>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457086" y="5689699"/>
            <a:ext cx="11274781" cy="9525"/>
          </a:xfrm>
          <a:prstGeom prst="line">
            <a:avLst/>
          </a:prstGeom>
          <a:ln w="28575">
            <a:solidFill>
              <a:srgbClr val="5B8CB8">
                <a:alpha val="100000"/>
              </a:srgbClr>
            </a:solidFill>
            <a:prstDash val="solid"/>
            <a:headEnd type="none"/>
            <a:tailEnd type="none"/>
          </a:ln>
        </p:spPr>
      </p:sp>
      <p:sp>
        <p:nvSpPr>
          <p:cNvPr id="23" name="AutoShape 23"/>
          <p:cNvSpPr/>
          <p:nvPr/>
        </p:nvSpPr>
        <p:spPr>
          <a:xfrm flipH="false" flipV="false" rot="0">
            <a:off x="635932" y="5937349"/>
            <a:ext cx="190452" cy="190500"/>
          </a:xfrm>
          <a:custGeom>
            <a:rect b="b" l="l" r="r" t="t"/>
            <a:pathLst>
              <a:path h="10000" w="9998">
                <a:moveTo>
                  <a:pt x="0" y="7059"/>
                </a:moveTo>
                <a:lnTo>
                  <a:pt x="1428" y="7059"/>
                </a:lnTo>
                <a:lnTo>
                  <a:pt x="1428" y="3235"/>
                </a:lnTo>
                <a:cubicBezTo>
                  <a:pt x="1428" y="2757"/>
                  <a:pt x="1525" y="2316"/>
                  <a:pt x="1719" y="1912"/>
                </a:cubicBezTo>
                <a:cubicBezTo>
                  <a:pt x="1912" y="1508"/>
                  <a:pt x="2172" y="1186"/>
                  <a:pt x="2500" y="947"/>
                </a:cubicBezTo>
                <a:cubicBezTo>
                  <a:pt x="2826" y="707"/>
                  <a:pt x="3183" y="588"/>
                  <a:pt x="3571" y="588"/>
                </a:cubicBezTo>
                <a:cubicBezTo>
                  <a:pt x="3958" y="588"/>
                  <a:pt x="4315" y="707"/>
                  <a:pt x="4642" y="947"/>
                </a:cubicBezTo>
                <a:cubicBezTo>
                  <a:pt x="4968" y="1186"/>
                  <a:pt x="5229" y="1508"/>
                  <a:pt x="5423" y="1912"/>
                </a:cubicBezTo>
                <a:cubicBezTo>
                  <a:pt x="5616" y="2316"/>
                  <a:pt x="5713" y="2757"/>
                  <a:pt x="5713" y="3235"/>
                </a:cubicBezTo>
                <a:lnTo>
                  <a:pt x="5713" y="7353"/>
                </a:lnTo>
                <a:cubicBezTo>
                  <a:pt x="5713" y="7619"/>
                  <a:pt x="5767" y="7864"/>
                  <a:pt x="5875" y="8088"/>
                </a:cubicBezTo>
                <a:cubicBezTo>
                  <a:pt x="5983" y="8312"/>
                  <a:pt x="6127" y="8490"/>
                  <a:pt x="6308" y="8624"/>
                </a:cubicBezTo>
                <a:cubicBezTo>
                  <a:pt x="6489" y="8757"/>
                  <a:pt x="6687" y="8824"/>
                  <a:pt x="6903" y="8824"/>
                </a:cubicBezTo>
                <a:cubicBezTo>
                  <a:pt x="7119" y="8824"/>
                  <a:pt x="7317" y="8757"/>
                  <a:pt x="7499" y="8624"/>
                </a:cubicBezTo>
                <a:cubicBezTo>
                  <a:pt x="7679" y="8490"/>
                  <a:pt x="7824" y="8312"/>
                  <a:pt x="7932" y="8088"/>
                </a:cubicBezTo>
                <a:cubicBezTo>
                  <a:pt x="8040" y="7864"/>
                  <a:pt x="8094" y="7619"/>
                  <a:pt x="8094" y="7353"/>
                </a:cubicBezTo>
                <a:lnTo>
                  <a:pt x="8094" y="3424"/>
                </a:lnTo>
                <a:cubicBezTo>
                  <a:pt x="7814" y="3306"/>
                  <a:pt x="7586" y="3094"/>
                  <a:pt x="7408" y="2788"/>
                </a:cubicBezTo>
                <a:cubicBezTo>
                  <a:pt x="7230" y="2482"/>
                  <a:pt x="7141" y="2141"/>
                  <a:pt x="7141" y="1765"/>
                </a:cubicBezTo>
                <a:cubicBezTo>
                  <a:pt x="7141" y="1443"/>
                  <a:pt x="7204" y="1146"/>
                  <a:pt x="7332" y="876"/>
                </a:cubicBezTo>
                <a:cubicBezTo>
                  <a:pt x="7458" y="606"/>
                  <a:pt x="7631" y="392"/>
                  <a:pt x="7851" y="235"/>
                </a:cubicBezTo>
                <a:cubicBezTo>
                  <a:pt x="8069" y="78"/>
                  <a:pt x="8309" y="0"/>
                  <a:pt x="8570" y="0"/>
                </a:cubicBezTo>
                <a:cubicBezTo>
                  <a:pt x="8830" y="0"/>
                  <a:pt x="9069" y="78"/>
                  <a:pt x="9289" y="235"/>
                </a:cubicBezTo>
                <a:cubicBezTo>
                  <a:pt x="9507" y="392"/>
                  <a:pt x="9680" y="606"/>
                  <a:pt x="9808" y="876"/>
                </a:cubicBezTo>
                <a:cubicBezTo>
                  <a:pt x="9934" y="1146"/>
                  <a:pt x="9998" y="1443"/>
                  <a:pt x="9998" y="1765"/>
                </a:cubicBezTo>
                <a:cubicBezTo>
                  <a:pt x="9998" y="2141"/>
                  <a:pt x="9909" y="2482"/>
                  <a:pt x="9731" y="2788"/>
                </a:cubicBezTo>
                <a:cubicBezTo>
                  <a:pt x="9553" y="3094"/>
                  <a:pt x="9325" y="3306"/>
                  <a:pt x="9046" y="3424"/>
                </a:cubicBezTo>
                <a:lnTo>
                  <a:pt x="9046" y="7353"/>
                </a:lnTo>
                <a:cubicBezTo>
                  <a:pt x="9046" y="7831"/>
                  <a:pt x="8949" y="8272"/>
                  <a:pt x="8755" y="8676"/>
                </a:cubicBezTo>
                <a:cubicBezTo>
                  <a:pt x="8561" y="9080"/>
                  <a:pt x="8301" y="9401"/>
                  <a:pt x="7975" y="9641"/>
                </a:cubicBezTo>
                <a:cubicBezTo>
                  <a:pt x="7647" y="9880"/>
                  <a:pt x="7290" y="10000"/>
                  <a:pt x="6903" y="10000"/>
                </a:cubicBezTo>
                <a:cubicBezTo>
                  <a:pt x="6516" y="10000"/>
                  <a:pt x="6159" y="9880"/>
                  <a:pt x="5832" y="9641"/>
                </a:cubicBezTo>
                <a:cubicBezTo>
                  <a:pt x="5505" y="9401"/>
                  <a:pt x="5245" y="9080"/>
                  <a:pt x="5051" y="8676"/>
                </a:cubicBezTo>
                <a:cubicBezTo>
                  <a:pt x="4857" y="8272"/>
                  <a:pt x="4761" y="7831"/>
                  <a:pt x="4761" y="7353"/>
                </a:cubicBezTo>
                <a:lnTo>
                  <a:pt x="4761" y="3235"/>
                </a:lnTo>
                <a:cubicBezTo>
                  <a:pt x="4761" y="2968"/>
                  <a:pt x="4707" y="2723"/>
                  <a:pt x="4599" y="2500"/>
                </a:cubicBezTo>
                <a:cubicBezTo>
                  <a:pt x="4491" y="2276"/>
                  <a:pt x="4346" y="2098"/>
                  <a:pt x="4166" y="1965"/>
                </a:cubicBezTo>
                <a:cubicBezTo>
                  <a:pt x="3984" y="1831"/>
                  <a:pt x="3786" y="1765"/>
                  <a:pt x="3571" y="1765"/>
                </a:cubicBezTo>
                <a:cubicBezTo>
                  <a:pt x="3355" y="1765"/>
                  <a:pt x="3156" y="1831"/>
                  <a:pt x="2976" y="1965"/>
                </a:cubicBezTo>
                <a:cubicBezTo>
                  <a:pt x="2794" y="2098"/>
                  <a:pt x="2650" y="2276"/>
                  <a:pt x="2542" y="2500"/>
                </a:cubicBezTo>
                <a:cubicBezTo>
                  <a:pt x="2434" y="2723"/>
                  <a:pt x="2380" y="2968"/>
                  <a:pt x="2380" y="3235"/>
                </a:cubicBezTo>
                <a:lnTo>
                  <a:pt x="2380" y="7059"/>
                </a:lnTo>
                <a:lnTo>
                  <a:pt x="3809" y="7059"/>
                </a:lnTo>
                <a:lnTo>
                  <a:pt x="1904" y="10000"/>
                </a:lnTo>
                <a:lnTo>
                  <a:pt x="0" y="7059"/>
                </a:lnTo>
                <a:moveTo>
                  <a:pt x="8570" y="2353"/>
                </a:moveTo>
                <a:cubicBezTo>
                  <a:pt x="8703" y="2353"/>
                  <a:pt x="8816" y="2296"/>
                  <a:pt x="8908" y="2182"/>
                </a:cubicBezTo>
                <a:cubicBezTo>
                  <a:pt x="9000" y="2068"/>
                  <a:pt x="9046" y="1929"/>
                  <a:pt x="9046" y="1765"/>
                </a:cubicBezTo>
                <a:cubicBezTo>
                  <a:pt x="9046" y="1600"/>
                  <a:pt x="9000" y="1461"/>
                  <a:pt x="8908" y="1347"/>
                </a:cubicBezTo>
                <a:cubicBezTo>
                  <a:pt x="8816" y="1233"/>
                  <a:pt x="8703" y="1176"/>
                  <a:pt x="8570" y="1176"/>
                </a:cubicBezTo>
                <a:cubicBezTo>
                  <a:pt x="8436" y="1176"/>
                  <a:pt x="8324" y="1233"/>
                  <a:pt x="8232" y="1347"/>
                </a:cubicBezTo>
                <a:cubicBezTo>
                  <a:pt x="8140" y="1461"/>
                  <a:pt x="8094" y="1600"/>
                  <a:pt x="8094" y="1765"/>
                </a:cubicBezTo>
                <a:cubicBezTo>
                  <a:pt x="8094" y="1929"/>
                  <a:pt x="8140" y="2068"/>
                  <a:pt x="8232" y="2182"/>
                </a:cubicBezTo>
                <a:cubicBezTo>
                  <a:pt x="8324" y="2296"/>
                  <a:pt x="8436" y="2353"/>
                  <a:pt x="8570" y="2353"/>
                </a:cubicBezTo>
              </a:path>
            </a:pathLst>
          </a:custGeom>
          <a:solidFill>
            <a:srgbClr val="5B8CB8">
              <a:alpha val="100000"/>
            </a:srgbClr>
          </a:solidFill>
          <a:ln>
            <a:headEnd type="none"/>
            <a:tailEnd type="none"/>
          </a:ln>
        </p:spPr>
      </p:sp>
      <p:sp>
        <p:nvSpPr>
          <p:cNvPr id="24" name="TextBox 24"/>
          <p:cNvSpPr txBox="true"/>
          <p:nvPr/>
        </p:nvSpPr>
        <p:spPr>
          <a:xfrm flipH="false" flipV="false" rot="0">
            <a:off x="957618" y="5889724"/>
            <a:ext cx="6973682"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Phased pathway</a:t>
            </a:r>
            <a:endParaRPr lang="en-US" sz="1100"/>
          </a:p>
        </p:txBody>
      </p:sp>
      <p:sp>
        <p:nvSpPr>
          <p:cNvPr id="25" name="TextBox 25"/>
          <p:cNvSpPr txBox="true"/>
          <p:nvPr/>
        </p:nvSpPr>
        <p:spPr>
          <a:xfrm flipH="false" flipV="false" rot="0">
            <a:off x="957618" y="6196310"/>
            <a:ext cx="7011772" cy="605730"/>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0A1F3D">
                    <a:alpha val="85098"/>
                  </a:srgbClr>
                </a:solidFill>
                <a:latin typeface="FZYaYiHei GB18030L2 R"/>
                <a:ea typeface="FZYaYiHei GB18030L2 R"/>
                <a:cs typeface="FZYaYiHei GB18030L2 R"/>
              </a:rPr>
              <a:t>Stage 1 (2025-2027):</a:t>
            </a:r>
            <a:r>
              <a:rPr b="false" i="false" strike="noStrike" sz="1000">
                <a:ln/>
                <a:solidFill>
                  <a:srgbClr val="0A1F3D">
                    <a:alpha val="85098"/>
                  </a:srgbClr>
                </a:solidFill>
                <a:latin typeface="FZYaYiHei GB18030L2 R"/>
                <a:ea typeface="FZYaYiHei GB18030L2 R"/>
                <a:cs typeface="FZYaYiHei GB18030L2 R"/>
              </a:rPr>
              <a:t> Curriculum development and 20-city IEISC piloting with rigorous evaluation.</a:t>
            </a:r>
            <a:endParaRPr lang="en-US" sz="1100"/>
          </a:p>
          <a:p>
            <a:pPr algn="l"/>
            <a:r>
              <a:rPr b="true" i="false" strike="noStrike" sz="1000">
                <a:ln/>
                <a:solidFill>
                  <a:srgbClr val="0A1F3D">
                    <a:alpha val="85098"/>
                  </a:srgbClr>
                </a:solidFill>
                <a:latin typeface="FZYaYiHei GB18030L2 R"/>
                <a:ea typeface="FZYaYiHei GB18030L2 R"/>
                <a:cs typeface="FZYaYiHei GB18030L2 R"/>
              </a:rPr>
              <a:t>Stage 2 (2028-2030):</a:t>
            </a:r>
            <a:r>
              <a:rPr b="false" i="false" strike="noStrike" sz="1000">
                <a:ln/>
                <a:solidFill>
                  <a:srgbClr val="0A1F3D">
                    <a:alpha val="85098"/>
                  </a:srgbClr>
                </a:solidFill>
                <a:latin typeface="FZYaYiHei GB18030L2 R"/>
                <a:ea typeface="FZYaYiHei GB18030L2 R"/>
                <a:cs typeface="FZYaYiHei GB18030L2 R"/>
              </a:rPr>
              <a:t> Conditional national scaling based on achievement of waiting time and satisfaction benchmarks.</a:t>
            </a:r>
            <a:endParaRPr/>
          </a:p>
          <a:p>
            <a:pPr algn="l"/>
            <a:r>
              <a:rPr b="true" i="false" strike="noStrike" sz="1000">
                <a:ln/>
                <a:solidFill>
                  <a:srgbClr val="0A1F3D">
                    <a:alpha val="85098"/>
                  </a:srgbClr>
                </a:solidFill>
                <a:latin typeface="FZYaYiHei GB18030L2 R"/>
                <a:ea typeface="FZYaYiHei GB18030L2 R"/>
                <a:cs typeface="FZYaYiHei GB18030L2 R"/>
              </a:rPr>
              <a:t>Stage 3 (2030+):</a:t>
            </a:r>
            <a:r>
              <a:rPr b="false" i="false" strike="noStrike" sz="1000">
                <a:ln/>
                <a:solidFill>
                  <a:srgbClr val="0A1F3D">
                    <a:alpha val="85098"/>
                  </a:srgbClr>
                </a:solidFill>
                <a:latin typeface="FZYaYiHei GB18030L2 R"/>
                <a:ea typeface="FZYaYiHei GB18030L2 R"/>
                <a:cs typeface="FZYaYiHei GB18030L2 R"/>
              </a:rPr>
              <a:t> Outcome-based reimbursement system transformation.</a:t>
            </a:r>
            <a:endParaRPr/>
          </a:p>
        </p:txBody>
      </p:sp>
    </p:spTree>
  </p:cSld>
  <p:clrMapOvr>
    <a:masterClrMapping/>
  </p:clrMapOvr>
</p:sld>
</file>

<file path=ppt/slides/slide18.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Questions for Discussion and Dissent</a:t>
            </a:r>
            <a:endParaRPr lang="en-US" sz="1100"/>
          </a:p>
        </p:txBody>
      </p:sp>
      <p:sp>
        <p:nvSpPr>
          <p:cNvPr id="4" name="TextBox 4"/>
          <p:cNvSpPr txBox="true"/>
          <p:nvPr/>
        </p:nvSpPr>
        <p:spPr>
          <a:xfrm flipH="false" flipV="false" rot="0">
            <a:off x="457086" y="771525"/>
            <a:ext cx="11274781" cy="590550"/>
          </a:xfrm>
          <a:prstGeom prst="rect">
            <a:avLst/>
          </a:prstGeom>
          <a:ln>
            <a:headEnd type="none"/>
            <a:tailEnd type="none"/>
          </a:ln>
        </p:spPr>
        <p:txBody>
          <a:bodyPr anchor="t" anchorCtr="false" bIns="0" lIns="0" rIns="0" rtlCol="false" tIns="0" vert="horz" wrap="none"/>
          <a:lstStyle/>
          <a:p>
            <a:pPr algn="l">
              <a:defRPr/>
            </a:pPr>
            <a:r>
              <a:rPr b="true" i="false" lang="en-US" strike="noStrike" sz="4200">
                <a:ln/>
                <a:solidFill>
                  <a:srgbClr val="0A1F3D">
                    <a:alpha val="100000"/>
                  </a:srgbClr>
                </a:solidFill>
                <a:latin typeface="Source Han Serif CN"/>
                <a:ea typeface="Source Han Serif CN"/>
                <a:cs typeface="Source Han Serif CN"/>
              </a:rPr>
              <a:t>Policy Debate: Critical Tensions</a:t>
            </a:r>
            <a:endParaRPr lang="en-US" sz="1100"/>
          </a:p>
        </p:txBody>
      </p:sp>
      <p:sp>
        <p:nvSpPr>
          <p:cNvPr id="5" name="AutoShape 5"/>
          <p:cNvSpPr/>
          <p:nvPr/>
        </p:nvSpPr>
        <p:spPr>
          <a:xfrm flipH="false" flipV="false" rot="0">
            <a:off x="457086" y="1748730"/>
            <a:ext cx="3555061" cy="4652070"/>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748730"/>
            <a:ext cx="3555061" cy="95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759935" y="2185452"/>
            <a:ext cx="136173" cy="136208"/>
          </a:xfrm>
          <a:custGeom>
            <a:rect b="b" l="l" r="r" t="t"/>
            <a:pathLst>
              <a:path h="10000" w="9998">
                <a:moveTo>
                  <a:pt x="7180" y="8293"/>
                </a:moveTo>
                <a:lnTo>
                  <a:pt x="5908" y="10000"/>
                </a:lnTo>
                <a:lnTo>
                  <a:pt x="4635" y="8293"/>
                </a:lnTo>
                <a:lnTo>
                  <a:pt x="2272" y="8293"/>
                </a:lnTo>
                <a:cubicBezTo>
                  <a:pt x="2144" y="8293"/>
                  <a:pt x="2037" y="8245"/>
                  <a:pt x="1950" y="8151"/>
                </a:cubicBezTo>
                <a:cubicBezTo>
                  <a:pt x="1862" y="8057"/>
                  <a:pt x="1818" y="7941"/>
                  <a:pt x="1818" y="7805"/>
                </a:cubicBezTo>
                <a:lnTo>
                  <a:pt x="1818" y="2498"/>
                </a:lnTo>
                <a:cubicBezTo>
                  <a:pt x="1818" y="2361"/>
                  <a:pt x="1862" y="2245"/>
                  <a:pt x="1950" y="2151"/>
                </a:cubicBezTo>
                <a:cubicBezTo>
                  <a:pt x="2037" y="2057"/>
                  <a:pt x="2144" y="2010"/>
                  <a:pt x="2272" y="2010"/>
                </a:cubicBezTo>
                <a:lnTo>
                  <a:pt x="9544" y="2010"/>
                </a:lnTo>
                <a:cubicBezTo>
                  <a:pt x="9670" y="2010"/>
                  <a:pt x="9778" y="2057"/>
                  <a:pt x="9866" y="2151"/>
                </a:cubicBezTo>
                <a:cubicBezTo>
                  <a:pt x="9954" y="2245"/>
                  <a:pt x="9998" y="2361"/>
                  <a:pt x="9998" y="2498"/>
                </a:cubicBezTo>
                <a:lnTo>
                  <a:pt x="9998" y="7805"/>
                </a:lnTo>
                <a:cubicBezTo>
                  <a:pt x="9998" y="7941"/>
                  <a:pt x="9954" y="8057"/>
                  <a:pt x="9866" y="8151"/>
                </a:cubicBezTo>
                <a:cubicBezTo>
                  <a:pt x="9778" y="8245"/>
                  <a:pt x="9670" y="8293"/>
                  <a:pt x="9544" y="8293"/>
                </a:cubicBezTo>
                <a:lnTo>
                  <a:pt x="7180" y="8293"/>
                </a:lnTo>
                <a:moveTo>
                  <a:pt x="5908" y="8439"/>
                </a:moveTo>
                <a:lnTo>
                  <a:pt x="6744" y="7317"/>
                </a:lnTo>
                <a:lnTo>
                  <a:pt x="9089" y="7317"/>
                </a:lnTo>
                <a:lnTo>
                  <a:pt x="9089" y="2985"/>
                </a:lnTo>
                <a:lnTo>
                  <a:pt x="2727" y="2985"/>
                </a:lnTo>
                <a:lnTo>
                  <a:pt x="2727" y="7317"/>
                </a:lnTo>
                <a:lnTo>
                  <a:pt x="5072" y="7317"/>
                </a:lnTo>
                <a:lnTo>
                  <a:pt x="5908" y="8439"/>
                </a:lnTo>
                <a:moveTo>
                  <a:pt x="454" y="0"/>
                </a:moveTo>
                <a:lnTo>
                  <a:pt x="8180" y="0"/>
                </a:lnTo>
                <a:lnTo>
                  <a:pt x="8180" y="976"/>
                </a:lnTo>
                <a:lnTo>
                  <a:pt x="909" y="976"/>
                </a:lnTo>
                <a:lnTo>
                  <a:pt x="909" y="6341"/>
                </a:lnTo>
                <a:lnTo>
                  <a:pt x="0" y="6341"/>
                </a:lnTo>
                <a:lnTo>
                  <a:pt x="0" y="488"/>
                </a:lnTo>
                <a:cubicBezTo>
                  <a:pt x="0" y="358"/>
                  <a:pt x="44" y="245"/>
                  <a:pt x="132" y="151"/>
                </a:cubicBezTo>
                <a:cubicBezTo>
                  <a:pt x="220" y="57"/>
                  <a:pt x="327" y="6"/>
                  <a:pt x="454" y="0"/>
                </a:cubicBezTo>
              </a:path>
            </a:pathLst>
          </a:custGeom>
          <a:solidFill>
            <a:srgbClr val="5B8CB8">
              <a:alpha val="100000"/>
            </a:srgbClr>
          </a:solidFill>
          <a:ln>
            <a:headEnd type="none"/>
            <a:tailEnd type="none"/>
          </a:ln>
        </p:spPr>
      </p:sp>
      <p:sp>
        <p:nvSpPr>
          <p:cNvPr id="8" name="TextBox 8"/>
          <p:cNvSpPr txBox="true"/>
          <p:nvPr/>
        </p:nvSpPr>
        <p:spPr>
          <a:xfrm flipH="false" flipV="false" rot="0">
            <a:off x="960892" y="2177355"/>
            <a:ext cx="273700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Coverage vs. Quality</a:t>
            </a:r>
            <a:endParaRPr lang="en-US" sz="1100"/>
          </a:p>
        </p:txBody>
      </p:sp>
      <p:sp>
        <p:nvSpPr>
          <p:cNvPr id="9" name="TextBox 9"/>
          <p:cNvSpPr txBox="true"/>
          <p:nvPr/>
        </p:nvSpPr>
        <p:spPr>
          <a:xfrm flipH="false" flipV="false" rot="0">
            <a:off x="771332" y="2600622"/>
            <a:ext cx="3240815" cy="1738164"/>
          </a:xfrm>
          <a:prstGeom prst="rect">
            <a:avLst/>
          </a:prstGeom>
          <a:ln>
            <a:headEnd type="none"/>
            <a:tailEnd type="none"/>
          </a:ln>
        </p:spPr>
        <p:txBody>
          <a:bodyPr anchor="t" anchorCtr="false" bIns="0" lIns="0" rIns="0" rtlCol="false" tIns="0" vert="horz" wrap="square"/>
          <a:lstStyle/>
          <a:p>
            <a:pPr algn="l">
              <a:defRPr/>
            </a:pPr>
            <a:r>
              <a:rPr b="false" i="false" lang="en-US" strike="noStrike" sz="1400">
                <a:ln/>
                <a:solidFill>
                  <a:srgbClr val="0A1F3D">
                    <a:alpha val="90196"/>
                  </a:srgbClr>
                </a:solidFill>
                <a:latin typeface="FZYaYiHei GB18030L2 R"/>
                <a:ea typeface="FZYaYiHei GB18030L2 R"/>
                <a:cs typeface="FZYaYiHei GB18030L2 R"/>
              </a:rPr>
              <a:t>Should China prioritize rapid</a:t>
            </a:r>
            <a:endParaRPr lang="en-US" sz="1100"/>
          </a:p>
          <a:p>
            <a:pPr algn="l"/>
            <a:r>
              <a:rPr b="false" i="false" strike="noStrike" sz="1400">
                <a:ln/>
                <a:solidFill>
                  <a:srgbClr val="0A1F3D">
                    <a:alpha val="90196"/>
                  </a:srgbClr>
                </a:solidFill>
                <a:latin typeface="FZYaYiHei GB18030L2 R"/>
                <a:ea typeface="FZYaYiHei GB18030L2 R"/>
                <a:cs typeface="FZYaYiHei GB18030L2 R"/>
              </a:rPr>
              <a:t>expansion to reach underserved</a:t>
            </a:r>
            <a:endParaRPr/>
          </a:p>
          <a:p>
            <a:pPr algn="l"/>
            <a:r>
              <a:rPr b="false" i="false" strike="noStrike" sz="1400">
                <a:ln/>
                <a:solidFill>
                  <a:srgbClr val="0A1F3D">
                    <a:alpha val="90196"/>
                  </a:srgbClr>
                </a:solidFill>
                <a:latin typeface="FZYaYiHei GB18030L2 R"/>
                <a:ea typeface="FZYaYiHei GB18030L2 R"/>
                <a:cs typeface="FZYaYiHei GB18030L2 R"/>
              </a:rPr>
              <a:t>rural populations, or slower, quality-</a:t>
            </a:r>
            <a:endParaRPr/>
          </a:p>
          <a:p>
            <a:pPr algn="l"/>
            <a:r>
              <a:rPr b="false" i="false" strike="noStrike" sz="1400">
                <a:ln/>
                <a:solidFill>
                  <a:srgbClr val="0A1F3D">
                    <a:alpha val="90196"/>
                  </a:srgbClr>
                </a:solidFill>
                <a:latin typeface="FZYaYiHei GB18030L2 R"/>
                <a:ea typeface="FZYaYiHei GB18030L2 R"/>
                <a:cs typeface="FZYaYiHei GB18030L2 R"/>
              </a:rPr>
              <a:t>focused transformation that may</a:t>
            </a:r>
            <a:endParaRPr/>
          </a:p>
          <a:p>
            <a:pPr algn="l"/>
            <a:r>
              <a:rPr b="false" i="false" strike="noStrike" sz="1400">
                <a:ln/>
                <a:solidFill>
                  <a:srgbClr val="0A1F3D">
                    <a:alpha val="90196"/>
                  </a:srgbClr>
                </a:solidFill>
                <a:latin typeface="FZYaYiHei GB18030L2 R"/>
                <a:ea typeface="FZYaYiHei GB18030L2 R"/>
                <a:cs typeface="FZYaYiHei GB18030L2 R"/>
              </a:rPr>
              <a:t>initially concentrate resources in</a:t>
            </a:r>
            <a:endParaRPr/>
          </a:p>
          <a:p>
            <a:pPr algn="l"/>
            <a:r>
              <a:rPr b="false" i="false" strike="noStrike" sz="1400">
                <a:ln/>
                <a:solidFill>
                  <a:srgbClr val="0A1F3D">
                    <a:alpha val="90196"/>
                  </a:srgbClr>
                </a:solidFill>
                <a:latin typeface="FZYaYiHei GB18030L2 R"/>
                <a:ea typeface="FZYaYiHei GB18030L2 R"/>
                <a:cs typeface="FZYaYiHei GB18030L2 R"/>
              </a:rPr>
              <a:t>developed regions?</a:t>
            </a:r>
            <a:endParaRPr/>
          </a:p>
        </p:txBody>
      </p:sp>
      <p:sp>
        <p:nvSpPr>
          <p:cNvPr id="10" name="AutoShape 10"/>
          <p:cNvSpPr/>
          <p:nvPr/>
        </p:nvSpPr>
        <p:spPr>
          <a:xfrm flipH="false" flipV="false" rot="0">
            <a:off x="4316871" y="1748730"/>
            <a:ext cx="3555061" cy="4652070"/>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4316871" y="1748730"/>
            <a:ext cx="3555061" cy="9525"/>
          </a:xfrm>
          <a:prstGeom prst="line">
            <a:avLst/>
          </a:prstGeom>
          <a:ln w="28575">
            <a:solidFill>
              <a:srgbClr val="5B8CB8">
                <a:alpha val="100000"/>
              </a:srgbClr>
            </a:solidFill>
            <a:prstDash val="solid"/>
            <a:headEnd type="none"/>
            <a:tailEnd type="none"/>
          </a:ln>
        </p:spPr>
      </p:sp>
      <p:sp>
        <p:nvSpPr>
          <p:cNvPr id="12" name="AutoShape 12"/>
          <p:cNvSpPr/>
          <p:nvPr/>
        </p:nvSpPr>
        <p:spPr>
          <a:xfrm flipH="false" flipV="false" rot="0">
            <a:off x="4619720" y="2185452"/>
            <a:ext cx="136173" cy="136208"/>
          </a:xfrm>
          <a:custGeom>
            <a:rect b="b" l="l" r="r" t="t"/>
            <a:pathLst>
              <a:path h="10000" w="9998">
                <a:moveTo>
                  <a:pt x="1250" y="10000"/>
                </a:moveTo>
                <a:lnTo>
                  <a:pt x="0" y="10000"/>
                </a:lnTo>
                <a:cubicBezTo>
                  <a:pt x="0" y="9308"/>
                  <a:pt x="229" y="8666"/>
                  <a:pt x="687" y="8076"/>
                </a:cubicBezTo>
                <a:cubicBezTo>
                  <a:pt x="1129" y="7504"/>
                  <a:pt x="1725" y="7050"/>
                  <a:pt x="2475" y="6714"/>
                </a:cubicBezTo>
                <a:cubicBezTo>
                  <a:pt x="3249" y="6364"/>
                  <a:pt x="4091" y="6190"/>
                  <a:pt x="4999" y="6190"/>
                </a:cubicBezTo>
                <a:cubicBezTo>
                  <a:pt x="5907" y="6190"/>
                  <a:pt x="6748" y="6364"/>
                  <a:pt x="7523" y="6714"/>
                </a:cubicBezTo>
                <a:cubicBezTo>
                  <a:pt x="8273" y="7050"/>
                  <a:pt x="8869" y="7504"/>
                  <a:pt x="9311" y="8076"/>
                </a:cubicBezTo>
                <a:cubicBezTo>
                  <a:pt x="9769" y="8666"/>
                  <a:pt x="9998" y="9308"/>
                  <a:pt x="9998" y="10000"/>
                </a:cubicBezTo>
                <a:lnTo>
                  <a:pt x="8748" y="10000"/>
                </a:lnTo>
                <a:cubicBezTo>
                  <a:pt x="8748" y="9486"/>
                  <a:pt x="8577" y="9006"/>
                  <a:pt x="8236" y="8562"/>
                </a:cubicBezTo>
                <a:cubicBezTo>
                  <a:pt x="7902" y="8130"/>
                  <a:pt x="7452" y="7787"/>
                  <a:pt x="6886" y="7533"/>
                </a:cubicBezTo>
                <a:cubicBezTo>
                  <a:pt x="6302" y="7273"/>
                  <a:pt x="5673" y="7143"/>
                  <a:pt x="4999" y="7143"/>
                </a:cubicBezTo>
                <a:cubicBezTo>
                  <a:pt x="4324" y="7143"/>
                  <a:pt x="3695" y="7273"/>
                  <a:pt x="3112" y="7533"/>
                </a:cubicBezTo>
                <a:cubicBezTo>
                  <a:pt x="2545" y="7787"/>
                  <a:pt x="2095" y="8130"/>
                  <a:pt x="1762" y="8562"/>
                </a:cubicBezTo>
                <a:cubicBezTo>
                  <a:pt x="1420" y="9006"/>
                  <a:pt x="1250" y="9486"/>
                  <a:pt x="1250" y="10000"/>
                </a:cubicBezTo>
                <a:moveTo>
                  <a:pt x="4999" y="5714"/>
                </a:moveTo>
                <a:cubicBezTo>
                  <a:pt x="4315" y="5714"/>
                  <a:pt x="3686" y="5584"/>
                  <a:pt x="3112" y="5324"/>
                </a:cubicBezTo>
                <a:cubicBezTo>
                  <a:pt x="2545" y="5070"/>
                  <a:pt x="2095" y="4727"/>
                  <a:pt x="1762" y="4295"/>
                </a:cubicBezTo>
                <a:cubicBezTo>
                  <a:pt x="1420" y="3857"/>
                  <a:pt x="1250" y="3377"/>
                  <a:pt x="1250" y="2857"/>
                </a:cubicBezTo>
                <a:cubicBezTo>
                  <a:pt x="1250" y="2336"/>
                  <a:pt x="1420" y="1857"/>
                  <a:pt x="1762" y="1419"/>
                </a:cubicBezTo>
                <a:cubicBezTo>
                  <a:pt x="2095" y="987"/>
                  <a:pt x="2545" y="644"/>
                  <a:pt x="3112" y="390"/>
                </a:cubicBezTo>
                <a:cubicBezTo>
                  <a:pt x="3686" y="130"/>
                  <a:pt x="4315" y="0"/>
                  <a:pt x="4999" y="0"/>
                </a:cubicBezTo>
                <a:cubicBezTo>
                  <a:pt x="5682" y="0"/>
                  <a:pt x="6311" y="130"/>
                  <a:pt x="6886" y="390"/>
                </a:cubicBezTo>
                <a:cubicBezTo>
                  <a:pt x="7452" y="644"/>
                  <a:pt x="7902" y="987"/>
                  <a:pt x="8236" y="1419"/>
                </a:cubicBezTo>
                <a:cubicBezTo>
                  <a:pt x="8577" y="1857"/>
                  <a:pt x="8748" y="2336"/>
                  <a:pt x="8748" y="2857"/>
                </a:cubicBezTo>
                <a:cubicBezTo>
                  <a:pt x="8748" y="3377"/>
                  <a:pt x="8577" y="3857"/>
                  <a:pt x="8236" y="4295"/>
                </a:cubicBezTo>
                <a:cubicBezTo>
                  <a:pt x="7902" y="4727"/>
                  <a:pt x="7452" y="5070"/>
                  <a:pt x="6886" y="5324"/>
                </a:cubicBezTo>
                <a:cubicBezTo>
                  <a:pt x="6311" y="5584"/>
                  <a:pt x="5682" y="5714"/>
                  <a:pt x="4999" y="5714"/>
                </a:cubicBezTo>
                <a:moveTo>
                  <a:pt x="4999" y="4762"/>
                </a:moveTo>
                <a:cubicBezTo>
                  <a:pt x="5449" y="4762"/>
                  <a:pt x="5865" y="4676"/>
                  <a:pt x="6249" y="4505"/>
                </a:cubicBezTo>
                <a:cubicBezTo>
                  <a:pt x="6632" y="4333"/>
                  <a:pt x="6936" y="4102"/>
                  <a:pt x="7161" y="3810"/>
                </a:cubicBezTo>
                <a:cubicBezTo>
                  <a:pt x="7386" y="3517"/>
                  <a:pt x="7499" y="3199"/>
                  <a:pt x="7499" y="2857"/>
                </a:cubicBezTo>
                <a:cubicBezTo>
                  <a:pt x="7499" y="2514"/>
                  <a:pt x="7386" y="2197"/>
                  <a:pt x="7161" y="1905"/>
                </a:cubicBezTo>
                <a:cubicBezTo>
                  <a:pt x="6936" y="1613"/>
                  <a:pt x="6632" y="1381"/>
                  <a:pt x="6249" y="1210"/>
                </a:cubicBezTo>
                <a:cubicBezTo>
                  <a:pt x="5865" y="1038"/>
                  <a:pt x="5449" y="952"/>
                  <a:pt x="4999" y="952"/>
                </a:cubicBezTo>
                <a:cubicBezTo>
                  <a:pt x="4549" y="952"/>
                  <a:pt x="4132" y="1038"/>
                  <a:pt x="3749" y="1210"/>
                </a:cubicBezTo>
                <a:cubicBezTo>
                  <a:pt x="3365" y="1381"/>
                  <a:pt x="3061" y="1613"/>
                  <a:pt x="2837" y="1905"/>
                </a:cubicBezTo>
                <a:cubicBezTo>
                  <a:pt x="2611" y="2197"/>
                  <a:pt x="2499" y="2514"/>
                  <a:pt x="2499" y="2857"/>
                </a:cubicBezTo>
                <a:cubicBezTo>
                  <a:pt x="2499" y="3199"/>
                  <a:pt x="2611" y="3517"/>
                  <a:pt x="2837" y="3810"/>
                </a:cubicBezTo>
                <a:cubicBezTo>
                  <a:pt x="3061" y="4102"/>
                  <a:pt x="3365" y="4333"/>
                  <a:pt x="3749" y="4505"/>
                </a:cubicBezTo>
                <a:cubicBezTo>
                  <a:pt x="4132" y="4676"/>
                  <a:pt x="4549" y="4762"/>
                  <a:pt x="4999" y="4762"/>
                </a:cubicBezTo>
              </a:path>
            </a:pathLst>
          </a:custGeom>
          <a:solidFill>
            <a:srgbClr val="5B8CB8">
              <a:alpha val="100000"/>
            </a:srgbClr>
          </a:solidFill>
          <a:ln>
            <a:headEnd type="none"/>
            <a:tailEnd type="none"/>
          </a:ln>
        </p:spPr>
      </p:sp>
      <p:sp>
        <p:nvSpPr>
          <p:cNvPr id="13" name="TextBox 13"/>
          <p:cNvSpPr txBox="true"/>
          <p:nvPr/>
        </p:nvSpPr>
        <p:spPr>
          <a:xfrm flipH="false" flipV="false" rot="0">
            <a:off x="4820677" y="2177355"/>
            <a:ext cx="273700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Empowerment or Burden?</a:t>
            </a:r>
            <a:endParaRPr lang="en-US" sz="1100"/>
          </a:p>
        </p:txBody>
      </p:sp>
      <p:sp>
        <p:nvSpPr>
          <p:cNvPr id="14" name="TextBox 14"/>
          <p:cNvSpPr txBox="true"/>
          <p:nvPr/>
        </p:nvSpPr>
        <p:spPr>
          <a:xfrm flipH="false" flipV="false" rot="0">
            <a:off x="4631117" y="2600622"/>
            <a:ext cx="3240815" cy="1738164"/>
          </a:xfrm>
          <a:prstGeom prst="rect">
            <a:avLst/>
          </a:prstGeom>
          <a:ln>
            <a:headEnd type="none"/>
            <a:tailEnd type="none"/>
          </a:ln>
        </p:spPr>
        <p:txBody>
          <a:bodyPr anchor="t" anchorCtr="false" bIns="0" lIns="0" rIns="0" rtlCol="false" tIns="0" vert="horz" wrap="square"/>
          <a:lstStyle/>
          <a:p>
            <a:pPr algn="l">
              <a:defRPr/>
            </a:pPr>
            <a:r>
              <a:rPr b="false" i="false" lang="en-US" strike="noStrike" sz="1400">
                <a:ln/>
                <a:solidFill>
                  <a:srgbClr val="0A1F3D">
                    <a:alpha val="90196"/>
                  </a:srgbClr>
                </a:solidFill>
                <a:latin typeface="FZYaYiHei GB18030L2 R"/>
                <a:ea typeface="FZYaYiHei GB18030L2 R"/>
                <a:cs typeface="FZYaYiHei GB18030L2 R"/>
              </a:rPr>
              <a:t>Does parent professionalization</a:t>
            </a:r>
            <a:endParaRPr lang="en-US" sz="1100"/>
          </a:p>
          <a:p>
            <a:pPr algn="l"/>
            <a:r>
              <a:rPr b="false" i="false" strike="noStrike" sz="1400">
                <a:ln/>
                <a:solidFill>
                  <a:srgbClr val="0A1F3D">
                    <a:alpha val="90196"/>
                  </a:srgbClr>
                </a:solidFill>
                <a:latin typeface="FZYaYiHei GB18030L2 R"/>
                <a:ea typeface="FZYaYiHei GB18030L2 R"/>
                <a:cs typeface="FZYaYiHei GB18030L2 R"/>
              </a:rPr>
              <a:t>genuinely empower families, or risk</a:t>
            </a:r>
            <a:endParaRPr/>
          </a:p>
          <a:p>
            <a:pPr algn="l"/>
            <a:r>
              <a:rPr b="false" i="false" strike="noStrike" sz="1400">
                <a:ln/>
                <a:solidFill>
                  <a:srgbClr val="0A1F3D">
                    <a:alpha val="90196"/>
                  </a:srgbClr>
                </a:solidFill>
                <a:latin typeface="FZYaYiHei GB18030L2 R"/>
                <a:ea typeface="FZYaYiHei GB18030L2 R"/>
                <a:cs typeface="FZYaYiHei GB18030L2 R"/>
              </a:rPr>
              <a:t>substituting unpaid parental labor</a:t>
            </a:r>
            <a:endParaRPr/>
          </a:p>
          <a:p>
            <a:pPr algn="l"/>
            <a:r>
              <a:rPr b="false" i="false" strike="noStrike" sz="1400">
                <a:ln/>
                <a:solidFill>
                  <a:srgbClr val="0A1F3D">
                    <a:alpha val="90196"/>
                  </a:srgbClr>
                </a:solidFill>
                <a:latin typeface="FZYaYiHei GB18030L2 R"/>
                <a:ea typeface="FZYaYiHei GB18030L2 R"/>
                <a:cs typeface="FZYaYiHei GB18030L2 R"/>
              </a:rPr>
              <a:t>for state responsibility in ways that</a:t>
            </a:r>
            <a:endParaRPr/>
          </a:p>
          <a:p>
            <a:pPr algn="l"/>
            <a:r>
              <a:rPr b="false" i="false" strike="noStrike" sz="1400">
                <a:ln/>
                <a:solidFill>
                  <a:srgbClr val="0A1F3D">
                    <a:alpha val="90196"/>
                  </a:srgbClr>
                </a:solidFill>
                <a:latin typeface="FZYaYiHei GB18030L2 R"/>
                <a:ea typeface="FZYaYiHei GB18030L2 R"/>
                <a:cs typeface="FZYaYiHei GB18030L2 R"/>
              </a:rPr>
              <a:t>increase rather than reduce family</a:t>
            </a:r>
            <a:endParaRPr/>
          </a:p>
          <a:p>
            <a:pPr algn="l"/>
            <a:r>
              <a:rPr b="false" i="false" strike="noStrike" sz="1400">
                <a:ln/>
                <a:solidFill>
                  <a:srgbClr val="0A1F3D">
                    <a:alpha val="90196"/>
                  </a:srgbClr>
                </a:solidFill>
                <a:latin typeface="FZYaYiHei GB18030L2 R"/>
                <a:ea typeface="FZYaYiHei GB18030L2 R"/>
                <a:cs typeface="FZYaYiHei GB18030L2 R"/>
              </a:rPr>
              <a:t>strain?</a:t>
            </a:r>
            <a:endParaRPr/>
          </a:p>
        </p:txBody>
      </p:sp>
      <p:sp>
        <p:nvSpPr>
          <p:cNvPr id="15" name="AutoShape 15"/>
          <p:cNvSpPr/>
          <p:nvPr/>
        </p:nvSpPr>
        <p:spPr>
          <a:xfrm flipH="false" flipV="false" rot="0">
            <a:off x="8176656" y="1748730"/>
            <a:ext cx="3555210" cy="4652070"/>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8176656" y="1748730"/>
            <a:ext cx="3555210" cy="9525"/>
          </a:xfrm>
          <a:prstGeom prst="line">
            <a:avLst/>
          </a:prstGeom>
          <a:ln w="28575">
            <a:solidFill>
              <a:srgbClr val="5B8CB8">
                <a:alpha val="100000"/>
              </a:srgbClr>
            </a:solidFill>
            <a:prstDash val="solid"/>
            <a:headEnd type="none"/>
            <a:tailEnd type="none"/>
          </a:ln>
        </p:spPr>
      </p:sp>
      <p:sp>
        <p:nvSpPr>
          <p:cNvPr id="17" name="AutoShape 17"/>
          <p:cNvSpPr/>
          <p:nvPr/>
        </p:nvSpPr>
        <p:spPr>
          <a:xfrm flipH="false" flipV="false" rot="0">
            <a:off x="8479506" y="2185452"/>
            <a:ext cx="136173" cy="136208"/>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4999" y="927"/>
                </a:move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lnTo>
                  <a:pt x="4999" y="927"/>
                </a:lnTo>
                <a:moveTo>
                  <a:pt x="4999" y="4545"/>
                </a:moveTo>
                <a:cubicBezTo>
                  <a:pt x="4747" y="4545"/>
                  <a:pt x="4515" y="4493"/>
                  <a:pt x="4305" y="4391"/>
                </a:cubicBezTo>
                <a:cubicBezTo>
                  <a:pt x="4093" y="4287"/>
                  <a:pt x="3925" y="4149"/>
                  <a:pt x="3799" y="3977"/>
                </a:cubicBezTo>
                <a:cubicBezTo>
                  <a:pt x="3673" y="3804"/>
                  <a:pt x="3610" y="3615"/>
                  <a:pt x="3610" y="3409"/>
                </a:cubicBezTo>
                <a:cubicBezTo>
                  <a:pt x="3610" y="3203"/>
                  <a:pt x="3673" y="3013"/>
                  <a:pt x="3799" y="2841"/>
                </a:cubicBezTo>
                <a:cubicBezTo>
                  <a:pt x="3925" y="2668"/>
                  <a:pt x="4093" y="2530"/>
                  <a:pt x="4305" y="2427"/>
                </a:cubicBezTo>
                <a:cubicBezTo>
                  <a:pt x="4515" y="2324"/>
                  <a:pt x="4747" y="2273"/>
                  <a:pt x="4999" y="2273"/>
                </a:cubicBezTo>
                <a:cubicBezTo>
                  <a:pt x="5251" y="2273"/>
                  <a:pt x="5482" y="2324"/>
                  <a:pt x="5693" y="2427"/>
                </a:cubicBezTo>
                <a:cubicBezTo>
                  <a:pt x="5904" y="2530"/>
                  <a:pt x="6073" y="2668"/>
                  <a:pt x="6199" y="2841"/>
                </a:cubicBezTo>
                <a:cubicBezTo>
                  <a:pt x="6325" y="3013"/>
                  <a:pt x="6388" y="3203"/>
                  <a:pt x="6388" y="3409"/>
                </a:cubicBezTo>
                <a:cubicBezTo>
                  <a:pt x="6388" y="3615"/>
                  <a:pt x="6325" y="3804"/>
                  <a:pt x="6199" y="3977"/>
                </a:cubicBezTo>
                <a:cubicBezTo>
                  <a:pt x="6073" y="4149"/>
                  <a:pt x="5904" y="4287"/>
                  <a:pt x="5693" y="4391"/>
                </a:cubicBezTo>
                <a:cubicBezTo>
                  <a:pt x="5482" y="4493"/>
                  <a:pt x="5251" y="4545"/>
                  <a:pt x="4999" y="4545"/>
                </a:cubicBezTo>
                <a:moveTo>
                  <a:pt x="7487" y="6818"/>
                </a:moveTo>
                <a:lnTo>
                  <a:pt x="2511" y="6818"/>
                </a:lnTo>
                <a:cubicBezTo>
                  <a:pt x="2562" y="6478"/>
                  <a:pt x="2703" y="6171"/>
                  <a:pt x="2933" y="5895"/>
                </a:cubicBezTo>
                <a:cubicBezTo>
                  <a:pt x="3162" y="5619"/>
                  <a:pt x="3458" y="5401"/>
                  <a:pt x="3821" y="5241"/>
                </a:cubicBezTo>
                <a:cubicBezTo>
                  <a:pt x="4184" y="5080"/>
                  <a:pt x="4577" y="5000"/>
                  <a:pt x="4999" y="5000"/>
                </a:cubicBezTo>
                <a:cubicBezTo>
                  <a:pt x="5421" y="5000"/>
                  <a:pt x="5813" y="5080"/>
                  <a:pt x="6177" y="5241"/>
                </a:cubicBezTo>
                <a:cubicBezTo>
                  <a:pt x="6539" y="5401"/>
                  <a:pt x="6835" y="5619"/>
                  <a:pt x="7065" y="5895"/>
                </a:cubicBezTo>
                <a:cubicBezTo>
                  <a:pt x="7295" y="6171"/>
                  <a:pt x="7435" y="6478"/>
                  <a:pt x="7487" y="6818"/>
                </a:cubicBezTo>
              </a:path>
            </a:pathLst>
          </a:custGeom>
          <a:solidFill>
            <a:srgbClr val="5B8CB8">
              <a:alpha val="100000"/>
            </a:srgbClr>
          </a:solidFill>
          <a:ln>
            <a:headEnd type="none"/>
            <a:tailEnd type="none"/>
          </a:ln>
        </p:spPr>
      </p:sp>
      <p:sp>
        <p:nvSpPr>
          <p:cNvPr id="18" name="TextBox 18"/>
          <p:cNvSpPr txBox="true"/>
          <p:nvPr/>
        </p:nvSpPr>
        <p:spPr>
          <a:xfrm flipH="false" flipV="false" rot="0">
            <a:off x="8680463" y="2177355"/>
            <a:ext cx="273715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FZYaYiHei GB18030L2 R"/>
                <a:ea typeface="FZYaYiHei GB18030L2 R"/>
                <a:cs typeface="FZYaYiHei GB18030L2 R"/>
              </a:rPr>
              <a:t>Accountability or Surveillance?</a:t>
            </a:r>
            <a:endParaRPr lang="en-US" sz="1100"/>
          </a:p>
        </p:txBody>
      </p:sp>
      <p:sp>
        <p:nvSpPr>
          <p:cNvPr id="19" name="TextBox 19"/>
          <p:cNvSpPr txBox="true"/>
          <p:nvPr/>
        </p:nvSpPr>
        <p:spPr>
          <a:xfrm flipH="false" flipV="false" rot="0">
            <a:off x="8490902" y="2600622"/>
            <a:ext cx="3240964" cy="1738164"/>
          </a:xfrm>
          <a:prstGeom prst="rect">
            <a:avLst/>
          </a:prstGeom>
          <a:ln>
            <a:headEnd type="none"/>
            <a:tailEnd type="none"/>
          </a:ln>
        </p:spPr>
        <p:txBody>
          <a:bodyPr anchor="t" anchorCtr="false" bIns="0" lIns="0" rIns="0" rtlCol="false" tIns="0" vert="horz" wrap="square"/>
          <a:lstStyle/>
          <a:p>
            <a:pPr algn="l">
              <a:defRPr/>
            </a:pPr>
            <a:r>
              <a:rPr b="false" i="false" lang="en-US" strike="noStrike" sz="1400">
                <a:ln/>
                <a:solidFill>
                  <a:srgbClr val="0A1F3D">
                    <a:alpha val="90196"/>
                  </a:srgbClr>
                </a:solidFill>
                <a:latin typeface="FZYaYiHei GB18030L2 R"/>
                <a:ea typeface="FZYaYiHei GB18030L2 R"/>
                <a:cs typeface="FZYaYiHei GB18030L2 R"/>
              </a:rPr>
              <a:t>Can outcome tracking improve</a:t>
            </a:r>
            <a:endParaRPr lang="en-US" sz="1100"/>
          </a:p>
          <a:p>
            <a:pPr algn="l"/>
            <a:r>
              <a:rPr b="false" i="false" strike="noStrike" sz="1400">
                <a:ln/>
                <a:solidFill>
                  <a:srgbClr val="0A1F3D">
                    <a:alpha val="90196"/>
                  </a:srgbClr>
                </a:solidFill>
                <a:latin typeface="FZYaYiHei GB18030L2 R"/>
                <a:ea typeface="FZYaYiHei GB18030L2 R"/>
                <a:cs typeface="FZYaYiHei GB18030L2 R"/>
              </a:rPr>
              <a:t>service quality, or does data</a:t>
            </a:r>
            <a:endParaRPr/>
          </a:p>
          <a:p>
            <a:pPr algn="l"/>
            <a:r>
              <a:rPr b="false" i="false" strike="noStrike" sz="1400">
                <a:ln/>
                <a:solidFill>
                  <a:srgbClr val="0A1F3D">
                    <a:alpha val="90196"/>
                  </a:srgbClr>
                </a:solidFill>
                <a:latin typeface="FZYaYiHei GB18030L2 R"/>
                <a:ea typeface="FZYaYiHei GB18030L2 R"/>
                <a:cs typeface="FZYaYiHei GB18030L2 R"/>
              </a:rPr>
              <a:t>collection create surveillance risks</a:t>
            </a:r>
            <a:endParaRPr/>
          </a:p>
          <a:p>
            <a:pPr algn="l"/>
            <a:r>
              <a:rPr b="false" i="false" strike="noStrike" sz="1400">
                <a:ln/>
                <a:solidFill>
                  <a:srgbClr val="0A1F3D">
                    <a:alpha val="90196"/>
                  </a:srgbClr>
                </a:solidFill>
                <a:latin typeface="FZYaYiHei GB18030L2 R"/>
                <a:ea typeface="FZYaYiHei GB18030L2 R"/>
                <a:cs typeface="FZYaYiHei GB18030L2 R"/>
              </a:rPr>
              <a:t>that undermine trust and deter</a:t>
            </a:r>
            <a:endParaRPr/>
          </a:p>
          <a:p>
            <a:pPr algn="l"/>
            <a:r>
              <a:rPr b="false" i="false" strike="noStrike" sz="1400">
                <a:ln/>
                <a:solidFill>
                  <a:srgbClr val="0A1F3D">
                    <a:alpha val="90196"/>
                  </a:srgbClr>
                </a:solidFill>
                <a:latin typeface="FZYaYiHei GB18030L2 R"/>
                <a:ea typeface="FZYaYiHei GB18030L2 R"/>
                <a:cs typeface="FZYaYiHei GB18030L2 R"/>
              </a:rPr>
              <a:t>family participation, particularly</a:t>
            </a:r>
            <a:endParaRPr/>
          </a:p>
          <a:p>
            <a:pPr algn="l"/>
            <a:r>
              <a:rPr b="false" i="false" strike="noStrike" sz="1400">
                <a:ln/>
                <a:solidFill>
                  <a:srgbClr val="0A1F3D">
                    <a:alpha val="90196"/>
                  </a:srgbClr>
                </a:solidFill>
                <a:latin typeface="FZYaYiHei GB18030L2 R"/>
                <a:ea typeface="FZYaYiHei GB18030L2 R"/>
                <a:cs typeface="FZYaYiHei GB18030L2 R"/>
              </a:rPr>
              <a:t>among marginalized groups?</a:t>
            </a:r>
            <a:endParaRP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101E">
              <a:alpha val="34901"/>
            </a:srgbClr>
          </a:solidFill>
          <a:ln>
            <a:headEnd type="none"/>
            <a:tailEnd type="none"/>
          </a:ln>
        </p:spPr>
      </p:sp>
      <p:sp>
        <p:nvSpPr>
          <p:cNvPr id="4" name="TextBox 4"/>
          <p:cNvSpPr txBox="true"/>
          <p:nvPr/>
        </p:nvSpPr>
        <p:spPr>
          <a:xfrm flipH="false" flipV="false" rot="0">
            <a:off x="2183357" y="2708970"/>
            <a:ext cx="7822236" cy="838200"/>
          </a:xfrm>
          <a:prstGeom prst="rect">
            <a:avLst/>
          </a:prstGeom>
          <a:ln>
            <a:headEnd type="none"/>
            <a:tailEnd type="none"/>
          </a:ln>
        </p:spPr>
        <p:txBody>
          <a:bodyPr anchor="t" anchorCtr="true" bIns="0" lIns="0" rIns="0" rtlCol="false" tIns="0" vert="horz" wrap="none"/>
          <a:lstStyle/>
          <a:p>
            <a:pPr algn="ctr">
              <a:defRPr/>
            </a:pPr>
            <a:r>
              <a:rPr b="true" i="false" lang="en-US" strike="noStrike" sz="6000">
                <a:ln/>
                <a:solidFill>
                  <a:srgbClr val="F1F3F5">
                    <a:alpha val="100000"/>
                  </a:srgbClr>
                </a:solidFill>
                <a:latin typeface="Source Han Serif CN"/>
                <a:ea typeface="Source Han Serif CN"/>
                <a:cs typeface="Source Han Serif CN"/>
              </a:rPr>
              <a:t>Thank You</a:t>
            </a:r>
            <a:endParaRPr lang="en-US" sz="1100"/>
          </a:p>
        </p:txBody>
      </p:sp>
      <p:sp>
        <p:nvSpPr>
          <p:cNvPr id="5" name="TextBox 5"/>
          <p:cNvSpPr txBox="true"/>
          <p:nvPr/>
        </p:nvSpPr>
        <p:spPr>
          <a:xfrm flipH="false" flipV="false" rot="0">
            <a:off x="2209768" y="3813870"/>
            <a:ext cx="7769416" cy="335161"/>
          </a:xfrm>
          <a:prstGeom prst="rect">
            <a:avLst/>
          </a:prstGeom>
          <a:ln>
            <a:headEnd type="none"/>
            <a:tailEnd type="none"/>
          </a:ln>
        </p:spPr>
        <p:txBody>
          <a:bodyPr anchor="ctr" anchorCtr="true" bIns="0" lIns="0" rIns="0" rtlCol="false" tIns="0" vert="horz" wrap="none"/>
          <a:lstStyle/>
          <a:p>
            <a:pPr algn="ctr">
              <a:defRPr/>
            </a:pPr>
            <a:r>
              <a:rPr b="false" i="false" lang="en-US" strike="noStrike" sz="1600">
                <a:ln/>
                <a:solidFill>
                  <a:srgbClr val="F1F3F5">
                    <a:alpha val="90196"/>
                  </a:srgbClr>
                </a:solidFill>
                <a:latin typeface="FZYaYiHei GB18030L2 R"/>
                <a:ea typeface="FZYaYiHei GB18030L2 R"/>
                <a:cs typeface="FZYaYiHei GB18030L2 R"/>
              </a:rPr>
              <a:t>Questions and Discussion Welcome</a:t>
            </a:r>
            <a:endParaRPr lang="en-US" sz="1100"/>
          </a:p>
        </p:txBody>
      </p:sp>
    </p:spTree>
  </p:cSld>
  <p:clrMapOvr>
    <a:masterClrMapping/>
  </p:clrMapOvr>
</p:sld>
</file>

<file path=ppt/slides/slide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2029122"/>
            <a:ext cx="450732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Contents</a:t>
            </a:r>
            <a:endParaRPr lang="en-US" sz="1100"/>
          </a:p>
        </p:txBody>
      </p:sp>
      <p:sp>
        <p:nvSpPr>
          <p:cNvPr id="4" name="TextBox 4"/>
          <p:cNvSpPr txBox="true"/>
          <p:nvPr/>
        </p:nvSpPr>
        <p:spPr>
          <a:xfrm flipH="false" flipV="false" rot="0">
            <a:off x="457086" y="2400597"/>
            <a:ext cx="4507323" cy="1177230"/>
          </a:xfrm>
          <a:prstGeom prst="rect">
            <a:avLst/>
          </a:prstGeom>
          <a:ln>
            <a:headEnd type="none"/>
            <a:tailEnd type="none"/>
          </a:ln>
        </p:spPr>
        <p:txBody>
          <a:bodyPr anchor="t" anchorCtr="false" bIns="0" lIns="0" rIns="0" rtlCol="false" tIns="0" vert="horz" wrap="none"/>
          <a:lstStyle/>
          <a:p>
            <a:pPr algn="l">
              <a:defRPr/>
            </a:pPr>
            <a:r>
              <a:rPr b="true" i="false" lang="en-US" strike="noStrike" sz="4200">
                <a:ln/>
                <a:solidFill>
                  <a:srgbClr val="0A1F3D">
                    <a:alpha val="100000"/>
                  </a:srgbClr>
                </a:solidFill>
                <a:latin typeface="Source Han Serif CN"/>
                <a:ea typeface="Source Han Serif CN"/>
                <a:cs typeface="Source Han Serif CN"/>
              </a:rPr>
              <a:t>Presentation</a:t>
            </a:r>
            <a:endParaRPr lang="en-US" sz="1100"/>
          </a:p>
          <a:p>
            <a:pPr algn="l"/>
            <a:r>
              <a:rPr b="true" i="false" strike="noStrike" sz="4200">
                <a:ln/>
                <a:solidFill>
                  <a:srgbClr val="0A1F3D">
                    <a:alpha val="100000"/>
                  </a:srgbClr>
                </a:solidFill>
                <a:latin typeface="Source Han Serif CN"/>
                <a:ea typeface="Source Han Serif CN"/>
                <a:cs typeface="Source Han Serif CN"/>
              </a:rPr>
              <a:t>Overview</a:t>
            </a:r>
            <a:endParaRPr/>
          </a:p>
        </p:txBody>
      </p:sp>
      <p:sp>
        <p:nvSpPr>
          <p:cNvPr id="5" name="TextBox 5"/>
          <p:cNvSpPr txBox="true"/>
          <p:nvPr/>
        </p:nvSpPr>
        <p:spPr>
          <a:xfrm flipH="false" flipV="false" rot="0">
            <a:off x="457086" y="3859709"/>
            <a:ext cx="4507323" cy="938808"/>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70196"/>
                  </a:srgbClr>
                </a:solidFill>
                <a:latin typeface="FZYaYiHei GB18030L2 R"/>
                <a:ea typeface="FZYaYiHei GB18030L2 R"/>
                <a:cs typeface="FZYaYiHei GB18030L2 R"/>
              </a:rPr>
              <a:t>A comparative examination of early childhood intervention</a:t>
            </a:r>
            <a:endParaRPr lang="en-US" sz="1100"/>
          </a:p>
          <a:p>
            <a:pPr algn="l"/>
            <a:r>
              <a:rPr b="false" i="false" strike="noStrike" sz="1200">
                <a:ln/>
                <a:solidFill>
                  <a:srgbClr val="0A1F3D">
                    <a:alpha val="70196"/>
                  </a:srgbClr>
                </a:solidFill>
                <a:latin typeface="FZYaYiHei GB18030L2 R"/>
                <a:ea typeface="FZYaYiHei GB18030L2 R"/>
                <a:cs typeface="FZYaYiHei GB18030L2 R"/>
              </a:rPr>
              <a:t>policy frameworks across China and South Korea,</a:t>
            </a:r>
            <a:endParaRPr/>
          </a:p>
          <a:p>
            <a:pPr algn="l"/>
            <a:r>
              <a:rPr b="false" i="false" strike="noStrike" sz="1200">
                <a:ln/>
                <a:solidFill>
                  <a:srgbClr val="0A1F3D">
                    <a:alpha val="70196"/>
                  </a:srgbClr>
                </a:solidFill>
                <a:latin typeface="FZYaYiHei GB18030L2 R"/>
                <a:ea typeface="FZYaYiHei GB18030L2 R"/>
                <a:cs typeface="FZYaYiHei GB18030L2 R"/>
              </a:rPr>
              <a:t>examining institutional design, implementation mechanisms,</a:t>
            </a:r>
            <a:endParaRPr/>
          </a:p>
          <a:p>
            <a:pPr algn="l"/>
            <a:r>
              <a:rPr b="false" i="false" strike="noStrike" sz="1200">
                <a:ln/>
                <a:solidFill>
                  <a:srgbClr val="0A1F3D">
                    <a:alpha val="70196"/>
                  </a:srgbClr>
                </a:solidFill>
                <a:latin typeface="FZYaYiHei GB18030L2 R"/>
                <a:ea typeface="FZYaYiHei GB18030L2 R"/>
                <a:cs typeface="FZYaYiHei GB18030L2 R"/>
              </a:rPr>
              <a:t>and cross-national policy learning opportunities.</a:t>
            </a:r>
            <a:endParaRPr/>
          </a:p>
        </p:txBody>
      </p:sp>
      <p:sp>
        <p:nvSpPr>
          <p:cNvPr id="6" name="AutoShape 6"/>
          <p:cNvSpPr/>
          <p:nvPr/>
        </p:nvSpPr>
        <p:spPr>
          <a:xfrm flipH="false" flipV="false" rot="0">
            <a:off x="5421494" y="1544538"/>
            <a:ext cx="6310222" cy="9525"/>
          </a:xfrm>
          <a:prstGeom prst="line">
            <a:avLst/>
          </a:prstGeom>
          <a:ln w="9525">
            <a:solidFill>
              <a:srgbClr val="C5CDD6">
                <a:alpha val="100000"/>
              </a:srgbClr>
            </a:solidFill>
            <a:prstDash val="solid"/>
            <a:headEnd type="none"/>
            <a:tailEnd type="none"/>
          </a:ln>
        </p:spPr>
      </p:sp>
      <p:sp>
        <p:nvSpPr>
          <p:cNvPr id="7" name="TextBox 7"/>
          <p:cNvSpPr txBox="true"/>
          <p:nvPr/>
        </p:nvSpPr>
        <p:spPr>
          <a:xfrm flipH="false" flipV="false" rot="0">
            <a:off x="5421494" y="1182588"/>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FZYaYiHei GB18030L2 R"/>
                <a:ea typeface="FZYaYiHei GB18030L2 R"/>
                <a:cs typeface="FZYaYiHei GB18030L2 R"/>
              </a:rPr>
              <a:t>01</a:t>
            </a:r>
            <a:endParaRPr lang="en-US" sz="1100"/>
          </a:p>
        </p:txBody>
      </p:sp>
      <p:sp>
        <p:nvSpPr>
          <p:cNvPr id="8" name="TextBox 8"/>
          <p:cNvSpPr txBox="true"/>
          <p:nvPr/>
        </p:nvSpPr>
        <p:spPr>
          <a:xfrm flipH="false" flipV="false" rot="0">
            <a:off x="5840490" y="1115913"/>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FZYaYiHei GB18030L2 R"/>
                <a:ea typeface="FZYaYiHei GB18030L2 R"/>
                <a:cs typeface="FZYaYiHei GB18030L2 R"/>
              </a:rPr>
              <a:t>Background &amp; Definitions</a:t>
            </a:r>
            <a:endParaRPr lang="en-US" sz="1100"/>
          </a:p>
        </p:txBody>
      </p:sp>
      <p:sp>
        <p:nvSpPr>
          <p:cNvPr id="9" name="AutoShape 9"/>
          <p:cNvSpPr/>
          <p:nvPr/>
        </p:nvSpPr>
        <p:spPr>
          <a:xfrm flipH="false" flipV="false" rot="0">
            <a:off x="5421494" y="2641402"/>
            <a:ext cx="6310222" cy="9525"/>
          </a:xfrm>
          <a:prstGeom prst="line">
            <a:avLst/>
          </a:prstGeom>
          <a:ln w="9525">
            <a:solidFill>
              <a:srgbClr val="C5CDD6">
                <a:alpha val="100000"/>
              </a:srgbClr>
            </a:solidFill>
            <a:prstDash val="solid"/>
            <a:headEnd type="none"/>
            <a:tailEnd type="none"/>
          </a:ln>
        </p:spPr>
      </p:sp>
      <p:sp>
        <p:nvSpPr>
          <p:cNvPr id="10" name="TextBox 10"/>
          <p:cNvSpPr txBox="true"/>
          <p:nvPr/>
        </p:nvSpPr>
        <p:spPr>
          <a:xfrm flipH="false" flipV="false" rot="0">
            <a:off x="5421494" y="2279452"/>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FZYaYiHei GB18030L2 R"/>
                <a:ea typeface="FZYaYiHei GB18030L2 R"/>
                <a:cs typeface="FZYaYiHei GB18030L2 R"/>
              </a:rPr>
              <a:t>02</a:t>
            </a:r>
            <a:endParaRPr lang="en-US" sz="1100"/>
          </a:p>
        </p:txBody>
      </p:sp>
      <p:sp>
        <p:nvSpPr>
          <p:cNvPr id="11" name="TextBox 11"/>
          <p:cNvSpPr txBox="true"/>
          <p:nvPr/>
        </p:nvSpPr>
        <p:spPr>
          <a:xfrm flipH="false" flipV="false" rot="0">
            <a:off x="5840490" y="2212777"/>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FZYaYiHei GB18030L2 R"/>
                <a:ea typeface="FZYaYiHei GB18030L2 R"/>
                <a:cs typeface="FZYaYiHei GB18030L2 R"/>
              </a:rPr>
              <a:t>China's Framework</a:t>
            </a:r>
            <a:endParaRPr lang="en-US" sz="1100"/>
          </a:p>
        </p:txBody>
      </p:sp>
      <p:sp>
        <p:nvSpPr>
          <p:cNvPr id="12" name="AutoShape 12"/>
          <p:cNvSpPr/>
          <p:nvPr/>
        </p:nvSpPr>
        <p:spPr>
          <a:xfrm flipH="false" flipV="false" rot="0">
            <a:off x="5421494" y="3738265"/>
            <a:ext cx="6310222" cy="9525"/>
          </a:xfrm>
          <a:prstGeom prst="line">
            <a:avLst/>
          </a:prstGeom>
          <a:ln w="9525">
            <a:solidFill>
              <a:srgbClr val="C5CDD6">
                <a:alpha val="100000"/>
              </a:srgbClr>
            </a:solidFill>
            <a:prstDash val="solid"/>
            <a:headEnd type="none"/>
            <a:tailEnd type="none"/>
          </a:ln>
        </p:spPr>
      </p:sp>
      <p:sp>
        <p:nvSpPr>
          <p:cNvPr id="13" name="TextBox 13"/>
          <p:cNvSpPr txBox="true"/>
          <p:nvPr/>
        </p:nvSpPr>
        <p:spPr>
          <a:xfrm flipH="false" flipV="false" rot="0">
            <a:off x="5421494" y="3376315"/>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FZYaYiHei GB18030L2 R"/>
                <a:ea typeface="FZYaYiHei GB18030L2 R"/>
                <a:cs typeface="FZYaYiHei GB18030L2 R"/>
              </a:rPr>
              <a:t>03</a:t>
            </a:r>
            <a:endParaRPr lang="en-US" sz="1100"/>
          </a:p>
        </p:txBody>
      </p:sp>
      <p:sp>
        <p:nvSpPr>
          <p:cNvPr id="14" name="TextBox 14"/>
          <p:cNvSpPr txBox="true"/>
          <p:nvPr/>
        </p:nvSpPr>
        <p:spPr>
          <a:xfrm flipH="false" flipV="false" rot="0">
            <a:off x="5840490" y="3309640"/>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FZYaYiHei GB18030L2 R"/>
                <a:ea typeface="FZYaYiHei GB18030L2 R"/>
                <a:cs typeface="FZYaYiHei GB18030L2 R"/>
              </a:rPr>
              <a:t>South Korea's Framework</a:t>
            </a:r>
            <a:endParaRPr lang="en-US" sz="1100"/>
          </a:p>
        </p:txBody>
      </p:sp>
      <p:sp>
        <p:nvSpPr>
          <p:cNvPr id="15" name="AutoShape 15"/>
          <p:cNvSpPr/>
          <p:nvPr/>
        </p:nvSpPr>
        <p:spPr>
          <a:xfrm flipH="false" flipV="false" rot="0">
            <a:off x="5421494" y="4835127"/>
            <a:ext cx="6310222" cy="9525"/>
          </a:xfrm>
          <a:prstGeom prst="line">
            <a:avLst/>
          </a:prstGeom>
          <a:ln w="9525">
            <a:solidFill>
              <a:srgbClr val="C5CDD6">
                <a:alpha val="100000"/>
              </a:srgbClr>
            </a:solidFill>
            <a:prstDash val="solid"/>
            <a:headEnd type="none"/>
            <a:tailEnd type="none"/>
          </a:ln>
        </p:spPr>
      </p:sp>
      <p:sp>
        <p:nvSpPr>
          <p:cNvPr id="16" name="TextBox 16"/>
          <p:cNvSpPr txBox="true"/>
          <p:nvPr/>
        </p:nvSpPr>
        <p:spPr>
          <a:xfrm flipH="false" flipV="false" rot="0">
            <a:off x="5421494" y="4473179"/>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FZYaYiHei GB18030L2 R"/>
                <a:ea typeface="FZYaYiHei GB18030L2 R"/>
                <a:cs typeface="FZYaYiHei GB18030L2 R"/>
              </a:rPr>
              <a:t>04</a:t>
            </a:r>
            <a:endParaRPr lang="en-US" sz="1100"/>
          </a:p>
        </p:txBody>
      </p:sp>
      <p:sp>
        <p:nvSpPr>
          <p:cNvPr id="17" name="TextBox 17"/>
          <p:cNvSpPr txBox="true"/>
          <p:nvPr/>
        </p:nvSpPr>
        <p:spPr>
          <a:xfrm flipH="false" flipV="false" rot="0">
            <a:off x="5840490" y="4406502"/>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FZYaYiHei GB18030L2 R"/>
                <a:ea typeface="FZYaYiHei GB18030L2 R"/>
                <a:cs typeface="FZYaYiHei GB18030L2 R"/>
              </a:rPr>
              <a:t>Comparative Analysis</a:t>
            </a:r>
            <a:endParaRPr lang="en-US" sz="1100"/>
          </a:p>
        </p:txBody>
      </p:sp>
      <p:sp>
        <p:nvSpPr>
          <p:cNvPr id="18" name="TextBox 18"/>
          <p:cNvSpPr txBox="true"/>
          <p:nvPr/>
        </p:nvSpPr>
        <p:spPr>
          <a:xfrm flipH="false" flipV="false" rot="0">
            <a:off x="5421494" y="5570041"/>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FZYaYiHei GB18030L2 R"/>
                <a:ea typeface="FZYaYiHei GB18030L2 R"/>
                <a:cs typeface="FZYaYiHei GB18030L2 R"/>
              </a:rPr>
              <a:t>05</a:t>
            </a:r>
            <a:endParaRPr lang="en-US" sz="1100"/>
          </a:p>
        </p:txBody>
      </p:sp>
      <p:sp>
        <p:nvSpPr>
          <p:cNvPr id="19" name="TextBox 19"/>
          <p:cNvSpPr txBox="true"/>
          <p:nvPr/>
        </p:nvSpPr>
        <p:spPr>
          <a:xfrm flipH="false" flipV="false" rot="0">
            <a:off x="5840490" y="5503366"/>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FZYaYiHei GB18030L2 R"/>
                <a:ea typeface="FZYaYiHei GB18030L2 R"/>
                <a:cs typeface="FZYaYiHei GB18030L2 R"/>
              </a:rPr>
              <a:t>Recommendations</a:t>
            </a:r>
            <a:endParaRPr lang="en-US" sz="1100"/>
          </a:p>
        </p:txBody>
      </p:sp>
    </p:spTree>
  </p:cSld>
  <p:clrMapOvr>
    <a:masterClrMapping/>
  </p:clrMapOvr>
</p:sld>
</file>

<file path=ppt/slides/slide3.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Concept &amp; Rationale</a:t>
            </a:r>
            <a:endParaRPr lang="en-US" sz="1100"/>
          </a:p>
        </p:txBody>
      </p:sp>
      <p:sp>
        <p:nvSpPr>
          <p:cNvPr id="4" name="TextBox 4"/>
          <p:cNvSpPr txBox="true"/>
          <p:nvPr/>
        </p:nvSpPr>
        <p:spPr>
          <a:xfrm flipH="false" flipV="false" rot="0">
            <a:off x="457086" y="790575"/>
            <a:ext cx="11274781" cy="428625"/>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Source Han Serif CN"/>
                <a:ea typeface="Source Han Serif CN"/>
                <a:cs typeface="Source Han Serif CN"/>
              </a:rPr>
              <a:t>Early Intervention: Concept and Rationale</a:t>
            </a:r>
            <a:endParaRPr lang="en-US" sz="1100"/>
          </a:p>
        </p:txBody>
      </p:sp>
      <p:sp>
        <p:nvSpPr>
          <p:cNvPr id="5" name="AutoShape 5"/>
          <p:cNvSpPr/>
          <p:nvPr/>
        </p:nvSpPr>
        <p:spPr>
          <a:xfrm flipH="false" flipV="false" rot="0">
            <a:off x="457086" y="1466850"/>
            <a:ext cx="11274781" cy="1195983"/>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66850"/>
            <a:ext cx="11274781" cy="9525"/>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95151" y="1733550"/>
            <a:ext cx="11493801"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Early intervention encompasses targeted services for children aged 0-6 with developmental delays or established risk conditions, grounded in neuroscientific</a:t>
            </a:r>
            <a:endParaRPr lang="en-US" sz="1100"/>
          </a:p>
          <a:p>
            <a:pPr algn="l"/>
            <a:r>
              <a:rPr b="false" i="false" strike="noStrike" sz="1200">
                <a:ln/>
                <a:solidFill>
                  <a:srgbClr val="0A1F3D">
                    <a:alpha val="90196"/>
                  </a:srgbClr>
                </a:solidFill>
                <a:latin typeface="FZYaYiHei GB18030L2 R"/>
                <a:ea typeface="FZYaYiHei GB18030L2 R"/>
                <a:cs typeface="FZYaYiHei GB18030L2 R"/>
              </a:rPr>
              <a:t>evidence that </a:t>
            </a:r>
            <a:r>
              <a:rPr b="true" i="false" strike="noStrike" sz="1200">
                <a:ln/>
                <a:solidFill>
                  <a:srgbClr val="5B8CB8">
                    <a:alpha val="90196"/>
                  </a:srgbClr>
                </a:solidFill>
                <a:latin typeface="FZYaYiHei GB18030L2 R"/>
                <a:ea typeface="FZYaYiHei GB18030L2 R"/>
                <a:cs typeface="FZYaYiHei GB18030L2 R"/>
              </a:rPr>
              <a:t>85% of brain development occurs before age three</a:t>
            </a:r>
            <a:r>
              <a:rPr b="false" i="false" strike="noStrike" sz="1200">
                <a:ln/>
                <a:solidFill>
                  <a:srgbClr val="0A1F3D">
                    <a:alpha val="90196"/>
                  </a:srgbClr>
                </a:solidFill>
                <a:latin typeface="FZYaYiHei GB18030L2 R"/>
                <a:ea typeface="FZYaYiHei GB18030L2 R"/>
                <a:cs typeface="FZYaYiHei GB18030L2 R"/>
              </a:rPr>
              <a:t>. Beyond its humanitarian imperative, early intervention demonstrates remarkable cost-</a:t>
            </a:r>
            <a:endParaRPr/>
          </a:p>
          <a:p>
            <a:pPr algn="l"/>
            <a:r>
              <a:rPr b="false" i="false" strike="noStrike" sz="1200">
                <a:ln/>
                <a:solidFill>
                  <a:srgbClr val="0A1F3D">
                    <a:alpha val="90196"/>
                  </a:srgbClr>
                </a:solidFill>
                <a:latin typeface="FZYaYiHei GB18030L2 R"/>
                <a:ea typeface="FZYaYiHei GB18030L2 R"/>
                <a:cs typeface="FZYaYiHei GB18030L2 R"/>
              </a:rPr>
              <a:t>effectiveness with </a:t>
            </a:r>
            <a:r>
              <a:rPr b="true" i="false" strike="noStrike" sz="1200">
                <a:ln/>
                <a:solidFill>
                  <a:srgbClr val="5B8CB8">
                    <a:alpha val="90196"/>
                  </a:srgbClr>
                </a:solidFill>
                <a:latin typeface="FZYaYiHei GB18030L2 R"/>
                <a:ea typeface="FZYaYiHei GB18030L2 R"/>
                <a:cs typeface="FZYaYiHei GB18030L2 R"/>
              </a:rPr>
              <a:t>benefit-cost ratios ranging from 3:1 to 17:1</a:t>
            </a:r>
            <a:r>
              <a:rPr b="false" i="false" strike="noStrike" sz="1200">
                <a:ln/>
                <a:solidFill>
                  <a:srgbClr val="0A1F3D">
                    <a:alpha val="90196"/>
                  </a:srgbClr>
                </a:solidFill>
                <a:latin typeface="FZYaYiHei GB18030L2 R"/>
                <a:ea typeface="FZYaYiHei GB18030L2 R"/>
                <a:cs typeface="FZYaYiHei GB18030L2 R"/>
              </a:rPr>
              <a:t>, making it a strategic investment rather than merely social expenditure.</a:t>
            </a:r>
            <a:endParaRPr/>
          </a:p>
        </p:txBody>
      </p:sp>
      <p:sp>
        <p:nvSpPr>
          <p:cNvPr id="8" name="AutoShape 8"/>
          <p:cNvSpPr/>
          <p:nvPr/>
        </p:nvSpPr>
        <p:spPr>
          <a:xfrm flipH="false" flipV="false" rot="0">
            <a:off x="457086" y="2891433"/>
            <a:ext cx="3605948" cy="3509367"/>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669783" y="3186708"/>
            <a:ext cx="228543" cy="228600"/>
          </a:xfrm>
          <a:custGeom>
            <a:rect b="b" l="l" r="r" t="t"/>
            <a:pathLst>
              <a:path h="10000" w="9998">
                <a:moveTo>
                  <a:pt x="3499" y="1000"/>
                </a:moveTo>
                <a:cubicBezTo>
                  <a:pt x="3679" y="1000"/>
                  <a:pt x="3845" y="1045"/>
                  <a:pt x="3999" y="1135"/>
                </a:cubicBezTo>
                <a:cubicBezTo>
                  <a:pt x="4152" y="1225"/>
                  <a:pt x="4274" y="1346"/>
                  <a:pt x="4364" y="1500"/>
                </a:cubicBezTo>
                <a:cubicBezTo>
                  <a:pt x="4454" y="1653"/>
                  <a:pt x="4499" y="1820"/>
                  <a:pt x="4499" y="2000"/>
                </a:cubicBezTo>
                <a:lnTo>
                  <a:pt x="4499" y="5410"/>
                </a:lnTo>
                <a:cubicBezTo>
                  <a:pt x="4079" y="5090"/>
                  <a:pt x="3522" y="4873"/>
                  <a:pt x="2829" y="4760"/>
                </a:cubicBezTo>
                <a:lnTo>
                  <a:pt x="2669" y="5740"/>
                </a:lnTo>
                <a:cubicBezTo>
                  <a:pt x="3315" y="5853"/>
                  <a:pt x="3782" y="6065"/>
                  <a:pt x="4069" y="6375"/>
                </a:cubicBezTo>
                <a:cubicBezTo>
                  <a:pt x="4355" y="6685"/>
                  <a:pt x="4499" y="7143"/>
                  <a:pt x="4499" y="7750"/>
                </a:cubicBezTo>
                <a:cubicBezTo>
                  <a:pt x="4499" y="7976"/>
                  <a:pt x="4442" y="8185"/>
                  <a:pt x="4329" y="8375"/>
                </a:cubicBezTo>
                <a:cubicBezTo>
                  <a:pt x="4215" y="8565"/>
                  <a:pt x="4064" y="8716"/>
                  <a:pt x="3874" y="8830"/>
                </a:cubicBezTo>
                <a:cubicBezTo>
                  <a:pt x="3684" y="8943"/>
                  <a:pt x="3475" y="9000"/>
                  <a:pt x="3249" y="9000"/>
                </a:cubicBezTo>
                <a:cubicBezTo>
                  <a:pt x="3022" y="9000"/>
                  <a:pt x="2814" y="8943"/>
                  <a:pt x="2624" y="8830"/>
                </a:cubicBezTo>
                <a:cubicBezTo>
                  <a:pt x="2434" y="8716"/>
                  <a:pt x="2283" y="8565"/>
                  <a:pt x="2170" y="8375"/>
                </a:cubicBezTo>
                <a:cubicBezTo>
                  <a:pt x="2056" y="8185"/>
                  <a:pt x="2000" y="7976"/>
                  <a:pt x="2000" y="7750"/>
                </a:cubicBezTo>
                <a:lnTo>
                  <a:pt x="2000" y="7570"/>
                </a:lnTo>
                <a:cubicBezTo>
                  <a:pt x="2226" y="7650"/>
                  <a:pt x="2449" y="7706"/>
                  <a:pt x="2669" y="7740"/>
                </a:cubicBezTo>
                <a:lnTo>
                  <a:pt x="2829" y="6760"/>
                </a:lnTo>
                <a:cubicBezTo>
                  <a:pt x="2496" y="6700"/>
                  <a:pt x="2123" y="6573"/>
                  <a:pt x="1710" y="6380"/>
                </a:cubicBezTo>
                <a:cubicBezTo>
                  <a:pt x="1496" y="6280"/>
                  <a:pt x="1325" y="6128"/>
                  <a:pt x="1195" y="5925"/>
                </a:cubicBezTo>
                <a:cubicBezTo>
                  <a:pt x="1065" y="5721"/>
                  <a:pt x="1000" y="5496"/>
                  <a:pt x="1000" y="5250"/>
                </a:cubicBezTo>
                <a:cubicBezTo>
                  <a:pt x="1000" y="4850"/>
                  <a:pt x="1093" y="4521"/>
                  <a:pt x="1280" y="4265"/>
                </a:cubicBezTo>
                <a:cubicBezTo>
                  <a:pt x="1466" y="4008"/>
                  <a:pt x="1746" y="3833"/>
                  <a:pt x="2120" y="3740"/>
                </a:cubicBezTo>
                <a:lnTo>
                  <a:pt x="2500" y="3640"/>
                </a:lnTo>
                <a:lnTo>
                  <a:pt x="2500" y="2000"/>
                </a:lnTo>
                <a:cubicBezTo>
                  <a:pt x="2500" y="1820"/>
                  <a:pt x="2544" y="1653"/>
                  <a:pt x="2634" y="1500"/>
                </a:cubicBezTo>
                <a:cubicBezTo>
                  <a:pt x="2724" y="1346"/>
                  <a:pt x="2845" y="1225"/>
                  <a:pt x="2999" y="1135"/>
                </a:cubicBezTo>
                <a:cubicBezTo>
                  <a:pt x="3152" y="1045"/>
                  <a:pt x="3319" y="1000"/>
                  <a:pt x="3499" y="1000"/>
                </a:cubicBezTo>
                <a:moveTo>
                  <a:pt x="4999" y="680"/>
                </a:moveTo>
                <a:cubicBezTo>
                  <a:pt x="4812" y="466"/>
                  <a:pt x="4589" y="300"/>
                  <a:pt x="4329" y="180"/>
                </a:cubicBezTo>
                <a:cubicBezTo>
                  <a:pt x="4069" y="60"/>
                  <a:pt x="3792" y="0"/>
                  <a:pt x="3499" y="0"/>
                </a:cubicBezTo>
                <a:cubicBezTo>
                  <a:pt x="3139" y="0"/>
                  <a:pt x="2806" y="90"/>
                  <a:pt x="2500" y="270"/>
                </a:cubicBezTo>
                <a:cubicBezTo>
                  <a:pt x="2193" y="450"/>
                  <a:pt x="1950" y="693"/>
                  <a:pt x="1770" y="1000"/>
                </a:cubicBezTo>
                <a:cubicBezTo>
                  <a:pt x="1590" y="1306"/>
                  <a:pt x="1500" y="1640"/>
                  <a:pt x="1500" y="2000"/>
                </a:cubicBezTo>
                <a:lnTo>
                  <a:pt x="1500" y="2890"/>
                </a:lnTo>
                <a:cubicBezTo>
                  <a:pt x="1066" y="3063"/>
                  <a:pt x="723" y="3323"/>
                  <a:pt x="470" y="3670"/>
                </a:cubicBezTo>
                <a:cubicBezTo>
                  <a:pt x="156" y="4103"/>
                  <a:pt x="0" y="4630"/>
                  <a:pt x="0" y="5250"/>
                </a:cubicBezTo>
                <a:cubicBezTo>
                  <a:pt x="0" y="5636"/>
                  <a:pt x="90" y="5993"/>
                  <a:pt x="270" y="6320"/>
                </a:cubicBezTo>
                <a:cubicBezTo>
                  <a:pt x="450" y="6646"/>
                  <a:pt x="693" y="6913"/>
                  <a:pt x="1000" y="7120"/>
                </a:cubicBezTo>
                <a:lnTo>
                  <a:pt x="1000" y="7750"/>
                </a:lnTo>
                <a:cubicBezTo>
                  <a:pt x="1000" y="8156"/>
                  <a:pt x="1101" y="8531"/>
                  <a:pt x="1305" y="8875"/>
                </a:cubicBezTo>
                <a:cubicBezTo>
                  <a:pt x="1508" y="9218"/>
                  <a:pt x="1781" y="9491"/>
                  <a:pt x="2125" y="9695"/>
                </a:cubicBezTo>
                <a:cubicBezTo>
                  <a:pt x="2467" y="9898"/>
                  <a:pt x="2842" y="10000"/>
                  <a:pt x="3249" y="10000"/>
                </a:cubicBezTo>
                <a:cubicBezTo>
                  <a:pt x="3595" y="10000"/>
                  <a:pt x="3920" y="9925"/>
                  <a:pt x="4224" y="9775"/>
                </a:cubicBezTo>
                <a:cubicBezTo>
                  <a:pt x="4527" y="9625"/>
                  <a:pt x="4785" y="9420"/>
                  <a:pt x="4999" y="9160"/>
                </a:cubicBezTo>
                <a:cubicBezTo>
                  <a:pt x="5212" y="9420"/>
                  <a:pt x="5470" y="9625"/>
                  <a:pt x="5774" y="9775"/>
                </a:cubicBezTo>
                <a:cubicBezTo>
                  <a:pt x="6077" y="9925"/>
                  <a:pt x="6402" y="10000"/>
                  <a:pt x="6749" y="10000"/>
                </a:cubicBezTo>
                <a:cubicBezTo>
                  <a:pt x="7155" y="10000"/>
                  <a:pt x="7530" y="9898"/>
                  <a:pt x="7873" y="9695"/>
                </a:cubicBezTo>
                <a:cubicBezTo>
                  <a:pt x="8216" y="9491"/>
                  <a:pt x="8489" y="9218"/>
                  <a:pt x="8693" y="8875"/>
                </a:cubicBezTo>
                <a:cubicBezTo>
                  <a:pt x="8896" y="8531"/>
                  <a:pt x="8998" y="8156"/>
                  <a:pt x="8998" y="7750"/>
                </a:cubicBezTo>
                <a:lnTo>
                  <a:pt x="8998" y="7120"/>
                </a:lnTo>
                <a:cubicBezTo>
                  <a:pt x="9304" y="6913"/>
                  <a:pt x="9548" y="6646"/>
                  <a:pt x="9728" y="6320"/>
                </a:cubicBezTo>
                <a:cubicBezTo>
                  <a:pt x="9908" y="5993"/>
                  <a:pt x="9998" y="5636"/>
                  <a:pt x="9998" y="5250"/>
                </a:cubicBezTo>
                <a:cubicBezTo>
                  <a:pt x="9998" y="4630"/>
                  <a:pt x="9841" y="4103"/>
                  <a:pt x="9528" y="3670"/>
                </a:cubicBezTo>
                <a:cubicBezTo>
                  <a:pt x="9274" y="3323"/>
                  <a:pt x="8931" y="3063"/>
                  <a:pt x="8498" y="2890"/>
                </a:cubicBezTo>
                <a:lnTo>
                  <a:pt x="8498" y="2000"/>
                </a:lnTo>
                <a:cubicBezTo>
                  <a:pt x="8498" y="1640"/>
                  <a:pt x="8408" y="1306"/>
                  <a:pt x="8228" y="1000"/>
                </a:cubicBezTo>
                <a:cubicBezTo>
                  <a:pt x="8048" y="693"/>
                  <a:pt x="7805" y="450"/>
                  <a:pt x="7499" y="270"/>
                </a:cubicBezTo>
                <a:cubicBezTo>
                  <a:pt x="7192" y="90"/>
                  <a:pt x="6859" y="0"/>
                  <a:pt x="6499" y="0"/>
                </a:cubicBezTo>
                <a:cubicBezTo>
                  <a:pt x="6205" y="0"/>
                  <a:pt x="5929" y="60"/>
                  <a:pt x="5669" y="180"/>
                </a:cubicBezTo>
                <a:cubicBezTo>
                  <a:pt x="5409" y="300"/>
                  <a:pt x="5185" y="466"/>
                  <a:pt x="4999" y="680"/>
                </a:cubicBezTo>
                <a:moveTo>
                  <a:pt x="7998" y="7570"/>
                </a:moveTo>
                <a:lnTo>
                  <a:pt x="7998" y="7750"/>
                </a:lnTo>
                <a:cubicBezTo>
                  <a:pt x="7998" y="7976"/>
                  <a:pt x="7941" y="8185"/>
                  <a:pt x="7828" y="8375"/>
                </a:cubicBezTo>
                <a:cubicBezTo>
                  <a:pt x="7714" y="8565"/>
                  <a:pt x="7563" y="8716"/>
                  <a:pt x="7374" y="8830"/>
                </a:cubicBezTo>
                <a:cubicBezTo>
                  <a:pt x="7184" y="8943"/>
                  <a:pt x="6975" y="9000"/>
                  <a:pt x="6749" y="9000"/>
                </a:cubicBezTo>
                <a:cubicBezTo>
                  <a:pt x="6522" y="9000"/>
                  <a:pt x="6314" y="8943"/>
                  <a:pt x="6124" y="8830"/>
                </a:cubicBezTo>
                <a:cubicBezTo>
                  <a:pt x="5934" y="8716"/>
                  <a:pt x="5782" y="8565"/>
                  <a:pt x="5669" y="8375"/>
                </a:cubicBezTo>
                <a:cubicBezTo>
                  <a:pt x="5555" y="8185"/>
                  <a:pt x="5499" y="7976"/>
                  <a:pt x="5499" y="7750"/>
                </a:cubicBezTo>
                <a:cubicBezTo>
                  <a:pt x="5499" y="7143"/>
                  <a:pt x="5642" y="6685"/>
                  <a:pt x="5929" y="6375"/>
                </a:cubicBezTo>
                <a:cubicBezTo>
                  <a:pt x="6215" y="6065"/>
                  <a:pt x="6682" y="5853"/>
                  <a:pt x="7329" y="5740"/>
                </a:cubicBezTo>
                <a:lnTo>
                  <a:pt x="7169" y="4760"/>
                </a:lnTo>
                <a:cubicBezTo>
                  <a:pt x="6475" y="4873"/>
                  <a:pt x="5919" y="5090"/>
                  <a:pt x="5499" y="5410"/>
                </a:cubicBezTo>
                <a:lnTo>
                  <a:pt x="5499" y="2000"/>
                </a:lnTo>
                <a:cubicBezTo>
                  <a:pt x="5499" y="1820"/>
                  <a:pt x="5544" y="1653"/>
                  <a:pt x="5634" y="1500"/>
                </a:cubicBezTo>
                <a:cubicBezTo>
                  <a:pt x="5724" y="1346"/>
                  <a:pt x="5845" y="1225"/>
                  <a:pt x="5999" y="1135"/>
                </a:cubicBezTo>
                <a:cubicBezTo>
                  <a:pt x="6152" y="1045"/>
                  <a:pt x="6319" y="1000"/>
                  <a:pt x="6499" y="1000"/>
                </a:cubicBezTo>
                <a:cubicBezTo>
                  <a:pt x="6679" y="1000"/>
                  <a:pt x="6845" y="1045"/>
                  <a:pt x="6999" y="1135"/>
                </a:cubicBezTo>
                <a:cubicBezTo>
                  <a:pt x="7152" y="1225"/>
                  <a:pt x="7274" y="1346"/>
                  <a:pt x="7364" y="1500"/>
                </a:cubicBezTo>
                <a:cubicBezTo>
                  <a:pt x="7454" y="1653"/>
                  <a:pt x="7499" y="1820"/>
                  <a:pt x="7499" y="2000"/>
                </a:cubicBezTo>
                <a:lnTo>
                  <a:pt x="7499" y="3640"/>
                </a:lnTo>
                <a:lnTo>
                  <a:pt x="7878" y="3740"/>
                </a:lnTo>
                <a:cubicBezTo>
                  <a:pt x="8251" y="3833"/>
                  <a:pt x="8531" y="4008"/>
                  <a:pt x="8718" y="4265"/>
                </a:cubicBezTo>
                <a:cubicBezTo>
                  <a:pt x="8904" y="4521"/>
                  <a:pt x="8998" y="4850"/>
                  <a:pt x="8998" y="5250"/>
                </a:cubicBezTo>
                <a:cubicBezTo>
                  <a:pt x="8998" y="5496"/>
                  <a:pt x="8933" y="5721"/>
                  <a:pt x="8803" y="5925"/>
                </a:cubicBezTo>
                <a:cubicBezTo>
                  <a:pt x="8673" y="6128"/>
                  <a:pt x="8501" y="6280"/>
                  <a:pt x="8288" y="6380"/>
                </a:cubicBezTo>
                <a:cubicBezTo>
                  <a:pt x="7874" y="6573"/>
                  <a:pt x="7501" y="6700"/>
                  <a:pt x="7169" y="6760"/>
                </a:cubicBezTo>
                <a:lnTo>
                  <a:pt x="7329" y="7740"/>
                </a:lnTo>
                <a:cubicBezTo>
                  <a:pt x="7548" y="7706"/>
                  <a:pt x="7771" y="7650"/>
                  <a:pt x="7998" y="7570"/>
                </a:cubicBezTo>
              </a:path>
            </a:pathLst>
          </a:custGeom>
          <a:solidFill>
            <a:srgbClr val="5B8CB8">
              <a:alpha val="100000"/>
            </a:srgbClr>
          </a:solidFill>
          <a:ln>
            <a:headEnd type="none"/>
            <a:tailEnd type="none"/>
          </a:ln>
        </p:spPr>
      </p:sp>
      <p:sp>
        <p:nvSpPr>
          <p:cNvPr id="10" name="TextBox 10"/>
          <p:cNvSpPr txBox="true"/>
          <p:nvPr/>
        </p:nvSpPr>
        <p:spPr>
          <a:xfrm flipH="false" flipV="false" rot="0">
            <a:off x="987228" y="3234333"/>
            <a:ext cx="73324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Definition</a:t>
            </a:r>
            <a:endParaRPr lang="en-US" sz="1100"/>
          </a:p>
        </p:txBody>
      </p:sp>
      <p:sp>
        <p:nvSpPr>
          <p:cNvPr id="11" name="TextBox 11"/>
          <p:cNvSpPr txBox="true"/>
          <p:nvPr/>
        </p:nvSpPr>
        <p:spPr>
          <a:xfrm flipH="false" flipV="false" rot="0">
            <a:off x="695151" y="3662958"/>
            <a:ext cx="3367883" cy="137636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Early intervention refers to coordinated</a:t>
            </a:r>
            <a:endParaRPr lang="en-US" sz="1100"/>
          </a:p>
          <a:p>
            <a:pPr algn="l"/>
            <a:r>
              <a:rPr b="false" i="false" strike="noStrike" sz="1100">
                <a:ln/>
                <a:solidFill>
                  <a:srgbClr val="0A1F3D">
                    <a:alpha val="85098"/>
                  </a:srgbClr>
                </a:solidFill>
                <a:latin typeface="FZYaYiHei GB18030L2 R"/>
                <a:ea typeface="FZYaYiHei GB18030L2 R"/>
                <a:cs typeface="FZYaYiHei GB18030L2 R"/>
              </a:rPr>
              <a:t>multidisciplinary services—encompassing health,</a:t>
            </a:r>
            <a:endParaRPr/>
          </a:p>
          <a:p>
            <a:pPr algn="l"/>
            <a:r>
              <a:rPr b="false" i="false" strike="noStrike" sz="1100">
                <a:ln/>
                <a:solidFill>
                  <a:srgbClr val="0A1F3D">
                    <a:alpha val="85098"/>
                  </a:srgbClr>
                </a:solidFill>
                <a:latin typeface="FZYaYiHei GB18030L2 R"/>
                <a:ea typeface="FZYaYiHei GB18030L2 R"/>
                <a:cs typeface="FZYaYiHei GB18030L2 R"/>
              </a:rPr>
              <a:t>education, and social welfare—delivered during</a:t>
            </a:r>
            <a:endParaRPr/>
          </a:p>
          <a:p>
            <a:pPr algn="l"/>
            <a:r>
              <a:rPr b="false" i="false" strike="noStrike" sz="1100">
                <a:ln/>
                <a:solidFill>
                  <a:srgbClr val="0A1F3D">
                    <a:alpha val="85098"/>
                  </a:srgbClr>
                </a:solidFill>
                <a:latin typeface="FZYaYiHei GB18030L2 R"/>
                <a:ea typeface="FZYaYiHei GB18030L2 R"/>
                <a:cs typeface="FZYaYiHei GB18030L2 R"/>
              </a:rPr>
              <a:t>the critical neurodevelopmental window from</a:t>
            </a:r>
            <a:endParaRPr/>
          </a:p>
          <a:p>
            <a:pPr algn="l"/>
            <a:r>
              <a:rPr b="false" i="false" strike="noStrike" sz="1100">
                <a:ln/>
                <a:solidFill>
                  <a:srgbClr val="0A1F3D">
                    <a:alpha val="85098"/>
                  </a:srgbClr>
                </a:solidFill>
                <a:latin typeface="FZYaYiHei GB18030L2 R"/>
                <a:ea typeface="FZYaYiHei GB18030L2 R"/>
                <a:cs typeface="FZYaYiHei GB18030L2 R"/>
              </a:rPr>
              <a:t>birth through age six to optimize developmental</a:t>
            </a:r>
            <a:endParaRPr/>
          </a:p>
          <a:p>
            <a:pPr algn="l"/>
            <a:r>
              <a:rPr b="false" i="false" strike="noStrike" sz="1100">
                <a:ln/>
                <a:solidFill>
                  <a:srgbClr val="0A1F3D">
                    <a:alpha val="85098"/>
                  </a:srgbClr>
                </a:solidFill>
                <a:latin typeface="FZYaYiHei GB18030L2 R"/>
                <a:ea typeface="FZYaYiHei GB18030L2 R"/>
                <a:cs typeface="FZYaYiHei GB18030L2 R"/>
              </a:rPr>
              <a:t>outcomes.</a:t>
            </a:r>
            <a:endParaRPr/>
          </a:p>
        </p:txBody>
      </p:sp>
      <p:sp>
        <p:nvSpPr>
          <p:cNvPr id="12" name="AutoShape 12"/>
          <p:cNvSpPr/>
          <p:nvPr/>
        </p:nvSpPr>
        <p:spPr>
          <a:xfrm flipH="false" flipV="false" rot="0">
            <a:off x="4291576" y="2891433"/>
            <a:ext cx="3605948" cy="3509367"/>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4504273" y="3186708"/>
            <a:ext cx="228543" cy="228600"/>
          </a:xfrm>
          <a:custGeom>
            <a:rect b="b" l="l" r="r" t="t"/>
            <a:pathLst>
              <a:path h="10000" w="9998">
                <a:moveTo>
                  <a:pt x="7700" y="6915"/>
                </a:moveTo>
                <a:lnTo>
                  <a:pt x="7800" y="7000"/>
                </a:lnTo>
                <a:lnTo>
                  <a:pt x="7900" y="6915"/>
                </a:lnTo>
                <a:cubicBezTo>
                  <a:pt x="8056" y="6777"/>
                  <a:pt x="8241" y="6684"/>
                  <a:pt x="8457" y="6637"/>
                </a:cubicBezTo>
                <a:cubicBezTo>
                  <a:pt x="8672" y="6589"/>
                  <a:pt x="8887" y="6589"/>
                  <a:pt x="9102" y="6637"/>
                </a:cubicBezTo>
                <a:cubicBezTo>
                  <a:pt x="9317" y="6684"/>
                  <a:pt x="9506" y="6777"/>
                  <a:pt x="9670" y="6915"/>
                </a:cubicBezTo>
                <a:cubicBezTo>
                  <a:pt x="9833" y="7053"/>
                  <a:pt x="9942" y="7214"/>
                  <a:pt x="9998" y="7396"/>
                </a:cubicBezTo>
                <a:cubicBezTo>
                  <a:pt x="10053" y="7578"/>
                  <a:pt x="10053" y="7759"/>
                  <a:pt x="9998" y="7939"/>
                </a:cubicBezTo>
                <a:cubicBezTo>
                  <a:pt x="9942" y="8118"/>
                  <a:pt x="9833" y="8277"/>
                  <a:pt x="9670" y="8415"/>
                </a:cubicBezTo>
                <a:lnTo>
                  <a:pt x="7800" y="10000"/>
                </a:lnTo>
                <a:lnTo>
                  <a:pt x="5931" y="8415"/>
                </a:lnTo>
                <a:cubicBezTo>
                  <a:pt x="5767" y="8277"/>
                  <a:pt x="5658" y="8118"/>
                  <a:pt x="5603" y="7939"/>
                </a:cubicBezTo>
                <a:cubicBezTo>
                  <a:pt x="5547" y="7759"/>
                  <a:pt x="5547" y="7578"/>
                  <a:pt x="5603" y="7396"/>
                </a:cubicBezTo>
                <a:cubicBezTo>
                  <a:pt x="5658" y="7214"/>
                  <a:pt x="5767" y="7053"/>
                  <a:pt x="5931" y="6915"/>
                </a:cubicBezTo>
                <a:cubicBezTo>
                  <a:pt x="6094" y="6777"/>
                  <a:pt x="6283" y="6684"/>
                  <a:pt x="6498" y="6637"/>
                </a:cubicBezTo>
                <a:cubicBezTo>
                  <a:pt x="6713" y="6589"/>
                  <a:pt x="6928" y="6589"/>
                  <a:pt x="7144" y="6637"/>
                </a:cubicBezTo>
                <a:cubicBezTo>
                  <a:pt x="7359" y="6684"/>
                  <a:pt x="7544" y="6777"/>
                  <a:pt x="7700" y="6915"/>
                </a:cubicBezTo>
                <a:moveTo>
                  <a:pt x="4317" y="6132"/>
                </a:moveTo>
                <a:lnTo>
                  <a:pt x="4451" y="6132"/>
                </a:lnTo>
                <a:lnTo>
                  <a:pt x="4451" y="7075"/>
                </a:lnTo>
                <a:cubicBezTo>
                  <a:pt x="3850" y="7075"/>
                  <a:pt x="3290" y="7204"/>
                  <a:pt x="2771" y="7462"/>
                </a:cubicBezTo>
                <a:cubicBezTo>
                  <a:pt x="2266" y="7714"/>
                  <a:pt x="1865" y="8053"/>
                  <a:pt x="1569" y="8481"/>
                </a:cubicBezTo>
                <a:cubicBezTo>
                  <a:pt x="1265" y="8921"/>
                  <a:pt x="1113" y="9396"/>
                  <a:pt x="1113" y="9906"/>
                </a:cubicBezTo>
                <a:lnTo>
                  <a:pt x="0" y="9906"/>
                </a:lnTo>
                <a:cubicBezTo>
                  <a:pt x="0" y="9232"/>
                  <a:pt x="196" y="8606"/>
                  <a:pt x="590" y="8028"/>
                </a:cubicBezTo>
                <a:cubicBezTo>
                  <a:pt x="968" y="7468"/>
                  <a:pt x="1483" y="7022"/>
                  <a:pt x="2136" y="6689"/>
                </a:cubicBezTo>
                <a:cubicBezTo>
                  <a:pt x="2804" y="6336"/>
                  <a:pt x="3531" y="6150"/>
                  <a:pt x="4317" y="6132"/>
                </a:cubicBezTo>
                <a:moveTo>
                  <a:pt x="4329" y="0"/>
                </a:moveTo>
                <a:lnTo>
                  <a:pt x="4451" y="0"/>
                </a:lnTo>
                <a:cubicBezTo>
                  <a:pt x="5059" y="0"/>
                  <a:pt x="5622" y="129"/>
                  <a:pt x="6142" y="387"/>
                </a:cubicBezTo>
                <a:cubicBezTo>
                  <a:pt x="6639" y="638"/>
                  <a:pt x="7036" y="978"/>
                  <a:pt x="7333" y="1406"/>
                </a:cubicBezTo>
                <a:cubicBezTo>
                  <a:pt x="7637" y="1840"/>
                  <a:pt x="7789" y="2311"/>
                  <a:pt x="7789" y="2821"/>
                </a:cubicBezTo>
                <a:cubicBezTo>
                  <a:pt x="7789" y="3330"/>
                  <a:pt x="7644" y="3798"/>
                  <a:pt x="7355" y="4226"/>
                </a:cubicBezTo>
                <a:cubicBezTo>
                  <a:pt x="7073" y="4647"/>
                  <a:pt x="6685" y="4987"/>
                  <a:pt x="6192" y="5245"/>
                </a:cubicBezTo>
                <a:cubicBezTo>
                  <a:pt x="5698" y="5503"/>
                  <a:pt x="5159" y="5641"/>
                  <a:pt x="4573" y="5660"/>
                </a:cubicBezTo>
                <a:lnTo>
                  <a:pt x="4451" y="5660"/>
                </a:lnTo>
                <a:cubicBezTo>
                  <a:pt x="3850" y="5660"/>
                  <a:pt x="3290" y="5531"/>
                  <a:pt x="2771" y="5274"/>
                </a:cubicBezTo>
                <a:cubicBezTo>
                  <a:pt x="2266" y="5022"/>
                  <a:pt x="1865" y="4682"/>
                  <a:pt x="1569" y="4255"/>
                </a:cubicBezTo>
                <a:cubicBezTo>
                  <a:pt x="1265" y="3821"/>
                  <a:pt x="1113" y="3349"/>
                  <a:pt x="1113" y="2840"/>
                </a:cubicBezTo>
                <a:cubicBezTo>
                  <a:pt x="1113" y="2330"/>
                  <a:pt x="1257" y="1861"/>
                  <a:pt x="1547" y="1434"/>
                </a:cubicBezTo>
                <a:cubicBezTo>
                  <a:pt x="1829" y="1012"/>
                  <a:pt x="2216" y="673"/>
                  <a:pt x="2710" y="415"/>
                </a:cubicBezTo>
                <a:cubicBezTo>
                  <a:pt x="3203" y="157"/>
                  <a:pt x="3743" y="18"/>
                  <a:pt x="4329" y="0"/>
                </a:cubicBezTo>
                <a:moveTo>
                  <a:pt x="4451" y="943"/>
                </a:moveTo>
                <a:cubicBezTo>
                  <a:pt x="4050" y="943"/>
                  <a:pt x="3679" y="1028"/>
                  <a:pt x="3338" y="1198"/>
                </a:cubicBezTo>
                <a:cubicBezTo>
                  <a:pt x="2996" y="1368"/>
                  <a:pt x="2726" y="1597"/>
                  <a:pt x="2526" y="1887"/>
                </a:cubicBezTo>
                <a:cubicBezTo>
                  <a:pt x="2325" y="2176"/>
                  <a:pt x="2225" y="2490"/>
                  <a:pt x="2225" y="2830"/>
                </a:cubicBezTo>
                <a:cubicBezTo>
                  <a:pt x="2225" y="3170"/>
                  <a:pt x="2325" y="3484"/>
                  <a:pt x="2526" y="3774"/>
                </a:cubicBezTo>
                <a:cubicBezTo>
                  <a:pt x="2726" y="4063"/>
                  <a:pt x="2996" y="4292"/>
                  <a:pt x="3338" y="4462"/>
                </a:cubicBezTo>
                <a:cubicBezTo>
                  <a:pt x="3679" y="4632"/>
                  <a:pt x="4050" y="4717"/>
                  <a:pt x="4451" y="4717"/>
                </a:cubicBezTo>
                <a:cubicBezTo>
                  <a:pt x="4851" y="4717"/>
                  <a:pt x="5222" y="4632"/>
                  <a:pt x="5564" y="4462"/>
                </a:cubicBezTo>
                <a:cubicBezTo>
                  <a:pt x="5905" y="4292"/>
                  <a:pt x="6176" y="4063"/>
                  <a:pt x="6376" y="3774"/>
                </a:cubicBezTo>
                <a:cubicBezTo>
                  <a:pt x="6576" y="3484"/>
                  <a:pt x="6676" y="3170"/>
                  <a:pt x="6676" y="2830"/>
                </a:cubicBezTo>
                <a:cubicBezTo>
                  <a:pt x="6676" y="2490"/>
                  <a:pt x="6576" y="2176"/>
                  <a:pt x="6376" y="1887"/>
                </a:cubicBezTo>
                <a:cubicBezTo>
                  <a:pt x="6176" y="1597"/>
                  <a:pt x="5905" y="1368"/>
                  <a:pt x="5564" y="1198"/>
                </a:cubicBezTo>
                <a:cubicBezTo>
                  <a:pt x="5222" y="1028"/>
                  <a:pt x="4851" y="943"/>
                  <a:pt x="4451" y="943"/>
                </a:cubicBezTo>
              </a:path>
            </a:pathLst>
          </a:custGeom>
          <a:solidFill>
            <a:srgbClr val="5B8CB8">
              <a:alpha val="100000"/>
            </a:srgbClr>
          </a:solidFill>
          <a:ln>
            <a:headEnd type="none"/>
            <a:tailEnd type="none"/>
          </a:ln>
        </p:spPr>
      </p:sp>
      <p:sp>
        <p:nvSpPr>
          <p:cNvPr id="14" name="TextBox 14"/>
          <p:cNvSpPr txBox="true"/>
          <p:nvPr/>
        </p:nvSpPr>
        <p:spPr>
          <a:xfrm flipH="false" flipV="false" rot="0">
            <a:off x="4821719" y="3234333"/>
            <a:ext cx="1420506"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Target Populations</a:t>
            </a:r>
            <a:endParaRPr lang="en-US" sz="1100"/>
          </a:p>
        </p:txBody>
      </p:sp>
      <p:sp>
        <p:nvSpPr>
          <p:cNvPr id="15" name="TextBox 15"/>
          <p:cNvSpPr txBox="true"/>
          <p:nvPr/>
        </p:nvSpPr>
        <p:spPr>
          <a:xfrm flipH="false" flipV="false" rot="0">
            <a:off x="4529642" y="3662958"/>
            <a:ext cx="3367883" cy="137636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Target populations include children with</a:t>
            </a:r>
            <a:endParaRPr lang="en-US" sz="1100"/>
          </a:p>
          <a:p>
            <a:pPr algn="l"/>
            <a:r>
              <a:rPr b="false" i="false" strike="noStrike" sz="1100">
                <a:ln/>
                <a:solidFill>
                  <a:srgbClr val="0A1F3D">
                    <a:alpha val="85098"/>
                  </a:srgbClr>
                </a:solidFill>
                <a:latin typeface="FZYaYiHei GB18030L2 R"/>
                <a:ea typeface="FZYaYiHei GB18030L2 R"/>
                <a:cs typeface="FZYaYiHei GB18030L2 R"/>
              </a:rPr>
              <a:t>diagnosed disabilities such as autism spectrum</a:t>
            </a:r>
            <a:endParaRPr/>
          </a:p>
          <a:p>
            <a:pPr algn="l"/>
            <a:r>
              <a:rPr b="false" i="false" strike="noStrike" sz="1100">
                <a:ln/>
                <a:solidFill>
                  <a:srgbClr val="0A1F3D">
                    <a:alpha val="85098"/>
                  </a:srgbClr>
                </a:solidFill>
                <a:latin typeface="FZYaYiHei GB18030L2 R"/>
                <a:ea typeface="FZYaYiHei GB18030L2 R"/>
                <a:cs typeface="FZYaYiHei GB18030L2 R"/>
              </a:rPr>
              <a:t>disorder and intellectual disability, as well as</a:t>
            </a:r>
            <a:endParaRPr/>
          </a:p>
          <a:p>
            <a:pPr algn="l"/>
            <a:r>
              <a:rPr b="false" i="false" strike="noStrike" sz="1100">
                <a:ln/>
                <a:solidFill>
                  <a:srgbClr val="0A1F3D">
                    <a:alpha val="85098"/>
                  </a:srgbClr>
                </a:solidFill>
                <a:latin typeface="FZYaYiHei GB18030L2 R"/>
                <a:ea typeface="FZYaYiHei GB18030L2 R"/>
                <a:cs typeface="FZYaYiHei GB18030L2 R"/>
              </a:rPr>
              <a:t>those with biological risk factors like prematurity</a:t>
            </a:r>
            <a:endParaRPr/>
          </a:p>
          <a:p>
            <a:pPr algn="l"/>
            <a:r>
              <a:rPr b="false" i="false" strike="noStrike" sz="1100">
                <a:ln/>
                <a:solidFill>
                  <a:srgbClr val="0A1F3D">
                    <a:alpha val="85098"/>
                  </a:srgbClr>
                </a:solidFill>
                <a:latin typeface="FZYaYiHei GB18030L2 R"/>
                <a:ea typeface="FZYaYiHei GB18030L2 R"/>
                <a:cs typeface="FZYaYiHei GB18030L2 R"/>
              </a:rPr>
              <a:t>or environmental vulnerabilities including poverty</a:t>
            </a:r>
            <a:endParaRPr/>
          </a:p>
          <a:p>
            <a:pPr algn="l"/>
            <a:r>
              <a:rPr b="false" i="false" strike="noStrike" sz="1100">
                <a:ln/>
                <a:solidFill>
                  <a:srgbClr val="0A1F3D">
                    <a:alpha val="85098"/>
                  </a:srgbClr>
                </a:solidFill>
                <a:latin typeface="FZYaYiHei GB18030L2 R"/>
                <a:ea typeface="FZYaYiHei GB18030L2 R"/>
                <a:cs typeface="FZYaYiHei GB18030L2 R"/>
              </a:rPr>
              <a:t>and maltreatment.</a:t>
            </a:r>
            <a:endParaRPr/>
          </a:p>
        </p:txBody>
      </p:sp>
      <p:sp>
        <p:nvSpPr>
          <p:cNvPr id="16" name="AutoShape 16"/>
          <p:cNvSpPr/>
          <p:nvPr/>
        </p:nvSpPr>
        <p:spPr>
          <a:xfrm flipH="false" flipV="false" rot="0">
            <a:off x="8126067" y="2891433"/>
            <a:ext cx="3605948" cy="3509367"/>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TextBox 17"/>
          <p:cNvSpPr txBox="true"/>
          <p:nvPr/>
        </p:nvSpPr>
        <p:spPr>
          <a:xfrm flipH="false" flipV="false" rot="0">
            <a:off x="8478404" y="3148608"/>
            <a:ext cx="1197767"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Economic Impact</a:t>
            </a:r>
            <a:endParaRPr lang="en-US" sz="1100"/>
          </a:p>
        </p:txBody>
      </p:sp>
      <p:sp>
        <p:nvSpPr>
          <p:cNvPr id="18" name="TextBox 18"/>
          <p:cNvSpPr txBox="true"/>
          <p:nvPr/>
        </p:nvSpPr>
        <p:spPr>
          <a:xfrm flipH="false" flipV="false" rot="0">
            <a:off x="8364132" y="3491508"/>
            <a:ext cx="3129817" cy="161925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Economic analyses demonstrate substantial</a:t>
            </a:r>
            <a:endParaRPr lang="en-US" sz="1100"/>
          </a:p>
          <a:p>
            <a:pPr algn="l"/>
            <a:r>
              <a:rPr b="false" i="false" strike="noStrike" sz="1100">
                <a:ln/>
                <a:solidFill>
                  <a:srgbClr val="0A1F3D">
                    <a:alpha val="85098"/>
                  </a:srgbClr>
                </a:solidFill>
                <a:latin typeface="FZYaYiHei GB18030L2 R"/>
                <a:ea typeface="FZYaYiHei GB18030L2 R"/>
                <a:cs typeface="FZYaYiHei GB18030L2 R"/>
              </a:rPr>
              <a:t>long-term returns: early intervention reduces</a:t>
            </a:r>
            <a:endParaRPr/>
          </a:p>
          <a:p>
            <a:pPr algn="l"/>
            <a:r>
              <a:rPr b="false" i="false" strike="noStrike" sz="1100">
                <a:ln/>
                <a:solidFill>
                  <a:srgbClr val="0A1F3D">
                    <a:alpha val="85098"/>
                  </a:srgbClr>
                </a:solidFill>
                <a:latin typeface="FZYaYiHei GB18030L2 R"/>
                <a:ea typeface="FZYaYiHei GB18030L2 R"/>
                <a:cs typeface="FZYaYiHei GB18030L2 R"/>
              </a:rPr>
              <a:t>lifetime special education costs by </a:t>
            </a:r>
            <a:r>
              <a:rPr b="true" i="false" strike="noStrike" sz="1100">
                <a:ln/>
                <a:solidFill>
                  <a:srgbClr val="5B8CB8">
                    <a:alpha val="85098"/>
                  </a:srgbClr>
                </a:solidFill>
                <a:latin typeface="FZYaYiHei GB18030L2 R"/>
                <a:ea typeface="FZYaYiHei GB18030L2 R"/>
                <a:cs typeface="FZYaYiHei GB18030L2 R"/>
              </a:rPr>
              <a:t>40%</a:t>
            </a:r>
            <a:r>
              <a:rPr b="false" i="false" strike="noStrike" sz="1100">
                <a:ln/>
                <a:solidFill>
                  <a:srgbClr val="0A1F3D">
                    <a:alpha val="85098"/>
                  </a:srgbClr>
                </a:solidFill>
                <a:latin typeface="FZYaYiHei GB18030L2 R"/>
                <a:ea typeface="FZYaYiHei GB18030L2 R"/>
                <a:cs typeface="FZYaYiHei GB18030L2 R"/>
              </a:rPr>
              <a:t>,</a:t>
            </a:r>
            <a:endParaRPr/>
          </a:p>
          <a:p>
            <a:pPr algn="l"/>
            <a:r>
              <a:rPr b="false" i="false" strike="noStrike" sz="1100">
                <a:ln/>
                <a:solidFill>
                  <a:srgbClr val="0A1F3D">
                    <a:alpha val="85098"/>
                  </a:srgbClr>
                </a:solidFill>
                <a:latin typeface="FZYaYiHei GB18030L2 R"/>
                <a:ea typeface="FZYaYiHei GB18030L2 R"/>
                <a:cs typeface="FZYaYiHei GB18030L2 R"/>
              </a:rPr>
              <a:t>decreases institutionalization rates, and</a:t>
            </a:r>
            <a:endParaRPr/>
          </a:p>
          <a:p>
            <a:pPr algn="l"/>
            <a:r>
              <a:rPr b="false" i="false" strike="noStrike" sz="1100">
                <a:ln/>
                <a:solidFill>
                  <a:srgbClr val="0A1F3D">
                    <a:alpha val="85098"/>
                  </a:srgbClr>
                </a:solidFill>
                <a:latin typeface="FZYaYiHei GB18030L2 R"/>
                <a:ea typeface="FZYaYiHei GB18030L2 R"/>
                <a:cs typeface="FZYaYiHei GB18030L2 R"/>
              </a:rPr>
              <a:t>enhances employment outcomes, generating</a:t>
            </a:r>
            <a:endParaRPr/>
          </a:p>
          <a:p>
            <a:pPr algn="l"/>
            <a:r>
              <a:rPr b="false" i="false" strike="noStrike" sz="1100">
                <a:ln/>
                <a:solidFill>
                  <a:srgbClr val="0A1F3D">
                    <a:alpha val="85098"/>
                  </a:srgbClr>
                </a:solidFill>
                <a:latin typeface="FZYaYiHei GB18030L2 R"/>
                <a:ea typeface="FZYaYiHei GB18030L2 R"/>
                <a:cs typeface="FZYaYiHei GB18030L2 R"/>
              </a:rPr>
              <a:t>societal savings that exceed program</a:t>
            </a:r>
            <a:endParaRPr/>
          </a:p>
          <a:p>
            <a:pPr algn="l"/>
            <a:r>
              <a:rPr b="false" i="false" strike="noStrike" sz="1100">
                <a:ln/>
                <a:solidFill>
                  <a:srgbClr val="0A1F3D">
                    <a:alpha val="85098"/>
                  </a:srgbClr>
                </a:solidFill>
                <a:latin typeface="FZYaYiHei GB18030L2 R"/>
                <a:ea typeface="FZYaYiHei GB18030L2 R"/>
                <a:cs typeface="FZYaYiHei GB18030L2 R"/>
              </a:rPr>
              <a:t>expenditures by multifold factors.</a:t>
            </a:r>
            <a:endParaRPr/>
          </a:p>
        </p:txBody>
      </p:sp>
    </p:spTree>
  </p:cSld>
  <p:clrMapOvr>
    <a:masterClrMapping/>
  </p:clrMapOvr>
</p:sld>
</file>

<file path=ppt/slides/slide4.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Comparative Analysis</a:t>
            </a:r>
            <a:endParaRPr lang="en-US" sz="1100"/>
          </a:p>
        </p:txBody>
      </p:sp>
      <p:sp>
        <p:nvSpPr>
          <p:cNvPr id="4" name="TextBox 4"/>
          <p:cNvSpPr txBox="true"/>
          <p:nvPr/>
        </p:nvSpPr>
        <p:spPr>
          <a:xfrm flipH="false" flipV="false" rot="0">
            <a:off x="457086" y="752475"/>
            <a:ext cx="11274781" cy="428625"/>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Source Han Serif CN"/>
                <a:ea typeface="Source Han Serif CN"/>
                <a:cs typeface="Source Han Serif CN"/>
              </a:rPr>
              <a:t>Why China–South Korea Comparison?</a:t>
            </a:r>
            <a:endParaRPr lang="en-US" sz="1100"/>
          </a:p>
        </p:txBody>
      </p:sp>
      <p:sp>
        <p:nvSpPr>
          <p:cNvPr id="5" name="AutoShape 5"/>
          <p:cNvSpPr/>
          <p:nvPr/>
        </p:nvSpPr>
        <p:spPr>
          <a:xfrm flipH="false" flipV="false" rot="0">
            <a:off x="457086" y="1428750"/>
            <a:ext cx="11274781" cy="1195983"/>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28750"/>
            <a:ext cx="11274781" cy="9525"/>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95151" y="1695450"/>
            <a:ext cx="11493801"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China and South Korea provide an analytically fruitful pairing due to shared Confucian cultural foundations, parallel demographic transitions toward ultra-low</a:t>
            </a:r>
            <a:endParaRPr lang="en-US" sz="1100"/>
          </a:p>
          <a:p>
            <a:pPr algn="l"/>
            <a:r>
              <a:rPr b="false" i="false" strike="noStrike" sz="1200">
                <a:ln/>
                <a:solidFill>
                  <a:srgbClr val="0A1F3D">
                    <a:alpha val="90196"/>
                  </a:srgbClr>
                </a:solidFill>
                <a:latin typeface="FZYaYiHei GB18030L2 R"/>
                <a:ea typeface="FZYaYiHei GB18030L2 R"/>
                <a:cs typeface="FZYaYiHei GB18030L2 R"/>
              </a:rPr>
              <a:t>fertility and rapid aging, and compressed economic development trajectories. Korea's 2017 paradigm shift from medical-rehabilitation to integrated family-</a:t>
            </a:r>
            <a:endParaRPr/>
          </a:p>
          <a:p>
            <a:pPr algn="l"/>
            <a:r>
              <a:rPr b="false" i="false" strike="noStrike" sz="1200">
                <a:ln/>
                <a:solidFill>
                  <a:srgbClr val="0A1F3D">
                    <a:alpha val="90196"/>
                  </a:srgbClr>
                </a:solidFill>
                <a:latin typeface="FZYaYiHei GB18030L2 R"/>
                <a:ea typeface="FZYaYiHei GB18030L2 R"/>
                <a:cs typeface="FZYaYiHei GB18030L2 R"/>
              </a:rPr>
              <a:t>centered models offers particularly relevant policy learning opportunities for China's ongoing system evolution.</a:t>
            </a:r>
            <a:endParaRPr/>
          </a:p>
        </p:txBody>
      </p:sp>
      <p:sp>
        <p:nvSpPr>
          <p:cNvPr id="8" name="AutoShape 8"/>
          <p:cNvSpPr/>
          <p:nvPr/>
        </p:nvSpPr>
        <p:spPr>
          <a:xfrm flipH="false" flipV="false" rot="0">
            <a:off x="457086" y="3115271"/>
            <a:ext cx="5485028" cy="9525"/>
          </a:xfrm>
          <a:prstGeom prst="line">
            <a:avLst/>
          </a:prstGeom>
          <a:ln w="19050">
            <a:solidFill>
              <a:srgbClr val="5B8CB8">
                <a:alpha val="60000"/>
              </a:srgbClr>
            </a:solidFill>
            <a:prstDash val="solid"/>
            <a:headEnd type="none"/>
            <a:tailEnd type="none"/>
          </a:ln>
        </p:spPr>
      </p:sp>
      <p:sp>
        <p:nvSpPr>
          <p:cNvPr id="9" name="TextBox 9"/>
          <p:cNvSpPr txBox="true"/>
          <p:nvPr/>
        </p:nvSpPr>
        <p:spPr>
          <a:xfrm flipH="false" flipV="false" rot="0">
            <a:off x="457086" y="2872383"/>
            <a:ext cx="548502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Structural Similarities</a:t>
            </a:r>
            <a:endParaRPr lang="en-US" sz="1100"/>
          </a:p>
        </p:txBody>
      </p:sp>
      <p:sp>
        <p:nvSpPr>
          <p:cNvPr id="10" name="AutoShape 10"/>
          <p:cNvSpPr/>
          <p:nvPr/>
        </p:nvSpPr>
        <p:spPr>
          <a:xfrm flipH="false" flipV="false" rot="0">
            <a:off x="436791" y="3351475"/>
            <a:ext cx="182834" cy="182880"/>
          </a:xfrm>
          <a:custGeom>
            <a:rect b="b" l="l" r="r" t="t"/>
            <a:pathLst>
              <a:path h="10000" w="9998">
                <a:moveTo>
                  <a:pt x="825" y="3538"/>
                </a:moveTo>
                <a:lnTo>
                  <a:pt x="3749" y="7641"/>
                </a:lnTo>
                <a:lnTo>
                  <a:pt x="9173" y="0"/>
                </a:lnTo>
                <a:lnTo>
                  <a:pt x="9998" y="1179"/>
                </a:lnTo>
                <a:lnTo>
                  <a:pt x="3749" y="10000"/>
                </a:lnTo>
                <a:lnTo>
                  <a:pt x="0" y="4701"/>
                </a:lnTo>
              </a:path>
            </a:pathLst>
          </a:custGeom>
          <a:solidFill>
            <a:srgbClr val="5B8CB8">
              <a:alpha val="100000"/>
            </a:srgbClr>
          </a:solidFill>
          <a:ln>
            <a:headEnd type="none"/>
            <a:tailEnd type="none"/>
          </a:ln>
        </p:spPr>
      </p:sp>
      <p:sp>
        <p:nvSpPr>
          <p:cNvPr id="11" name="TextBox 11"/>
          <p:cNvSpPr txBox="true"/>
          <p:nvPr/>
        </p:nvSpPr>
        <p:spPr>
          <a:xfrm flipH="false" flipV="false" rot="0">
            <a:off x="713602" y="3324821"/>
            <a:ext cx="5228513"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Both nations experienced compressed modernization within single generations,</a:t>
            </a:r>
            <a:endParaRPr lang="en-US" sz="1100"/>
          </a:p>
          <a:p>
            <a:pPr algn="l"/>
            <a:r>
              <a:rPr b="false" i="false" strike="noStrike" sz="1100">
                <a:ln/>
                <a:solidFill>
                  <a:srgbClr val="0A1F3D">
                    <a:alpha val="85098"/>
                  </a:srgbClr>
                </a:solidFill>
                <a:latin typeface="FZYaYiHei GB18030L2 R"/>
                <a:ea typeface="FZYaYiHei GB18030L2 R"/>
                <a:cs typeface="FZYaYiHei GB18030L2 R"/>
              </a:rPr>
              <a:t>transitioning from agrarian economies to advanced industrial societies with similar</a:t>
            </a:r>
            <a:endParaRPr/>
          </a:p>
          <a:p>
            <a:pPr algn="l"/>
            <a:r>
              <a:rPr b="false" i="false" strike="noStrike" sz="1100">
                <a:ln/>
                <a:solidFill>
                  <a:srgbClr val="0A1F3D">
                    <a:alpha val="85098"/>
                  </a:srgbClr>
                </a:solidFill>
                <a:latin typeface="FZYaYiHei GB18030L2 R"/>
                <a:ea typeface="FZYaYiHei GB18030L2 R"/>
                <a:cs typeface="FZYaYiHei GB18030L2 R"/>
              </a:rPr>
              <a:t>challenges in dismantling traditional family-based care structures</a:t>
            </a:r>
            <a:endParaRPr/>
          </a:p>
        </p:txBody>
      </p:sp>
      <p:sp>
        <p:nvSpPr>
          <p:cNvPr id="12" name="AutoShape 12"/>
          <p:cNvSpPr/>
          <p:nvPr/>
        </p:nvSpPr>
        <p:spPr>
          <a:xfrm flipH="false" flipV="false" rot="0">
            <a:off x="436791" y="4232538"/>
            <a:ext cx="182834" cy="182880"/>
          </a:xfrm>
          <a:custGeom>
            <a:rect b="b" l="l" r="r" t="t"/>
            <a:pathLst>
              <a:path h="10000" w="9998">
                <a:moveTo>
                  <a:pt x="825" y="3538"/>
                </a:moveTo>
                <a:lnTo>
                  <a:pt x="3749" y="7641"/>
                </a:lnTo>
                <a:lnTo>
                  <a:pt x="9173" y="0"/>
                </a:lnTo>
                <a:lnTo>
                  <a:pt x="9998" y="1179"/>
                </a:lnTo>
                <a:lnTo>
                  <a:pt x="3749" y="10000"/>
                </a:lnTo>
                <a:lnTo>
                  <a:pt x="0" y="4701"/>
                </a:lnTo>
              </a:path>
            </a:pathLst>
          </a:custGeom>
          <a:solidFill>
            <a:srgbClr val="5B8CB8">
              <a:alpha val="100000"/>
            </a:srgbClr>
          </a:solidFill>
          <a:ln>
            <a:headEnd type="none"/>
            <a:tailEnd type="none"/>
          </a:ln>
        </p:spPr>
      </p:sp>
      <p:sp>
        <p:nvSpPr>
          <p:cNvPr id="13" name="TextBox 13"/>
          <p:cNvSpPr txBox="true"/>
          <p:nvPr/>
        </p:nvSpPr>
        <p:spPr>
          <a:xfrm flipH="false" flipV="false" rot="0">
            <a:off x="713602" y="4205883"/>
            <a:ext cx="5228513"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Confucian cultural heritage creates parallel expectations regarding educational</a:t>
            </a:r>
            <a:endParaRPr lang="en-US" sz="1100"/>
          </a:p>
          <a:p>
            <a:pPr algn="l"/>
            <a:r>
              <a:rPr b="false" i="false" strike="noStrike" sz="1100">
                <a:ln/>
                <a:solidFill>
                  <a:srgbClr val="0A1F3D">
                    <a:alpha val="85098"/>
                  </a:srgbClr>
                </a:solidFill>
                <a:latin typeface="FZYaYiHei GB18030L2 R"/>
                <a:ea typeface="FZYaYiHei GB18030L2 R"/>
                <a:cs typeface="FZYaYiHei GB18030L2 R"/>
              </a:rPr>
              <a:t>achievement and family responsibility for child-rearing, influencing how families</a:t>
            </a:r>
            <a:endParaRPr/>
          </a:p>
          <a:p>
            <a:pPr algn="l"/>
            <a:r>
              <a:rPr b="false" i="false" strike="noStrike" sz="1100">
                <a:ln/>
                <a:solidFill>
                  <a:srgbClr val="0A1F3D">
                    <a:alpha val="85098"/>
                  </a:srgbClr>
                </a:solidFill>
                <a:latin typeface="FZYaYiHei GB18030L2 R"/>
                <a:ea typeface="FZYaYiHei GB18030L2 R"/>
                <a:cs typeface="FZYaYiHei GB18030L2 R"/>
              </a:rPr>
              <a:t>perceive and access intervention services</a:t>
            </a:r>
            <a:endParaRPr/>
          </a:p>
        </p:txBody>
      </p:sp>
      <p:sp>
        <p:nvSpPr>
          <p:cNvPr id="14" name="AutoShape 14"/>
          <p:cNvSpPr/>
          <p:nvPr/>
        </p:nvSpPr>
        <p:spPr>
          <a:xfrm flipH="false" flipV="false" rot="0">
            <a:off x="436791" y="5113600"/>
            <a:ext cx="182834" cy="182880"/>
          </a:xfrm>
          <a:custGeom>
            <a:rect b="b" l="l" r="r" t="t"/>
            <a:pathLst>
              <a:path h="10000" w="9998">
                <a:moveTo>
                  <a:pt x="825" y="3538"/>
                </a:moveTo>
                <a:lnTo>
                  <a:pt x="3749" y="7641"/>
                </a:lnTo>
                <a:lnTo>
                  <a:pt x="9173" y="0"/>
                </a:lnTo>
                <a:lnTo>
                  <a:pt x="9998" y="1179"/>
                </a:lnTo>
                <a:lnTo>
                  <a:pt x="3749" y="10000"/>
                </a:lnTo>
                <a:lnTo>
                  <a:pt x="0" y="4701"/>
                </a:lnTo>
              </a:path>
            </a:pathLst>
          </a:custGeom>
          <a:solidFill>
            <a:srgbClr val="5B8CB8">
              <a:alpha val="100000"/>
            </a:srgbClr>
          </a:solidFill>
          <a:ln>
            <a:headEnd type="none"/>
            <a:tailEnd type="none"/>
          </a:ln>
        </p:spPr>
      </p:sp>
      <p:sp>
        <p:nvSpPr>
          <p:cNvPr id="15" name="TextBox 15"/>
          <p:cNvSpPr txBox="true"/>
          <p:nvPr/>
        </p:nvSpPr>
        <p:spPr>
          <a:xfrm flipH="false" flipV="false" rot="0">
            <a:off x="713602" y="5086946"/>
            <a:ext cx="5228513"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Demographic crises manifest similarly: China's fertility rate reached 1.09 in 2022</a:t>
            </a:r>
            <a:endParaRPr lang="en-US" sz="1100"/>
          </a:p>
          <a:p>
            <a:pPr algn="l"/>
            <a:r>
              <a:rPr b="false" i="false" strike="noStrike" sz="1100">
                <a:ln/>
                <a:solidFill>
                  <a:srgbClr val="0A1F3D">
                    <a:alpha val="85098"/>
                  </a:srgbClr>
                </a:solidFill>
                <a:latin typeface="FZYaYiHei GB18030L2 R"/>
                <a:ea typeface="FZYaYiHei GB18030L2 R"/>
                <a:cs typeface="FZYaYiHei GB18030L2 R"/>
              </a:rPr>
              <a:t>while Korea's fell to world-lowest 0.72, eroding the informal care networks that</a:t>
            </a:r>
            <a:endParaRPr/>
          </a:p>
          <a:p>
            <a:pPr algn="l"/>
            <a:r>
              <a:rPr b="false" i="false" strike="noStrike" sz="1100">
                <a:ln/>
                <a:solidFill>
                  <a:srgbClr val="0A1F3D">
                    <a:alpha val="85098"/>
                  </a:srgbClr>
                </a:solidFill>
                <a:latin typeface="FZYaYiHei GB18030L2 R"/>
                <a:ea typeface="FZYaYiHei GB18030L2 R"/>
                <a:cs typeface="FZYaYiHei GB18030L2 R"/>
              </a:rPr>
              <a:t>historically supported children with developmental needs</a:t>
            </a:r>
            <a:endParaRPr/>
          </a:p>
        </p:txBody>
      </p:sp>
      <p:sp>
        <p:nvSpPr>
          <p:cNvPr id="16" name="AutoShape 16"/>
          <p:cNvSpPr/>
          <p:nvPr/>
        </p:nvSpPr>
        <p:spPr>
          <a:xfrm flipH="false" flipV="false" rot="0">
            <a:off x="6246838" y="3115271"/>
            <a:ext cx="5485028" cy="9525"/>
          </a:xfrm>
          <a:prstGeom prst="line">
            <a:avLst/>
          </a:prstGeom>
          <a:ln w="19050">
            <a:solidFill>
              <a:srgbClr val="5B8CB8">
                <a:alpha val="60000"/>
              </a:srgbClr>
            </a:solidFill>
            <a:prstDash val="solid"/>
            <a:headEnd type="none"/>
            <a:tailEnd type="none"/>
          </a:ln>
        </p:spPr>
      </p:sp>
      <p:sp>
        <p:nvSpPr>
          <p:cNvPr id="17" name="TextBox 17"/>
          <p:cNvSpPr txBox="true"/>
          <p:nvPr/>
        </p:nvSpPr>
        <p:spPr>
          <a:xfrm flipH="false" flipV="false" rot="0">
            <a:off x="6246838" y="2872383"/>
            <a:ext cx="548502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Korea's Analytical Value</a:t>
            </a:r>
            <a:endParaRPr lang="en-US" sz="1100"/>
          </a:p>
        </p:txBody>
      </p:sp>
      <p:sp>
        <p:nvSpPr>
          <p:cNvPr id="18" name="AutoShape 18"/>
          <p:cNvSpPr/>
          <p:nvPr/>
        </p:nvSpPr>
        <p:spPr>
          <a:xfrm flipH="false" flipV="false" rot="0">
            <a:off x="6226543" y="3351475"/>
            <a:ext cx="182834" cy="18288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9" y="7615"/>
                  <a:pt x="7499" y="7857"/>
                </a:cubicBezTo>
                <a:lnTo>
                  <a:pt x="7499" y="9048"/>
                </a:lnTo>
                <a:cubicBezTo>
                  <a:pt x="7499"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6" y="9378"/>
                  <a:pt x="2500" y="9219"/>
                  <a:pt x="2500" y="9048"/>
                </a:cubicBezTo>
                <a:lnTo>
                  <a:pt x="2500" y="7857"/>
                </a:lnTo>
                <a:cubicBezTo>
                  <a:pt x="2500" y="7615"/>
                  <a:pt x="2379"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19" name="TextBox 19"/>
          <p:cNvSpPr txBox="true"/>
          <p:nvPr/>
        </p:nvSpPr>
        <p:spPr>
          <a:xfrm flipH="false" flipV="false" rot="0">
            <a:off x="6503354" y="3324821"/>
            <a:ext cx="5228513"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Korea's 2017 Act on Guaranteeing Rights of Children with Disabilities reformed</a:t>
            </a:r>
            <a:endParaRPr lang="en-US" sz="1100"/>
          </a:p>
          <a:p>
            <a:pPr algn="l"/>
            <a:r>
              <a:rPr b="false" i="false" strike="noStrike" sz="1100">
                <a:ln/>
                <a:solidFill>
                  <a:srgbClr val="0A1F3D">
                    <a:alpha val="85098"/>
                  </a:srgbClr>
                </a:solidFill>
                <a:latin typeface="FZYaYiHei GB18030L2 R"/>
                <a:ea typeface="FZYaYiHei GB18030L2 R"/>
                <a:cs typeface="FZYaYiHei GB18030L2 R"/>
              </a:rPr>
              <a:t>early intervention from fragmented medical services to unified family-centered</a:t>
            </a:r>
            <a:endParaRPr/>
          </a:p>
          <a:p>
            <a:pPr algn="l"/>
            <a:r>
              <a:rPr b="false" i="false" strike="noStrike" sz="1100">
                <a:ln/>
                <a:solidFill>
                  <a:srgbClr val="0A1F3D">
                    <a:alpha val="85098"/>
                  </a:srgbClr>
                </a:solidFill>
                <a:latin typeface="FZYaYiHei GB18030L2 R"/>
                <a:ea typeface="FZYaYiHei GB18030L2 R"/>
                <a:cs typeface="FZYaYiHei GB18030L2 R"/>
              </a:rPr>
              <a:t>systems, offering recent implementation experience</a:t>
            </a:r>
            <a:endParaRPr/>
          </a:p>
        </p:txBody>
      </p:sp>
      <p:sp>
        <p:nvSpPr>
          <p:cNvPr id="20" name="AutoShape 20"/>
          <p:cNvSpPr/>
          <p:nvPr/>
        </p:nvSpPr>
        <p:spPr>
          <a:xfrm flipH="false" flipV="false" rot="0">
            <a:off x="6226543" y="4232538"/>
            <a:ext cx="182834" cy="18288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9" y="7615"/>
                  <a:pt x="7499" y="7857"/>
                </a:cubicBezTo>
                <a:lnTo>
                  <a:pt x="7499" y="9048"/>
                </a:lnTo>
                <a:cubicBezTo>
                  <a:pt x="7499"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6" y="9378"/>
                  <a:pt x="2500" y="9219"/>
                  <a:pt x="2500" y="9048"/>
                </a:cubicBezTo>
                <a:lnTo>
                  <a:pt x="2500" y="7857"/>
                </a:lnTo>
                <a:cubicBezTo>
                  <a:pt x="2500" y="7615"/>
                  <a:pt x="2379"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21" name="TextBox 21"/>
          <p:cNvSpPr txBox="true"/>
          <p:nvPr/>
        </p:nvSpPr>
        <p:spPr>
          <a:xfrm flipH="false" flipV="false" rot="0">
            <a:off x="6503354" y="4205883"/>
            <a:ext cx="5228513"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Korea's systematic investment in early childhood education infrastructure since</a:t>
            </a:r>
            <a:endParaRPr lang="en-US" sz="1100"/>
          </a:p>
          <a:p>
            <a:pPr algn="l"/>
            <a:r>
              <a:rPr b="false" i="false" strike="noStrike" sz="1100">
                <a:ln/>
                <a:solidFill>
                  <a:srgbClr val="0A1F3D">
                    <a:alpha val="85098"/>
                  </a:srgbClr>
                </a:solidFill>
                <a:latin typeface="FZYaYiHei GB18030L2 R"/>
                <a:ea typeface="FZYaYiHei GB18030L2 R"/>
                <a:cs typeface="FZYaYiHei GB18030L2 R"/>
              </a:rPr>
              <a:t>2005, including nationwide screening programs and integrated care centers,</a:t>
            </a:r>
            <a:endParaRPr/>
          </a:p>
          <a:p>
            <a:pPr algn="l"/>
            <a:r>
              <a:rPr b="false" i="false" strike="noStrike" sz="1100">
                <a:ln/>
                <a:solidFill>
                  <a:srgbClr val="0A1F3D">
                    <a:alpha val="85098"/>
                  </a:srgbClr>
                </a:solidFill>
                <a:latin typeface="FZYaYiHei GB18030L2 R"/>
                <a:ea typeface="FZYaYiHei GB18030L2 R"/>
                <a:cs typeface="FZYaYiHei GB18030L2 R"/>
              </a:rPr>
              <a:t>provides scalable models for China's expansion needs</a:t>
            </a:r>
            <a:endParaRPr/>
          </a:p>
        </p:txBody>
      </p:sp>
      <p:sp>
        <p:nvSpPr>
          <p:cNvPr id="22" name="AutoShape 22"/>
          <p:cNvSpPr/>
          <p:nvPr/>
        </p:nvSpPr>
        <p:spPr>
          <a:xfrm flipH="false" flipV="false" rot="0">
            <a:off x="6226543" y="5113600"/>
            <a:ext cx="182834" cy="18288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9" y="7615"/>
                  <a:pt x="7499" y="7857"/>
                </a:cubicBezTo>
                <a:lnTo>
                  <a:pt x="7499" y="9048"/>
                </a:lnTo>
                <a:cubicBezTo>
                  <a:pt x="7499"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6" y="9378"/>
                  <a:pt x="2500" y="9219"/>
                  <a:pt x="2500" y="9048"/>
                </a:cubicBezTo>
                <a:lnTo>
                  <a:pt x="2500" y="7857"/>
                </a:lnTo>
                <a:cubicBezTo>
                  <a:pt x="2500" y="7615"/>
                  <a:pt x="2379"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23" name="TextBox 23"/>
          <p:cNvSpPr txBox="true"/>
          <p:nvPr/>
        </p:nvSpPr>
        <p:spPr>
          <a:xfrm flipH="false" flipV="false" rot="0">
            <a:off x="6503354" y="5086946"/>
            <a:ext cx="5228513"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Korea's challenges with workforce shortages and regional disparities mirror</a:t>
            </a:r>
            <a:endParaRPr lang="en-US" sz="1100"/>
          </a:p>
          <a:p>
            <a:pPr algn="l"/>
            <a:r>
              <a:rPr b="false" i="false" strike="noStrike" sz="1100">
                <a:ln/>
                <a:solidFill>
                  <a:srgbClr val="0A1F3D">
                    <a:alpha val="85098"/>
                  </a:srgbClr>
                </a:solidFill>
                <a:latin typeface="FZYaYiHei GB18030L2 R"/>
                <a:ea typeface="FZYaYiHei GB18030L2 R"/>
                <a:cs typeface="FZYaYiHei GB18030L2 R"/>
              </a:rPr>
              <a:t>China's implementation constraints, making Korean adaptation strategies more</a:t>
            </a:r>
            <a:endParaRPr/>
          </a:p>
          <a:p>
            <a:pPr algn="l"/>
            <a:r>
              <a:rPr b="false" i="false" strike="noStrike" sz="1100">
                <a:ln/>
                <a:solidFill>
                  <a:srgbClr val="0A1F3D">
                    <a:alpha val="85098"/>
                  </a:srgbClr>
                </a:solidFill>
                <a:latin typeface="FZYaYiHei GB18030L2 R"/>
                <a:ea typeface="FZYaYiHei GB18030L2 R"/>
                <a:cs typeface="FZYaYiHei GB18030L2 R"/>
              </a:rPr>
              <a:t>transferable than Western welfare-state models</a:t>
            </a:r>
            <a:endParaRPr/>
          </a:p>
        </p:txBody>
      </p:sp>
    </p:spTree>
  </p:cSld>
  <p:clrMapOvr>
    <a:masterClrMapping/>
  </p:clrMapOvr>
</p:sld>
</file>

<file path=ppt/slides/slide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CHINA'S SYSTEM</a:t>
            </a:r>
            <a:endParaRPr lang="en-US" sz="1100"/>
          </a:p>
        </p:txBody>
      </p:sp>
      <p:sp>
        <p:nvSpPr>
          <p:cNvPr id="4" name="TextBox 4"/>
          <p:cNvSpPr txBox="true"/>
          <p:nvPr/>
        </p:nvSpPr>
        <p:spPr>
          <a:xfrm flipH="false" flipV="false" rot="0">
            <a:off x="457086" y="752475"/>
            <a:ext cx="11274781" cy="438150"/>
          </a:xfrm>
          <a:prstGeom prst="rect">
            <a:avLst/>
          </a:prstGeom>
          <a:ln>
            <a:headEnd type="none"/>
            <a:tailEnd type="none"/>
          </a:ln>
        </p:spPr>
        <p:txBody>
          <a:bodyPr anchor="t" anchorCtr="false" bIns="0" lIns="0" rIns="0" rtlCol="false" tIns="0" vert="horz" wrap="none"/>
          <a:lstStyle/>
          <a:p>
            <a:pPr algn="l">
              <a:defRPr/>
            </a:pPr>
            <a:r>
              <a:rPr b="true" i="false" lang="en-US" strike="noStrike" sz="3100">
                <a:ln/>
                <a:solidFill>
                  <a:srgbClr val="0A1F3D">
                    <a:alpha val="100000"/>
                  </a:srgbClr>
                </a:solidFill>
                <a:latin typeface="Source Han Serif CN"/>
                <a:ea typeface="Source Han Serif CN"/>
                <a:cs typeface="Source Han Serif CN"/>
              </a:rPr>
              <a:t>China's Institutional Architecture</a:t>
            </a:r>
            <a:endParaRPr lang="en-US" sz="1100"/>
          </a:p>
        </p:txBody>
      </p:sp>
      <p:sp>
        <p:nvSpPr>
          <p:cNvPr id="5" name="AutoShape 5"/>
          <p:cNvSpPr/>
          <p:nvPr/>
        </p:nvSpPr>
        <p:spPr>
          <a:xfrm flipH="false" flipV="false" rot="0">
            <a:off x="457086" y="1393478"/>
            <a:ext cx="11274781" cy="1157883"/>
          </a:xfrm>
          <a:prstGeom prst="rect">
            <a:avLst/>
          </a:prstGeom>
          <a:solidFill>
            <a:srgbClr val="E8EBEF">
              <a:alpha val="100000"/>
            </a:srgbClr>
          </a:solidFill>
          <a:ln>
            <a:headEnd type="none"/>
            <a:tailEnd type="none"/>
          </a:ln>
        </p:spPr>
      </p:sp>
      <p:sp>
        <p:nvSpPr>
          <p:cNvPr id="6" name="AutoShape 6"/>
          <p:cNvSpPr/>
          <p:nvPr/>
        </p:nvSpPr>
        <p:spPr>
          <a:xfrm flipH="false" flipV="false" rot="0">
            <a:off x="457086" y="1393478"/>
            <a:ext cx="9522" cy="1157883"/>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714196" y="1631603"/>
            <a:ext cx="11474756"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China's early intervention framework operates through a </a:t>
            </a:r>
            <a:r>
              <a:rPr b="true" i="false" strike="noStrike" sz="1200">
                <a:ln/>
                <a:solidFill>
                  <a:srgbClr val="5B8CB8">
                    <a:alpha val="90196"/>
                  </a:srgbClr>
                </a:solidFill>
                <a:latin typeface="FZYaYiHei GB18030L2 R"/>
                <a:ea typeface="FZYaYiHei GB18030L2 R"/>
                <a:cs typeface="FZYaYiHei GB18030L2 R"/>
              </a:rPr>
              <a:t>centralized, government-led model</a:t>
            </a:r>
            <a:r>
              <a:rPr b="false" i="false" strike="noStrike" sz="1200">
                <a:ln/>
                <a:solidFill>
                  <a:srgbClr val="0A1F3D">
                    <a:alpha val="90196"/>
                  </a:srgbClr>
                </a:solidFill>
                <a:latin typeface="FZYaYiHei GB18030L2 R"/>
                <a:ea typeface="FZYaYiHei GB18030L2 R"/>
                <a:cs typeface="FZYaYiHei GB18030L2 R"/>
              </a:rPr>
              <a:t> anchored in the public health system, with implementation</a:t>
            </a:r>
            <a:endParaRPr lang="en-US" sz="1100"/>
          </a:p>
          <a:p>
            <a:pPr algn="l"/>
            <a:r>
              <a:rPr b="false" i="false" strike="noStrike" sz="1200">
                <a:ln/>
                <a:solidFill>
                  <a:srgbClr val="0A1F3D">
                    <a:alpha val="90196"/>
                  </a:srgbClr>
                </a:solidFill>
                <a:latin typeface="FZYaYiHei GB18030L2 R"/>
                <a:ea typeface="FZYaYiHei GB18030L2 R"/>
                <a:cs typeface="FZYaYiHei GB18030L2 R"/>
              </a:rPr>
              <a:t>decentralized to county-level maternal and child health institutions—demonstrating strong vertical policy transmission and substantial investment scaling to </a:t>
            </a:r>
            <a:r>
              <a:rPr b="true" i="false" strike="noStrike" sz="1200">
                <a:ln/>
                <a:solidFill>
                  <a:srgbClr val="0A1F3D">
                    <a:alpha val="90196"/>
                  </a:srgbClr>
                </a:solidFill>
                <a:latin typeface="FZYaYiHei GB18030L2 R"/>
                <a:ea typeface="FZYaYiHei GB18030L2 R"/>
                <a:cs typeface="FZYaYiHei GB18030L2 R"/>
              </a:rPr>
              <a:t>150</a:t>
            </a:r>
            <a:endParaRPr/>
          </a:p>
          <a:p>
            <a:pPr algn="l"/>
            <a:r>
              <a:rPr b="true" i="false" strike="noStrike" sz="1200">
                <a:ln/>
                <a:solidFill>
                  <a:srgbClr val="0A1F3D">
                    <a:alpha val="90196"/>
                  </a:srgbClr>
                </a:solidFill>
                <a:latin typeface="FZYaYiHei GB18030L2 R"/>
                <a:ea typeface="FZYaYiHei GB18030L2 R"/>
                <a:cs typeface="FZYaYiHei GB18030L2 R"/>
              </a:rPr>
              <a:t>billion RMB annually by 2023</a:t>
            </a:r>
            <a:r>
              <a:rPr b="false" i="false" strike="noStrike" sz="1200">
                <a:ln/>
                <a:solidFill>
                  <a:srgbClr val="0A1F3D">
                    <a:alpha val="90196"/>
                  </a:srgbClr>
                </a:solidFill>
                <a:latin typeface="FZYaYiHei GB18030L2 R"/>
                <a:ea typeface="FZYaYiHei GB18030L2 R"/>
                <a:cs typeface="FZYaYiHei GB18030L2 R"/>
              </a:rPr>
              <a:t>.</a:t>
            </a:r>
            <a:endParaRPr/>
          </a:p>
        </p:txBody>
      </p:sp>
      <p:sp>
        <p:nvSpPr>
          <p:cNvPr id="8" name="AutoShape 8"/>
          <p:cNvSpPr/>
          <p:nvPr/>
        </p:nvSpPr>
        <p:spPr>
          <a:xfrm flipH="false" flipV="false" rot="0">
            <a:off x="457086" y="2779960"/>
            <a:ext cx="5542164" cy="1715096"/>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2779960"/>
            <a:ext cx="5542164" cy="9525"/>
          </a:xfrm>
          <a:prstGeom prst="line">
            <a:avLst/>
          </a:prstGeom>
          <a:ln w="28575">
            <a:solidFill>
              <a:srgbClr val="5B8CB8">
                <a:alpha val="100000"/>
              </a:srgbClr>
            </a:solidFill>
            <a:prstDash val="solid"/>
            <a:headEnd type="none"/>
            <a:tailEnd type="none"/>
          </a:ln>
        </p:spPr>
      </p:sp>
      <p:sp>
        <p:nvSpPr>
          <p:cNvPr id="10" name="TextBox 10"/>
          <p:cNvSpPr txBox="true"/>
          <p:nvPr/>
        </p:nvSpPr>
        <p:spPr>
          <a:xfrm flipH="false" flipV="false" rot="0">
            <a:off x="809423" y="3056185"/>
            <a:ext cx="138554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Legal Foundation</a:t>
            </a:r>
            <a:endParaRPr lang="en-US" sz="1100"/>
          </a:p>
        </p:txBody>
      </p:sp>
      <p:sp>
        <p:nvSpPr>
          <p:cNvPr id="11" name="TextBox 11"/>
          <p:cNvSpPr txBox="true"/>
          <p:nvPr/>
        </p:nvSpPr>
        <p:spPr>
          <a:xfrm flipH="false" flipV="false" rot="0">
            <a:off x="695151" y="3375273"/>
            <a:ext cx="5304099"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2018 Regulations on Rehabilitation Centers and 2019 Regulations on</a:t>
            </a:r>
            <a:endParaRPr lang="en-US" sz="1100"/>
          </a:p>
          <a:p>
            <a:pPr algn="l"/>
            <a:r>
              <a:rPr b="false" i="false" strike="noStrike" sz="1100">
                <a:ln/>
                <a:solidFill>
                  <a:srgbClr val="0A1F3D">
                    <a:alpha val="85098"/>
                  </a:srgbClr>
                </a:solidFill>
                <a:latin typeface="FZYaYiHei GB18030L2 R"/>
                <a:ea typeface="FZYaYiHei GB18030L2 R"/>
                <a:cs typeface="FZYaYiHei GB18030L2 R"/>
              </a:rPr>
              <a:t>Rehabilitation Services, supplemented by the </a:t>
            </a:r>
            <a:r>
              <a:rPr b="true" i="false" strike="noStrike" sz="1100">
                <a:ln/>
                <a:solidFill>
                  <a:srgbClr val="0A1F3D">
                    <a:alpha val="85098"/>
                  </a:srgbClr>
                </a:solidFill>
                <a:latin typeface="FZYaYiHei GB18030L2 R"/>
                <a:ea typeface="FZYaYiHei GB18030L2 R"/>
                <a:cs typeface="FZYaYiHei GB18030L2 R"/>
              </a:rPr>
              <a:t>2021 Five-Year Action Plan</a:t>
            </a:r>
            <a:endParaRPr/>
          </a:p>
          <a:p>
            <a:pPr algn="l"/>
            <a:r>
              <a:rPr b="false" i="false" strike="noStrike" sz="1100">
                <a:ln/>
                <a:solidFill>
                  <a:srgbClr val="0A1F3D">
                    <a:alpha val="85098"/>
                  </a:srgbClr>
                </a:solidFill>
                <a:latin typeface="FZYaYiHei GB18030L2 R"/>
                <a:ea typeface="FZYaYiHei GB18030L2 R"/>
                <a:cs typeface="FZYaYiHei GB18030L2 R"/>
              </a:rPr>
              <a:t>establishing mandatory screening and intervention obligations.</a:t>
            </a:r>
            <a:endParaRPr/>
          </a:p>
        </p:txBody>
      </p:sp>
      <p:sp>
        <p:nvSpPr>
          <p:cNvPr id="12" name="AutoShape 12"/>
          <p:cNvSpPr/>
          <p:nvPr/>
        </p:nvSpPr>
        <p:spPr>
          <a:xfrm flipH="false" flipV="false" rot="0">
            <a:off x="6189702" y="2779960"/>
            <a:ext cx="5542164" cy="1715096"/>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6189702" y="2779960"/>
            <a:ext cx="5542164" cy="9525"/>
          </a:xfrm>
          <a:prstGeom prst="line">
            <a:avLst/>
          </a:prstGeom>
          <a:ln w="28575">
            <a:solidFill>
              <a:srgbClr val="5B8CB8">
                <a:alpha val="100000"/>
              </a:srgbClr>
            </a:solidFill>
            <a:prstDash val="solid"/>
            <a:headEnd type="none"/>
            <a:tailEnd type="none"/>
          </a:ln>
        </p:spPr>
      </p:sp>
      <p:sp>
        <p:nvSpPr>
          <p:cNvPr id="14" name="AutoShape 14"/>
          <p:cNvSpPr/>
          <p:nvPr/>
        </p:nvSpPr>
        <p:spPr>
          <a:xfrm flipH="false" flipV="false" rot="0">
            <a:off x="6406639" y="3084760"/>
            <a:ext cx="190452" cy="190500"/>
          </a:xfrm>
          <a:custGeom>
            <a:rect b="b" l="l" r="r" t="t"/>
            <a:pathLst>
              <a:path h="10000" w="9998">
                <a:moveTo>
                  <a:pt x="9089" y="3889"/>
                </a:moveTo>
                <a:lnTo>
                  <a:pt x="9089" y="8889"/>
                </a:lnTo>
                <a:lnTo>
                  <a:pt x="9998" y="8889"/>
                </a:lnTo>
                <a:lnTo>
                  <a:pt x="9998" y="10000"/>
                </a:lnTo>
                <a:lnTo>
                  <a:pt x="0" y="10000"/>
                </a:lnTo>
                <a:lnTo>
                  <a:pt x="0" y="8889"/>
                </a:lnTo>
                <a:lnTo>
                  <a:pt x="909" y="8889"/>
                </a:lnTo>
                <a:lnTo>
                  <a:pt x="909" y="556"/>
                </a:lnTo>
                <a:cubicBezTo>
                  <a:pt x="909" y="400"/>
                  <a:pt x="953" y="268"/>
                  <a:pt x="1041" y="161"/>
                </a:cubicBezTo>
                <a:cubicBezTo>
                  <a:pt x="1128" y="53"/>
                  <a:pt x="1235" y="0"/>
                  <a:pt x="1363" y="0"/>
                </a:cubicBezTo>
                <a:lnTo>
                  <a:pt x="5908" y="0"/>
                </a:lnTo>
                <a:cubicBezTo>
                  <a:pt x="6035" y="0"/>
                  <a:pt x="6143" y="53"/>
                  <a:pt x="6231" y="161"/>
                </a:cubicBezTo>
                <a:cubicBezTo>
                  <a:pt x="6318" y="268"/>
                  <a:pt x="6362" y="400"/>
                  <a:pt x="6362" y="556"/>
                </a:cubicBezTo>
                <a:lnTo>
                  <a:pt x="6362" y="8889"/>
                </a:lnTo>
                <a:lnTo>
                  <a:pt x="8180" y="8889"/>
                </a:lnTo>
                <a:lnTo>
                  <a:pt x="8180" y="4444"/>
                </a:lnTo>
                <a:lnTo>
                  <a:pt x="7271" y="4444"/>
                </a:lnTo>
                <a:lnTo>
                  <a:pt x="7271" y="3333"/>
                </a:lnTo>
                <a:lnTo>
                  <a:pt x="8635" y="3333"/>
                </a:lnTo>
                <a:cubicBezTo>
                  <a:pt x="8762" y="3333"/>
                  <a:pt x="8869" y="3386"/>
                  <a:pt x="8957" y="3494"/>
                </a:cubicBezTo>
                <a:cubicBezTo>
                  <a:pt x="9045" y="3602"/>
                  <a:pt x="9089" y="3733"/>
                  <a:pt x="9089" y="3889"/>
                </a:cubicBezTo>
                <a:moveTo>
                  <a:pt x="5453" y="1111"/>
                </a:moveTo>
                <a:lnTo>
                  <a:pt x="1818" y="1111"/>
                </a:lnTo>
                <a:lnTo>
                  <a:pt x="1818" y="8889"/>
                </a:lnTo>
                <a:lnTo>
                  <a:pt x="5453" y="8889"/>
                </a:lnTo>
                <a:lnTo>
                  <a:pt x="5453" y="1111"/>
                </a:lnTo>
                <a:moveTo>
                  <a:pt x="2727" y="5556"/>
                </a:moveTo>
                <a:lnTo>
                  <a:pt x="2727" y="4444"/>
                </a:lnTo>
                <a:lnTo>
                  <a:pt x="4545" y="4444"/>
                </a:lnTo>
                <a:lnTo>
                  <a:pt x="4545" y="5556"/>
                </a:lnTo>
                <a:lnTo>
                  <a:pt x="2727" y="5556"/>
                </a:lnTo>
                <a:moveTo>
                  <a:pt x="2727" y="3333"/>
                </a:moveTo>
                <a:lnTo>
                  <a:pt x="2727" y="2222"/>
                </a:lnTo>
                <a:lnTo>
                  <a:pt x="4545" y="2222"/>
                </a:lnTo>
                <a:lnTo>
                  <a:pt x="4545" y="3333"/>
                </a:lnTo>
              </a:path>
            </a:pathLst>
          </a:custGeom>
          <a:solidFill>
            <a:srgbClr val="5B8CB8">
              <a:alpha val="100000"/>
            </a:srgbClr>
          </a:solidFill>
          <a:ln>
            <a:headEnd type="none"/>
            <a:tailEnd type="none"/>
          </a:ln>
        </p:spPr>
      </p:sp>
      <p:sp>
        <p:nvSpPr>
          <p:cNvPr id="15" name="TextBox 15"/>
          <p:cNvSpPr txBox="true"/>
          <p:nvPr/>
        </p:nvSpPr>
        <p:spPr>
          <a:xfrm flipH="false" flipV="false" rot="0">
            <a:off x="6690234" y="3106191"/>
            <a:ext cx="171779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Three-Tier Structure</a:t>
            </a:r>
            <a:endParaRPr lang="en-US" sz="1100"/>
          </a:p>
        </p:txBody>
      </p:sp>
      <p:sp>
        <p:nvSpPr>
          <p:cNvPr id="16" name="TextBox 16"/>
          <p:cNvSpPr txBox="true"/>
          <p:nvPr/>
        </p:nvSpPr>
        <p:spPr>
          <a:xfrm flipH="false" flipV="false" rot="0">
            <a:off x="6427767" y="3475285"/>
            <a:ext cx="5304099"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National policy guidance via State Council's Disabled Persons' Working</a:t>
            </a:r>
            <a:endParaRPr lang="en-US" sz="1100"/>
          </a:p>
          <a:p>
            <a:pPr algn="l"/>
            <a:r>
              <a:rPr b="false" i="false" strike="noStrike" sz="1100">
                <a:ln/>
                <a:solidFill>
                  <a:srgbClr val="0A1F3D">
                    <a:alpha val="85098"/>
                  </a:srgbClr>
                </a:solidFill>
                <a:latin typeface="FZYaYiHei GB18030L2 R"/>
                <a:ea typeface="FZYaYiHei GB18030L2 R"/>
                <a:cs typeface="FZYaYiHei GB18030L2 R"/>
              </a:rPr>
              <a:t>Committee → provincial health commission coordination → </a:t>
            </a:r>
            <a:r>
              <a:rPr b="true" i="false" strike="noStrike" sz="1100">
                <a:ln/>
                <a:solidFill>
                  <a:srgbClr val="0A1F3D">
                    <a:alpha val="85098"/>
                  </a:srgbClr>
                </a:solidFill>
                <a:latin typeface="FZYaYiHei GB18030L2 R"/>
                <a:ea typeface="FZYaYiHei GB18030L2 R"/>
                <a:cs typeface="FZYaYiHei GB18030L2 R"/>
              </a:rPr>
              <a:t>3,000+ county-</a:t>
            </a:r>
            <a:endParaRPr/>
          </a:p>
          <a:p>
            <a:pPr algn="l"/>
            <a:r>
              <a:rPr b="true" i="false" strike="noStrike" sz="1100">
                <a:ln/>
                <a:solidFill>
                  <a:srgbClr val="0A1F3D">
                    <a:alpha val="85098"/>
                  </a:srgbClr>
                </a:solidFill>
                <a:latin typeface="FZYaYiHei GB18030L2 R"/>
                <a:ea typeface="FZYaYiHei GB18030L2 R"/>
                <a:cs typeface="FZYaYiHei GB18030L2 R"/>
              </a:rPr>
              <a:t>level</a:t>
            </a:r>
            <a:r>
              <a:rPr b="false" i="false" strike="noStrike" sz="1100">
                <a:ln/>
                <a:solidFill>
                  <a:srgbClr val="0A1F3D">
                    <a:alpha val="85098"/>
                  </a:srgbClr>
                </a:solidFill>
                <a:latin typeface="FZYaYiHei GB18030L2 R"/>
                <a:ea typeface="FZYaYiHei GB18030L2 R"/>
                <a:cs typeface="FZYaYiHei GB18030L2 R"/>
              </a:rPr>
              <a:t> maternal and child health hospitals for service delivery.</a:t>
            </a:r>
            <a:endParaRPr/>
          </a:p>
        </p:txBody>
      </p:sp>
      <p:sp>
        <p:nvSpPr>
          <p:cNvPr id="17" name="AutoShape 17"/>
          <p:cNvSpPr/>
          <p:nvPr/>
        </p:nvSpPr>
        <p:spPr>
          <a:xfrm flipH="false" flipV="false" rot="0">
            <a:off x="457086" y="4685556"/>
            <a:ext cx="5542164" cy="1715244"/>
          </a:xfrm>
          <a:prstGeom prst="rect">
            <a:avLst/>
          </a:prstGeom>
          <a:solidFill>
            <a:srgbClr val="E8EBEF">
              <a:alpha val="100000"/>
            </a:srgbClr>
          </a:solidFill>
          <a:ln w="9525">
            <a:solidFill>
              <a:srgbClr val="C5CDD6">
                <a:alpha val="100000"/>
              </a:srgbClr>
            </a:solidFill>
            <a:prstDash val="solid"/>
            <a:headEnd type="none"/>
            <a:tailEnd type="none"/>
          </a:ln>
        </p:spPr>
      </p:sp>
      <p:sp>
        <p:nvSpPr>
          <p:cNvPr id="18" name="AutoShape 18"/>
          <p:cNvSpPr/>
          <p:nvPr/>
        </p:nvSpPr>
        <p:spPr>
          <a:xfrm flipH="false" flipV="false" rot="0">
            <a:off x="457086" y="4685556"/>
            <a:ext cx="5542164" cy="9525"/>
          </a:xfrm>
          <a:prstGeom prst="line">
            <a:avLst/>
          </a:prstGeom>
          <a:ln w="28575">
            <a:solidFill>
              <a:srgbClr val="5B8CB8">
                <a:alpha val="100000"/>
              </a:srgbClr>
            </a:solidFill>
            <a:prstDash val="solid"/>
            <a:headEnd type="none"/>
            <a:tailEnd type="none"/>
          </a:ln>
        </p:spPr>
      </p:sp>
      <p:sp>
        <p:nvSpPr>
          <p:cNvPr id="19" name="AutoShape 19"/>
          <p:cNvSpPr/>
          <p:nvPr/>
        </p:nvSpPr>
        <p:spPr>
          <a:xfrm flipH="false" flipV="false" rot="0">
            <a:off x="674023" y="4990356"/>
            <a:ext cx="190452" cy="190500"/>
          </a:xfrm>
          <a:custGeom>
            <a:rect b="b" l="l" r="r" t="t"/>
            <a:pathLst>
              <a:path h="10000" w="9998">
                <a:moveTo>
                  <a:pt x="1818" y="9000"/>
                </a:moveTo>
                <a:lnTo>
                  <a:pt x="3181" y="9000"/>
                </a:lnTo>
                <a:lnTo>
                  <a:pt x="3181" y="6000"/>
                </a:lnTo>
                <a:lnTo>
                  <a:pt x="6817" y="6000"/>
                </a:lnTo>
                <a:lnTo>
                  <a:pt x="6817" y="9000"/>
                </a:lnTo>
                <a:lnTo>
                  <a:pt x="8180" y="9000"/>
                </a:lnTo>
                <a:lnTo>
                  <a:pt x="8180" y="1000"/>
                </a:lnTo>
                <a:lnTo>
                  <a:pt x="1818" y="1000"/>
                </a:lnTo>
                <a:lnTo>
                  <a:pt x="1818" y="9000"/>
                </a:lnTo>
                <a:moveTo>
                  <a:pt x="4090" y="7000"/>
                </a:moveTo>
                <a:lnTo>
                  <a:pt x="4090" y="9000"/>
                </a:lnTo>
                <a:lnTo>
                  <a:pt x="5908" y="9000"/>
                </a:lnTo>
                <a:lnTo>
                  <a:pt x="5908" y="7000"/>
                </a:lnTo>
                <a:lnTo>
                  <a:pt x="4090" y="7000"/>
                </a:lnTo>
                <a:moveTo>
                  <a:pt x="9089" y="500"/>
                </a:moveTo>
                <a:lnTo>
                  <a:pt x="9089" y="9000"/>
                </a:lnTo>
                <a:lnTo>
                  <a:pt x="9998" y="9000"/>
                </a:lnTo>
                <a:lnTo>
                  <a:pt x="9998" y="10000"/>
                </a:lnTo>
                <a:lnTo>
                  <a:pt x="0" y="10000"/>
                </a:lnTo>
                <a:lnTo>
                  <a:pt x="0" y="9000"/>
                </a:lnTo>
                <a:lnTo>
                  <a:pt x="909" y="9000"/>
                </a:lnTo>
                <a:lnTo>
                  <a:pt x="909" y="500"/>
                </a:lnTo>
                <a:cubicBezTo>
                  <a:pt x="909" y="360"/>
                  <a:pt x="953" y="241"/>
                  <a:pt x="1041" y="145"/>
                </a:cubicBezTo>
                <a:cubicBezTo>
                  <a:pt x="1128" y="48"/>
                  <a:pt x="1235" y="0"/>
                  <a:pt x="1363" y="0"/>
                </a:cubicBezTo>
                <a:lnTo>
                  <a:pt x="8635" y="0"/>
                </a:lnTo>
                <a:cubicBezTo>
                  <a:pt x="8762" y="0"/>
                  <a:pt x="8869" y="48"/>
                  <a:pt x="8957" y="145"/>
                </a:cubicBezTo>
                <a:cubicBezTo>
                  <a:pt x="9045" y="241"/>
                  <a:pt x="9089" y="360"/>
                  <a:pt x="9089" y="500"/>
                </a:cubicBezTo>
                <a:moveTo>
                  <a:pt x="3636" y="3000"/>
                </a:moveTo>
                <a:lnTo>
                  <a:pt x="4545" y="3000"/>
                </a:lnTo>
                <a:lnTo>
                  <a:pt x="4545" y="2000"/>
                </a:lnTo>
                <a:lnTo>
                  <a:pt x="5453" y="2000"/>
                </a:lnTo>
                <a:lnTo>
                  <a:pt x="5453" y="3000"/>
                </a:lnTo>
                <a:lnTo>
                  <a:pt x="6362" y="3000"/>
                </a:lnTo>
                <a:lnTo>
                  <a:pt x="6362" y="4000"/>
                </a:lnTo>
                <a:lnTo>
                  <a:pt x="5453" y="4000"/>
                </a:lnTo>
                <a:lnTo>
                  <a:pt x="5453" y="5000"/>
                </a:lnTo>
                <a:lnTo>
                  <a:pt x="4545" y="5000"/>
                </a:lnTo>
                <a:lnTo>
                  <a:pt x="4545" y="4000"/>
                </a:lnTo>
                <a:lnTo>
                  <a:pt x="3636" y="4000"/>
                </a:lnTo>
              </a:path>
            </a:pathLst>
          </a:custGeom>
          <a:solidFill>
            <a:srgbClr val="5B8CB8">
              <a:alpha val="100000"/>
            </a:srgbClr>
          </a:solidFill>
          <a:ln>
            <a:headEnd type="none"/>
            <a:tailEnd type="none"/>
          </a:ln>
        </p:spPr>
      </p:sp>
      <p:sp>
        <p:nvSpPr>
          <p:cNvPr id="20" name="TextBox 20"/>
          <p:cNvSpPr txBox="true"/>
          <p:nvPr/>
        </p:nvSpPr>
        <p:spPr>
          <a:xfrm flipH="false" flipV="false" rot="0">
            <a:off x="957618" y="5011787"/>
            <a:ext cx="133316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Service Delivery</a:t>
            </a:r>
            <a:endParaRPr lang="en-US" sz="1100"/>
          </a:p>
        </p:txBody>
      </p:sp>
      <p:sp>
        <p:nvSpPr>
          <p:cNvPr id="21" name="TextBox 21"/>
          <p:cNvSpPr txBox="true"/>
          <p:nvPr/>
        </p:nvSpPr>
        <p:spPr>
          <a:xfrm flipH="false" flipV="false" rot="0">
            <a:off x="695151" y="5380881"/>
            <a:ext cx="5066033"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Predominantly </a:t>
            </a:r>
            <a:r>
              <a:rPr b="true" i="false" strike="noStrike" sz="1100">
                <a:ln/>
                <a:solidFill>
                  <a:srgbClr val="0A1F3D">
                    <a:alpha val="85098"/>
                  </a:srgbClr>
                </a:solidFill>
                <a:latin typeface="FZYaYiHei GB18030L2 R"/>
                <a:ea typeface="FZYaYiHei GB18030L2 R"/>
                <a:cs typeface="FZYaYiHei GB18030L2 R"/>
              </a:rPr>
              <a:t>center-based rehabilitation</a:t>
            </a:r>
            <a:r>
              <a:rPr b="false" i="false" strike="noStrike" sz="1100">
                <a:ln/>
                <a:solidFill>
                  <a:srgbClr val="0A1F3D">
                    <a:alpha val="85098"/>
                  </a:srgbClr>
                </a:solidFill>
                <a:latin typeface="FZYaYiHei GB18030L2 R"/>
                <a:ea typeface="FZYaYiHei GB18030L2 R"/>
                <a:cs typeface="FZYaYiHei GB18030L2 R"/>
              </a:rPr>
              <a:t> with standardized weekly</a:t>
            </a:r>
            <a:endParaRPr lang="en-US" sz="1100"/>
          </a:p>
          <a:p>
            <a:pPr algn="l"/>
            <a:r>
              <a:rPr b="false" i="false" strike="noStrike" sz="1100">
                <a:ln/>
                <a:solidFill>
                  <a:srgbClr val="0A1F3D">
                    <a:alpha val="85098"/>
                  </a:srgbClr>
                </a:solidFill>
                <a:latin typeface="FZYaYiHei GB18030L2 R"/>
                <a:ea typeface="FZYaYiHei GB18030L2 R"/>
                <a:cs typeface="FZYaYiHei GB18030L2 R"/>
              </a:rPr>
              <a:t>intervention quotas of </a:t>
            </a:r>
            <a:r>
              <a:rPr b="true" i="false" strike="noStrike" sz="1100">
                <a:ln/>
                <a:solidFill>
                  <a:srgbClr val="0A1F3D">
                    <a:alpha val="85098"/>
                  </a:srgbClr>
                </a:solidFill>
                <a:latin typeface="FZYaYiHei GB18030L2 R"/>
                <a:ea typeface="FZYaYiHei GB18030L2 R"/>
                <a:cs typeface="FZYaYiHei GB18030L2 R"/>
              </a:rPr>
              <a:t>20+ hours</a:t>
            </a:r>
            <a:r>
              <a:rPr b="false" i="false" strike="noStrike" sz="1100">
                <a:ln/>
                <a:solidFill>
                  <a:srgbClr val="0A1F3D">
                    <a:alpha val="85098"/>
                  </a:srgbClr>
                </a:solidFill>
                <a:latin typeface="FZYaYiHei GB18030L2 R"/>
                <a:ea typeface="FZYaYiHei GB18030L2 R"/>
                <a:cs typeface="FZYaYiHei GB18030L2 R"/>
              </a:rPr>
              <a:t> for qualifying children. Home-based and</a:t>
            </a:r>
            <a:endParaRPr/>
          </a:p>
          <a:p>
            <a:pPr algn="l"/>
            <a:r>
              <a:rPr b="false" i="false" strike="noStrike" sz="1100">
                <a:ln/>
                <a:solidFill>
                  <a:srgbClr val="0A1F3D">
                    <a:alpha val="85098"/>
                  </a:srgbClr>
                </a:solidFill>
                <a:latin typeface="FZYaYiHei GB18030L2 R"/>
                <a:ea typeface="FZYaYiHei GB18030L2 R"/>
                <a:cs typeface="FZYaYiHei GB18030L2 R"/>
              </a:rPr>
              <a:t>community-embedded options remain limited in scale.</a:t>
            </a:r>
            <a:endParaRPr/>
          </a:p>
        </p:txBody>
      </p:sp>
      <p:sp>
        <p:nvSpPr>
          <p:cNvPr id="22" name="AutoShape 22"/>
          <p:cNvSpPr/>
          <p:nvPr/>
        </p:nvSpPr>
        <p:spPr>
          <a:xfrm flipH="false" flipV="false" rot="0">
            <a:off x="6189702" y="4685556"/>
            <a:ext cx="5542164" cy="1715244"/>
          </a:xfrm>
          <a:prstGeom prst="rect">
            <a:avLst/>
          </a:prstGeom>
          <a:solidFill>
            <a:srgbClr val="E8EBEF">
              <a:alpha val="100000"/>
            </a:srgbClr>
          </a:solidFill>
          <a:ln w="9525">
            <a:solidFill>
              <a:srgbClr val="C5CDD6">
                <a:alpha val="100000"/>
              </a:srgbClr>
            </a:solidFill>
            <a:prstDash val="solid"/>
            <a:headEnd type="none"/>
            <a:tailEnd type="none"/>
          </a:ln>
        </p:spPr>
      </p:sp>
      <p:sp>
        <p:nvSpPr>
          <p:cNvPr id="23" name="AutoShape 23"/>
          <p:cNvSpPr/>
          <p:nvPr/>
        </p:nvSpPr>
        <p:spPr>
          <a:xfrm flipH="false" flipV="false" rot="0">
            <a:off x="6189702" y="4685556"/>
            <a:ext cx="5542164" cy="9525"/>
          </a:xfrm>
          <a:prstGeom prst="line">
            <a:avLst/>
          </a:prstGeom>
          <a:ln w="28575">
            <a:solidFill>
              <a:srgbClr val="5B8CB8">
                <a:alpha val="100000"/>
              </a:srgbClr>
            </a:solidFill>
            <a:prstDash val="solid"/>
            <a:headEnd type="none"/>
            <a:tailEnd type="none"/>
          </a:ln>
        </p:spPr>
      </p:sp>
      <p:sp>
        <p:nvSpPr>
          <p:cNvPr id="24" name="AutoShape 24"/>
          <p:cNvSpPr/>
          <p:nvPr/>
        </p:nvSpPr>
        <p:spPr>
          <a:xfrm flipH="false" flipV="false" rot="0">
            <a:off x="6406639" y="4990356"/>
            <a:ext cx="190452" cy="190500"/>
          </a:xfrm>
          <a:custGeom>
            <a:rect b="b" l="l" r="r" t="t"/>
            <a:pathLst>
              <a:path h="10000" w="9998">
                <a:moveTo>
                  <a:pt x="7776" y="2000"/>
                </a:moveTo>
                <a:lnTo>
                  <a:pt x="7776" y="7000"/>
                </a:lnTo>
                <a:lnTo>
                  <a:pt x="8887" y="7000"/>
                </a:lnTo>
                <a:lnTo>
                  <a:pt x="8887" y="1000"/>
                </a:lnTo>
                <a:lnTo>
                  <a:pt x="3333" y="1000"/>
                </a:lnTo>
                <a:lnTo>
                  <a:pt x="3333" y="2000"/>
                </a:lnTo>
                <a:lnTo>
                  <a:pt x="7776" y="2000"/>
                </a:lnTo>
                <a:moveTo>
                  <a:pt x="9443" y="8000"/>
                </a:moveTo>
                <a:lnTo>
                  <a:pt x="7776" y="8000"/>
                </a:lnTo>
                <a:lnTo>
                  <a:pt x="7776" y="9500"/>
                </a:lnTo>
                <a:cubicBezTo>
                  <a:pt x="7776" y="9640"/>
                  <a:pt x="7722" y="9758"/>
                  <a:pt x="7615" y="9855"/>
                </a:cubicBezTo>
                <a:cubicBezTo>
                  <a:pt x="7507" y="9951"/>
                  <a:pt x="7376" y="10000"/>
                  <a:pt x="7221" y="10000"/>
                </a:cubicBezTo>
                <a:lnTo>
                  <a:pt x="555" y="10000"/>
                </a:lnTo>
                <a:cubicBezTo>
                  <a:pt x="399" y="10000"/>
                  <a:pt x="268" y="9951"/>
                  <a:pt x="161" y="9855"/>
                </a:cubicBezTo>
                <a:cubicBezTo>
                  <a:pt x="53" y="9758"/>
                  <a:pt x="0" y="9640"/>
                  <a:pt x="0" y="9500"/>
                </a:cubicBezTo>
                <a:lnTo>
                  <a:pt x="0" y="2500"/>
                </a:lnTo>
                <a:cubicBezTo>
                  <a:pt x="0" y="2360"/>
                  <a:pt x="55" y="2241"/>
                  <a:pt x="167" y="2145"/>
                </a:cubicBezTo>
                <a:cubicBezTo>
                  <a:pt x="277" y="2048"/>
                  <a:pt x="407" y="2000"/>
                  <a:pt x="555" y="2000"/>
                </a:cubicBezTo>
                <a:lnTo>
                  <a:pt x="2222" y="2000"/>
                </a:lnTo>
                <a:lnTo>
                  <a:pt x="2222" y="500"/>
                </a:lnTo>
                <a:cubicBezTo>
                  <a:pt x="2222" y="360"/>
                  <a:pt x="2275" y="241"/>
                  <a:pt x="2383" y="145"/>
                </a:cubicBezTo>
                <a:cubicBezTo>
                  <a:pt x="2490" y="48"/>
                  <a:pt x="2621" y="0"/>
                  <a:pt x="2777" y="0"/>
                </a:cubicBezTo>
                <a:lnTo>
                  <a:pt x="9443" y="0"/>
                </a:lnTo>
                <a:cubicBezTo>
                  <a:pt x="9598" y="0"/>
                  <a:pt x="9729" y="48"/>
                  <a:pt x="9837" y="145"/>
                </a:cubicBezTo>
                <a:cubicBezTo>
                  <a:pt x="9944" y="241"/>
                  <a:pt x="9998" y="360"/>
                  <a:pt x="9998" y="500"/>
                </a:cubicBezTo>
                <a:lnTo>
                  <a:pt x="9998" y="7500"/>
                </a:lnTo>
                <a:cubicBezTo>
                  <a:pt x="9998" y="7640"/>
                  <a:pt x="9944" y="7758"/>
                  <a:pt x="9837" y="7855"/>
                </a:cubicBezTo>
                <a:cubicBezTo>
                  <a:pt x="9729" y="7951"/>
                  <a:pt x="9598" y="8000"/>
                  <a:pt x="9443" y="8000"/>
                </a:cubicBezTo>
                <a:moveTo>
                  <a:pt x="6665" y="3000"/>
                </a:moveTo>
                <a:lnTo>
                  <a:pt x="1111" y="3000"/>
                </a:lnTo>
                <a:lnTo>
                  <a:pt x="1111" y="9000"/>
                </a:lnTo>
                <a:lnTo>
                  <a:pt x="6665" y="9000"/>
                </a:lnTo>
                <a:lnTo>
                  <a:pt x="6665" y="3000"/>
                </a:lnTo>
                <a:moveTo>
                  <a:pt x="2222" y="8000"/>
                </a:moveTo>
                <a:lnTo>
                  <a:pt x="2222" y="7000"/>
                </a:lnTo>
                <a:lnTo>
                  <a:pt x="4721" y="7000"/>
                </a:lnTo>
                <a:cubicBezTo>
                  <a:pt x="4795" y="7000"/>
                  <a:pt x="4860" y="6975"/>
                  <a:pt x="4916" y="6925"/>
                </a:cubicBezTo>
                <a:cubicBezTo>
                  <a:pt x="4971" y="6875"/>
                  <a:pt x="4999" y="6816"/>
                  <a:pt x="4999" y="6750"/>
                </a:cubicBezTo>
                <a:cubicBezTo>
                  <a:pt x="4999" y="6683"/>
                  <a:pt x="4971" y="6625"/>
                  <a:pt x="4916" y="6575"/>
                </a:cubicBezTo>
                <a:cubicBezTo>
                  <a:pt x="4860" y="6525"/>
                  <a:pt x="4795" y="6500"/>
                  <a:pt x="4721" y="6500"/>
                </a:cubicBezTo>
                <a:lnTo>
                  <a:pt x="3055" y="6500"/>
                </a:lnTo>
                <a:cubicBezTo>
                  <a:pt x="2803" y="6500"/>
                  <a:pt x="2571" y="6443"/>
                  <a:pt x="2361" y="6330"/>
                </a:cubicBezTo>
                <a:cubicBezTo>
                  <a:pt x="2149" y="6216"/>
                  <a:pt x="1981" y="6065"/>
                  <a:pt x="1855" y="5875"/>
                </a:cubicBezTo>
                <a:cubicBezTo>
                  <a:pt x="1729" y="5685"/>
                  <a:pt x="1666" y="5476"/>
                  <a:pt x="1666" y="5250"/>
                </a:cubicBezTo>
                <a:cubicBezTo>
                  <a:pt x="1666" y="5023"/>
                  <a:pt x="1729" y="4815"/>
                  <a:pt x="1855" y="4625"/>
                </a:cubicBezTo>
                <a:cubicBezTo>
                  <a:pt x="1981" y="4435"/>
                  <a:pt x="2149" y="4283"/>
                  <a:pt x="2361" y="4170"/>
                </a:cubicBezTo>
                <a:cubicBezTo>
                  <a:pt x="2571" y="4056"/>
                  <a:pt x="2803" y="4000"/>
                  <a:pt x="3055" y="4000"/>
                </a:cubicBezTo>
                <a:lnTo>
                  <a:pt x="3333" y="4000"/>
                </a:lnTo>
                <a:lnTo>
                  <a:pt x="3333" y="3500"/>
                </a:lnTo>
                <a:lnTo>
                  <a:pt x="4444" y="3500"/>
                </a:lnTo>
                <a:lnTo>
                  <a:pt x="4444" y="4000"/>
                </a:lnTo>
                <a:lnTo>
                  <a:pt x="5554" y="4000"/>
                </a:lnTo>
                <a:lnTo>
                  <a:pt x="5554" y="5000"/>
                </a:lnTo>
                <a:lnTo>
                  <a:pt x="3055" y="5000"/>
                </a:lnTo>
                <a:cubicBezTo>
                  <a:pt x="2981" y="5000"/>
                  <a:pt x="2916" y="5025"/>
                  <a:pt x="2861" y="5075"/>
                </a:cubicBezTo>
                <a:cubicBezTo>
                  <a:pt x="2805" y="5125"/>
                  <a:pt x="2777" y="5183"/>
                  <a:pt x="2777" y="5250"/>
                </a:cubicBezTo>
                <a:cubicBezTo>
                  <a:pt x="2777" y="5316"/>
                  <a:pt x="2805" y="5375"/>
                  <a:pt x="2861" y="5425"/>
                </a:cubicBezTo>
                <a:cubicBezTo>
                  <a:pt x="2916" y="5475"/>
                  <a:pt x="2981" y="5500"/>
                  <a:pt x="3055" y="5500"/>
                </a:cubicBezTo>
                <a:lnTo>
                  <a:pt x="4721" y="5500"/>
                </a:lnTo>
                <a:cubicBezTo>
                  <a:pt x="4973" y="5500"/>
                  <a:pt x="5204" y="5556"/>
                  <a:pt x="5416" y="5670"/>
                </a:cubicBezTo>
                <a:cubicBezTo>
                  <a:pt x="5626" y="5783"/>
                  <a:pt x="5795" y="5935"/>
                  <a:pt x="5921" y="6125"/>
                </a:cubicBezTo>
                <a:cubicBezTo>
                  <a:pt x="6047" y="6315"/>
                  <a:pt x="6110" y="6523"/>
                  <a:pt x="6110" y="6750"/>
                </a:cubicBezTo>
                <a:cubicBezTo>
                  <a:pt x="6110" y="6976"/>
                  <a:pt x="6047" y="7185"/>
                  <a:pt x="5921" y="7375"/>
                </a:cubicBezTo>
                <a:cubicBezTo>
                  <a:pt x="5795" y="7565"/>
                  <a:pt x="5626" y="7716"/>
                  <a:pt x="5416" y="7830"/>
                </a:cubicBezTo>
                <a:cubicBezTo>
                  <a:pt x="5204" y="7943"/>
                  <a:pt x="4973" y="8000"/>
                  <a:pt x="4721" y="8000"/>
                </a:cubicBezTo>
                <a:lnTo>
                  <a:pt x="4444" y="8000"/>
                </a:lnTo>
                <a:lnTo>
                  <a:pt x="4444" y="8500"/>
                </a:lnTo>
                <a:lnTo>
                  <a:pt x="3333" y="8500"/>
                </a:lnTo>
                <a:lnTo>
                  <a:pt x="3333" y="8000"/>
                </a:lnTo>
              </a:path>
            </a:pathLst>
          </a:custGeom>
          <a:solidFill>
            <a:srgbClr val="5B8CB8">
              <a:alpha val="100000"/>
            </a:srgbClr>
          </a:solidFill>
          <a:ln>
            <a:headEnd type="none"/>
            <a:tailEnd type="none"/>
          </a:ln>
        </p:spPr>
      </p:sp>
      <p:sp>
        <p:nvSpPr>
          <p:cNvPr id="25" name="TextBox 25"/>
          <p:cNvSpPr txBox="true"/>
          <p:nvPr/>
        </p:nvSpPr>
        <p:spPr>
          <a:xfrm flipH="false" flipV="false" rot="0">
            <a:off x="6690234" y="5011787"/>
            <a:ext cx="133673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Funding Streams</a:t>
            </a:r>
            <a:endParaRPr lang="en-US" sz="1100"/>
          </a:p>
        </p:txBody>
      </p:sp>
      <p:sp>
        <p:nvSpPr>
          <p:cNvPr id="26" name="TextBox 26"/>
          <p:cNvSpPr txBox="true"/>
          <p:nvPr/>
        </p:nvSpPr>
        <p:spPr>
          <a:xfrm flipH="false" flipV="false" rot="0">
            <a:off x="6427767" y="5380881"/>
            <a:ext cx="5304099"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Multiple sources: basic medical insurance for diagnostics, </a:t>
            </a:r>
            <a:r>
              <a:rPr b="true" i="false" strike="noStrike" sz="1100">
                <a:ln/>
                <a:solidFill>
                  <a:srgbClr val="0A1F3D">
                    <a:alpha val="85098"/>
                  </a:srgbClr>
                </a:solidFill>
                <a:latin typeface="FZYaYiHei GB18030L2 R"/>
                <a:ea typeface="FZYaYiHei GB18030L2 R"/>
                <a:cs typeface="FZYaYiHei GB18030L2 R"/>
              </a:rPr>
              <a:t>15,000-20,000 RMB</a:t>
            </a:r>
            <a:endParaRPr lang="en-US" sz="1100"/>
          </a:p>
          <a:p>
            <a:pPr algn="l"/>
            <a:r>
              <a:rPr b="true" i="false" strike="noStrike" sz="1100">
                <a:ln/>
                <a:solidFill>
                  <a:srgbClr val="0A1F3D">
                    <a:alpha val="85098"/>
                  </a:srgbClr>
                </a:solidFill>
                <a:latin typeface="FZYaYiHei GB18030L2 R"/>
                <a:ea typeface="FZYaYiHei GB18030L2 R"/>
                <a:cs typeface="FZYaYiHei GB18030L2 R"/>
              </a:rPr>
              <a:t>annual</a:t>
            </a:r>
            <a:r>
              <a:rPr b="false" i="false" strike="noStrike" sz="1100">
                <a:ln/>
                <a:solidFill>
                  <a:srgbClr val="0A1F3D">
                    <a:alpha val="85098"/>
                  </a:srgbClr>
                </a:solidFill>
                <a:latin typeface="FZYaYiHei GB18030L2 R"/>
                <a:ea typeface="FZYaYiHei GB18030L2 R"/>
                <a:cs typeface="FZYaYiHei GB18030L2 R"/>
              </a:rPr>
              <a:t> disability subsidies per child, and full coverage through targeted poverty</a:t>
            </a:r>
            <a:endParaRPr/>
          </a:p>
          <a:p>
            <a:pPr algn="l"/>
            <a:r>
              <a:rPr b="false" i="false" strike="noStrike" sz="1100">
                <a:ln/>
                <a:solidFill>
                  <a:srgbClr val="0A1F3D">
                    <a:alpha val="85098"/>
                  </a:srgbClr>
                </a:solidFill>
                <a:latin typeface="FZYaYiHei GB18030L2 R"/>
                <a:ea typeface="FZYaYiHei GB18030L2 R"/>
                <a:cs typeface="FZYaYiHei GB18030L2 R"/>
              </a:rPr>
              <a:t>alleviation for rural low-income families.</a:t>
            </a:r>
            <a:endParaRPr/>
          </a:p>
        </p:txBody>
      </p:sp>
    </p:spTree>
  </p:cSld>
  <p:clrMapOvr>
    <a:masterClrMapping/>
  </p:clrMapOvr>
</p:sld>
</file>

<file path=ppt/slides/slide6.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Policy Context</a:t>
            </a:r>
            <a:endParaRPr lang="en-US" sz="1100"/>
          </a:p>
        </p:txBody>
      </p:sp>
      <p:sp>
        <p:nvSpPr>
          <p:cNvPr id="4" name="TextBox 4"/>
          <p:cNvSpPr txBox="true"/>
          <p:nvPr/>
        </p:nvSpPr>
        <p:spPr>
          <a:xfrm flipH="false" flipV="false" rot="0">
            <a:off x="380905" y="628650"/>
            <a:ext cx="11427142" cy="381000"/>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Source Han Serif CN"/>
                <a:ea typeface="Source Han Serif CN"/>
                <a:cs typeface="Source Han Serif CN"/>
              </a:rPr>
              <a:t>China's Service Delivery Mechanisms</a:t>
            </a:r>
            <a:endParaRPr lang="en-US" sz="1100"/>
          </a:p>
        </p:txBody>
      </p:sp>
      <p:sp>
        <p:nvSpPr>
          <p:cNvPr id="5" name="TextBox 5"/>
          <p:cNvSpPr txBox="true"/>
          <p:nvPr/>
        </p:nvSpPr>
        <p:spPr>
          <a:xfrm flipH="false" flipV="false" rot="0">
            <a:off x="380905" y="1156246"/>
            <a:ext cx="11808047" cy="552450"/>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74901"/>
                  </a:srgbClr>
                </a:solidFill>
                <a:latin typeface="FZYaYiHei GB18030L2 R"/>
                <a:ea typeface="FZYaYiHei GB18030L2 R"/>
                <a:cs typeface="FZYaYiHei GB18030L2 R"/>
              </a:rPr>
              <a:t>China's service delivery combines universal newborn screening with targeted intervention programs, yet the referral pathway between identification and service enrollment remains fragmented</a:t>
            </a:r>
            <a:endParaRPr lang="en-US" sz="1100"/>
          </a:p>
          <a:p>
            <a:pPr algn="l"/>
            <a:r>
              <a:rPr b="false" i="false" strike="noStrike" sz="1000">
                <a:ln/>
                <a:solidFill>
                  <a:srgbClr val="0A1F3D">
                    <a:alpha val="74901"/>
                  </a:srgbClr>
                </a:solidFill>
                <a:latin typeface="FZYaYiHei GB18030L2 R"/>
                <a:ea typeface="FZYaYiHei GB18030L2 R"/>
                <a:cs typeface="FZYaYiHei GB18030L2 R"/>
              </a:rPr>
              <a:t>across administrative systems. Quality assurance depends on designated center accreditation and professional certification, but regional disparities in workforce development create substantial</a:t>
            </a:r>
            <a:endParaRPr/>
          </a:p>
          <a:p>
            <a:pPr algn="l"/>
            <a:r>
              <a:rPr b="false" i="false" strike="noStrike" sz="1000">
                <a:ln/>
                <a:solidFill>
                  <a:srgbClr val="0A1F3D">
                    <a:alpha val="74901"/>
                  </a:srgbClr>
                </a:solidFill>
                <a:latin typeface="FZYaYiHei GB18030L2 R"/>
                <a:ea typeface="FZYaYiHei GB18030L2 R"/>
                <a:cs typeface="FZYaYiHei GB18030L2 R"/>
              </a:rPr>
              <a:t>equity gaps between urban and rural service accessibility.</a:t>
            </a:r>
            <a:endParaRPr/>
          </a:p>
        </p:txBody>
      </p:sp>
      <p:sp>
        <p:nvSpPr>
          <p:cNvPr id="6" name="AutoShape 6"/>
          <p:cNvSpPr/>
          <p:nvPr/>
        </p:nvSpPr>
        <p:spPr>
          <a:xfrm flipH="false" flipV="false" rot="0">
            <a:off x="380905" y="1889671"/>
            <a:ext cx="11427142" cy="2217539"/>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380905" y="1889671"/>
            <a:ext cx="11427142"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535349" y="2094459"/>
            <a:ext cx="104748" cy="104775"/>
          </a:xfrm>
          <a:custGeom>
            <a:rect b="b" l="l" r="r" t="t"/>
            <a:pathLst>
              <a:path h="10000" w="9998">
                <a:moveTo>
                  <a:pt x="555" y="0"/>
                </a:moveTo>
                <a:lnTo>
                  <a:pt x="2222" y="0"/>
                </a:lnTo>
                <a:lnTo>
                  <a:pt x="2222" y="1053"/>
                </a:lnTo>
                <a:lnTo>
                  <a:pt x="1111" y="1053"/>
                </a:lnTo>
                <a:lnTo>
                  <a:pt x="1111" y="3158"/>
                </a:lnTo>
                <a:cubicBezTo>
                  <a:pt x="1111" y="3536"/>
                  <a:pt x="1211" y="3887"/>
                  <a:pt x="1411" y="4211"/>
                </a:cubicBezTo>
                <a:cubicBezTo>
                  <a:pt x="1611" y="4533"/>
                  <a:pt x="1881" y="4789"/>
                  <a:pt x="2222" y="4979"/>
                </a:cubicBezTo>
                <a:cubicBezTo>
                  <a:pt x="2562" y="5168"/>
                  <a:pt x="2933" y="5263"/>
                  <a:pt x="3333" y="5263"/>
                </a:cubicBezTo>
                <a:cubicBezTo>
                  <a:pt x="3733" y="5263"/>
                  <a:pt x="4103" y="5168"/>
                  <a:pt x="4444" y="4979"/>
                </a:cubicBezTo>
                <a:cubicBezTo>
                  <a:pt x="4784" y="4789"/>
                  <a:pt x="5055" y="4533"/>
                  <a:pt x="5255" y="4211"/>
                </a:cubicBezTo>
                <a:cubicBezTo>
                  <a:pt x="5454" y="3887"/>
                  <a:pt x="5554" y="3536"/>
                  <a:pt x="5554" y="3158"/>
                </a:cubicBezTo>
                <a:lnTo>
                  <a:pt x="5554" y="1053"/>
                </a:lnTo>
                <a:lnTo>
                  <a:pt x="4444" y="1053"/>
                </a:lnTo>
                <a:lnTo>
                  <a:pt x="4444" y="0"/>
                </a:lnTo>
                <a:lnTo>
                  <a:pt x="6110" y="0"/>
                </a:lnTo>
                <a:cubicBezTo>
                  <a:pt x="6265" y="0"/>
                  <a:pt x="6396" y="51"/>
                  <a:pt x="6504" y="153"/>
                </a:cubicBezTo>
                <a:cubicBezTo>
                  <a:pt x="6611" y="254"/>
                  <a:pt x="6665" y="378"/>
                  <a:pt x="6665" y="526"/>
                </a:cubicBezTo>
                <a:lnTo>
                  <a:pt x="6665" y="3158"/>
                </a:lnTo>
                <a:cubicBezTo>
                  <a:pt x="6665" y="3670"/>
                  <a:pt x="6543" y="4150"/>
                  <a:pt x="6299" y="4600"/>
                </a:cubicBezTo>
                <a:cubicBezTo>
                  <a:pt x="6061" y="5042"/>
                  <a:pt x="5730" y="5410"/>
                  <a:pt x="5304" y="5705"/>
                </a:cubicBezTo>
                <a:cubicBezTo>
                  <a:pt x="4878" y="5999"/>
                  <a:pt x="4406" y="6189"/>
                  <a:pt x="3888" y="6274"/>
                </a:cubicBezTo>
                <a:lnTo>
                  <a:pt x="3888" y="7105"/>
                </a:lnTo>
                <a:cubicBezTo>
                  <a:pt x="3888" y="7442"/>
                  <a:pt x="3975" y="7751"/>
                  <a:pt x="4149" y="8032"/>
                </a:cubicBezTo>
                <a:cubicBezTo>
                  <a:pt x="4323" y="8312"/>
                  <a:pt x="4558" y="8535"/>
                  <a:pt x="4855" y="8700"/>
                </a:cubicBezTo>
                <a:cubicBezTo>
                  <a:pt x="5151" y="8864"/>
                  <a:pt x="5476" y="8947"/>
                  <a:pt x="5832" y="8947"/>
                </a:cubicBezTo>
                <a:cubicBezTo>
                  <a:pt x="6239" y="8947"/>
                  <a:pt x="6609" y="8836"/>
                  <a:pt x="6943" y="8616"/>
                </a:cubicBezTo>
                <a:cubicBezTo>
                  <a:pt x="7276" y="8394"/>
                  <a:pt x="7513" y="8108"/>
                  <a:pt x="7654" y="7758"/>
                </a:cubicBezTo>
                <a:cubicBezTo>
                  <a:pt x="7358" y="7631"/>
                  <a:pt x="7119" y="7438"/>
                  <a:pt x="6938" y="7179"/>
                </a:cubicBezTo>
                <a:cubicBezTo>
                  <a:pt x="6756" y="6919"/>
                  <a:pt x="6665" y="6631"/>
                  <a:pt x="6665" y="6316"/>
                </a:cubicBezTo>
                <a:cubicBezTo>
                  <a:pt x="6665" y="6028"/>
                  <a:pt x="6739" y="5763"/>
                  <a:pt x="6888" y="5521"/>
                </a:cubicBezTo>
                <a:cubicBezTo>
                  <a:pt x="7036" y="5279"/>
                  <a:pt x="7237" y="5087"/>
                  <a:pt x="7493" y="4947"/>
                </a:cubicBezTo>
                <a:cubicBezTo>
                  <a:pt x="7748" y="4807"/>
                  <a:pt x="8028" y="4737"/>
                  <a:pt x="8332" y="4737"/>
                </a:cubicBezTo>
                <a:cubicBezTo>
                  <a:pt x="8635" y="4737"/>
                  <a:pt x="8914" y="4807"/>
                  <a:pt x="9170" y="4947"/>
                </a:cubicBezTo>
                <a:cubicBezTo>
                  <a:pt x="9426" y="5087"/>
                  <a:pt x="9628" y="5279"/>
                  <a:pt x="9776" y="5521"/>
                </a:cubicBezTo>
                <a:cubicBezTo>
                  <a:pt x="9924" y="5763"/>
                  <a:pt x="9998" y="6028"/>
                  <a:pt x="9998" y="6316"/>
                </a:cubicBezTo>
                <a:cubicBezTo>
                  <a:pt x="9998" y="6674"/>
                  <a:pt x="9885" y="6993"/>
                  <a:pt x="9659" y="7274"/>
                </a:cubicBezTo>
                <a:cubicBezTo>
                  <a:pt x="9433" y="7554"/>
                  <a:pt x="9142" y="7740"/>
                  <a:pt x="8787" y="7832"/>
                </a:cubicBezTo>
                <a:cubicBezTo>
                  <a:pt x="8675" y="8246"/>
                  <a:pt x="8475" y="8617"/>
                  <a:pt x="8187" y="8947"/>
                </a:cubicBezTo>
                <a:cubicBezTo>
                  <a:pt x="7898" y="9277"/>
                  <a:pt x="7550" y="9535"/>
                  <a:pt x="7143" y="9721"/>
                </a:cubicBezTo>
                <a:cubicBezTo>
                  <a:pt x="6735" y="9907"/>
                  <a:pt x="6298" y="10000"/>
                  <a:pt x="5832" y="10000"/>
                </a:cubicBezTo>
                <a:cubicBezTo>
                  <a:pt x="5276" y="10000"/>
                  <a:pt x="4765" y="9870"/>
                  <a:pt x="4299" y="9611"/>
                </a:cubicBezTo>
                <a:cubicBezTo>
                  <a:pt x="3832" y="9351"/>
                  <a:pt x="3462" y="9000"/>
                  <a:pt x="3188" y="8558"/>
                </a:cubicBezTo>
                <a:cubicBezTo>
                  <a:pt x="2914" y="8116"/>
                  <a:pt x="2777" y="7631"/>
                  <a:pt x="2777" y="7105"/>
                </a:cubicBezTo>
                <a:lnTo>
                  <a:pt x="2777" y="6274"/>
                </a:lnTo>
                <a:cubicBezTo>
                  <a:pt x="2259" y="6189"/>
                  <a:pt x="1787" y="5999"/>
                  <a:pt x="1361" y="5705"/>
                </a:cubicBezTo>
                <a:cubicBezTo>
                  <a:pt x="935" y="5410"/>
                  <a:pt x="603" y="5042"/>
                  <a:pt x="367" y="4600"/>
                </a:cubicBezTo>
                <a:cubicBezTo>
                  <a:pt x="122" y="4150"/>
                  <a:pt x="0" y="3670"/>
                  <a:pt x="0" y="3158"/>
                </a:cubicBezTo>
                <a:lnTo>
                  <a:pt x="0" y="526"/>
                </a:lnTo>
                <a:cubicBezTo>
                  <a:pt x="0" y="378"/>
                  <a:pt x="53" y="254"/>
                  <a:pt x="161" y="153"/>
                </a:cubicBezTo>
                <a:cubicBezTo>
                  <a:pt x="268" y="51"/>
                  <a:pt x="399" y="0"/>
                  <a:pt x="555" y="0"/>
                </a:cubicBezTo>
                <a:moveTo>
                  <a:pt x="8332" y="5789"/>
                </a:moveTo>
                <a:cubicBezTo>
                  <a:pt x="8176" y="5789"/>
                  <a:pt x="8044" y="5840"/>
                  <a:pt x="7937" y="5942"/>
                </a:cubicBezTo>
                <a:cubicBezTo>
                  <a:pt x="7829" y="6044"/>
                  <a:pt x="7776" y="6168"/>
                  <a:pt x="7776" y="6316"/>
                </a:cubicBezTo>
                <a:cubicBezTo>
                  <a:pt x="7776" y="6463"/>
                  <a:pt x="7829" y="6587"/>
                  <a:pt x="7937" y="6689"/>
                </a:cubicBezTo>
                <a:cubicBezTo>
                  <a:pt x="8044" y="6791"/>
                  <a:pt x="8176" y="6842"/>
                  <a:pt x="8332" y="6842"/>
                </a:cubicBezTo>
                <a:cubicBezTo>
                  <a:pt x="8487" y="6842"/>
                  <a:pt x="8618" y="6791"/>
                  <a:pt x="8726" y="6689"/>
                </a:cubicBezTo>
                <a:cubicBezTo>
                  <a:pt x="8833" y="6587"/>
                  <a:pt x="8887" y="6463"/>
                  <a:pt x="8887" y="6316"/>
                </a:cubicBezTo>
                <a:cubicBezTo>
                  <a:pt x="8887" y="6168"/>
                  <a:pt x="8833" y="6044"/>
                  <a:pt x="8726" y="5942"/>
                </a:cubicBezTo>
                <a:cubicBezTo>
                  <a:pt x="8618" y="5840"/>
                  <a:pt x="8487" y="5789"/>
                  <a:pt x="8332" y="5789"/>
                </a:cubicBezTo>
              </a:path>
            </a:pathLst>
          </a:custGeom>
          <a:solidFill>
            <a:srgbClr val="5B8CB8">
              <a:alpha val="100000"/>
            </a:srgbClr>
          </a:solidFill>
          <a:ln>
            <a:headEnd type="none"/>
            <a:tailEnd type="none"/>
          </a:ln>
        </p:spPr>
      </p:sp>
      <p:sp>
        <p:nvSpPr>
          <p:cNvPr id="9" name="TextBox 9"/>
          <p:cNvSpPr txBox="true"/>
          <p:nvPr/>
        </p:nvSpPr>
        <p:spPr>
          <a:xfrm flipH="false" flipV="false" rot="0">
            <a:off x="689794" y="2089696"/>
            <a:ext cx="10956367"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FZYaYiHei GB18030L2 R"/>
                <a:ea typeface="FZYaYiHei GB18030L2 R"/>
                <a:cs typeface="FZYaYiHei GB18030L2 R"/>
              </a:rPr>
              <a:t>Identification &amp; Referral Pathways</a:t>
            </a:r>
            <a:endParaRPr lang="en-US" sz="1100"/>
          </a:p>
        </p:txBody>
      </p:sp>
      <p:sp>
        <p:nvSpPr>
          <p:cNvPr id="10" name="TextBox 10"/>
          <p:cNvSpPr txBox="true"/>
          <p:nvPr/>
        </p:nvSpPr>
        <p:spPr>
          <a:xfrm flipH="false" flipV="false" rot="0">
            <a:off x="542789" y="2323059"/>
            <a:ext cx="69931"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a:t>
            </a:r>
            <a:endParaRPr lang="en-US" sz="1100"/>
          </a:p>
        </p:txBody>
      </p:sp>
      <p:sp>
        <p:nvSpPr>
          <p:cNvPr id="11" name="TextBox 11"/>
          <p:cNvSpPr txBox="true"/>
          <p:nvPr/>
        </p:nvSpPr>
        <p:spPr>
          <a:xfrm flipH="false" flipV="false" rot="0">
            <a:off x="641289" y="2323059"/>
            <a:ext cx="11004874"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100000"/>
                  </a:srgbClr>
                </a:solidFill>
                <a:latin typeface="FZYaYiHei GB18030L2 R"/>
                <a:ea typeface="FZYaYiHei GB18030L2 R"/>
                <a:cs typeface="FZYaYiHei GB18030L2 R"/>
              </a:rPr>
              <a:t>Universal newborn metabolic screening covers phenylketonuria and congenital hypothyroidism with near-complete population coverage, while developmental surveillance during 0-3 year health check-</a:t>
            </a:r>
            <a:endParaRPr lang="en-US" sz="1100"/>
          </a:p>
          <a:p>
            <a:pPr algn="l"/>
            <a:r>
              <a:rPr b="false" i="false" strike="noStrike" sz="900">
                <a:ln/>
                <a:solidFill>
                  <a:srgbClr val="0A1F3D">
                    <a:alpha val="100000"/>
                  </a:srgbClr>
                </a:solidFill>
                <a:latin typeface="FZYaYiHei GB18030L2 R"/>
                <a:ea typeface="FZYaYiHei GB18030L2 R"/>
                <a:cs typeface="FZYaYiHei GB18030L2 R"/>
              </a:rPr>
              <a:t>ups employs standardized screening tools for broader delays</a:t>
            </a:r>
            <a:endParaRPr/>
          </a:p>
        </p:txBody>
      </p:sp>
      <p:sp>
        <p:nvSpPr>
          <p:cNvPr id="12" name="TextBox 12"/>
          <p:cNvSpPr txBox="true"/>
          <p:nvPr/>
        </p:nvSpPr>
        <p:spPr>
          <a:xfrm flipH="false" flipV="false" rot="0">
            <a:off x="542789" y="2751684"/>
            <a:ext cx="69931"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a:t>
            </a:r>
            <a:endParaRPr lang="en-US" sz="1100"/>
          </a:p>
        </p:txBody>
      </p:sp>
      <p:sp>
        <p:nvSpPr>
          <p:cNvPr id="13" name="TextBox 13"/>
          <p:cNvSpPr txBox="true"/>
          <p:nvPr/>
        </p:nvSpPr>
        <p:spPr>
          <a:xfrm flipH="false" flipV="false" rot="0">
            <a:off x="641289" y="2751684"/>
            <a:ext cx="11004874"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100000"/>
                  </a:srgbClr>
                </a:solidFill>
                <a:latin typeface="FZYaYiHei GB18030L2 R"/>
                <a:ea typeface="FZYaYiHei GB18030L2 R"/>
                <a:cs typeface="FZYaYiHei GB18030L2 R"/>
              </a:rPr>
              <a:t>Referral fragmentation persists: community health centers can document suspected delays but lack authority to authorize rehabilitation funding, requiring families to navigate separate disability</a:t>
            </a:r>
            <a:endParaRPr lang="en-US" sz="1100"/>
          </a:p>
          <a:p>
            <a:pPr algn="l"/>
            <a:r>
              <a:rPr b="false" i="false" strike="noStrike" sz="900">
                <a:ln/>
                <a:solidFill>
                  <a:srgbClr val="0A1F3D">
                    <a:alpha val="100000"/>
                  </a:srgbClr>
                </a:solidFill>
                <a:latin typeface="FZYaYiHei GB18030L2 R"/>
                <a:ea typeface="FZYaYiHei GB18030L2 R"/>
                <a:cs typeface="FZYaYiHei GB18030L2 R"/>
              </a:rPr>
              <a:t>certification processes before accessing subsidized services</a:t>
            </a:r>
            <a:endParaRPr/>
          </a:p>
        </p:txBody>
      </p:sp>
      <p:sp>
        <p:nvSpPr>
          <p:cNvPr id="14" name="TextBox 14"/>
          <p:cNvSpPr txBox="true"/>
          <p:nvPr/>
        </p:nvSpPr>
        <p:spPr>
          <a:xfrm flipH="false" flipV="false" rot="0">
            <a:off x="542789" y="3180309"/>
            <a:ext cx="69931"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a:t>
            </a:r>
            <a:endParaRPr lang="en-US" sz="1100"/>
          </a:p>
        </p:txBody>
      </p:sp>
      <p:sp>
        <p:nvSpPr>
          <p:cNvPr id="15" name="TextBox 15"/>
          <p:cNvSpPr txBox="true"/>
          <p:nvPr/>
        </p:nvSpPr>
        <p:spPr>
          <a:xfrm flipH="false" flipV="false" rot="0">
            <a:off x="641289" y="3180309"/>
            <a:ext cx="11004874"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100000"/>
                  </a:srgbClr>
                </a:solidFill>
                <a:latin typeface="FZYaYiHei GB18030L2 R"/>
                <a:ea typeface="FZYaYiHei GB18030L2 R"/>
                <a:cs typeface="FZYaYiHei GB18030L2 R"/>
              </a:rPr>
              <a:t>Waiting periods between identification and service initiation average 3-6 months in urban areas and extend beyond 12 months in many rural counties, consuming critical intervention windows during</a:t>
            </a:r>
            <a:endParaRPr lang="en-US" sz="1100"/>
          </a:p>
          <a:p>
            <a:pPr algn="l"/>
            <a:r>
              <a:rPr b="false" i="false" strike="noStrike" sz="900">
                <a:ln/>
                <a:solidFill>
                  <a:srgbClr val="0A1F3D">
                    <a:alpha val="100000"/>
                  </a:srgbClr>
                </a:solidFill>
                <a:latin typeface="FZYaYiHei GB18030L2 R"/>
                <a:ea typeface="FZYaYiHei GB18030L2 R"/>
                <a:cs typeface="FZYaYiHei GB18030L2 R"/>
              </a:rPr>
              <a:t>peak neuroplasticity periods</a:t>
            </a:r>
            <a:endParaRPr/>
          </a:p>
        </p:txBody>
      </p:sp>
      <p:sp>
        <p:nvSpPr>
          <p:cNvPr id="16" name="AutoShape 16"/>
          <p:cNvSpPr/>
          <p:nvPr/>
        </p:nvSpPr>
        <p:spPr>
          <a:xfrm flipH="false" flipV="false" rot="0">
            <a:off x="380905" y="4259609"/>
            <a:ext cx="11427142" cy="2217539"/>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380905" y="4259609"/>
            <a:ext cx="11427142" cy="9525"/>
          </a:xfrm>
          <a:prstGeom prst="line">
            <a:avLst/>
          </a:prstGeom>
          <a:ln w="28575">
            <a:solidFill>
              <a:srgbClr val="5B8CB8">
                <a:alpha val="100000"/>
              </a:srgbClr>
            </a:solidFill>
            <a:prstDash val="solid"/>
            <a:headEnd type="none"/>
            <a:tailEnd type="none"/>
          </a:ln>
        </p:spPr>
      </p:sp>
      <p:sp>
        <p:nvSpPr>
          <p:cNvPr id="18" name="AutoShape 18"/>
          <p:cNvSpPr/>
          <p:nvPr/>
        </p:nvSpPr>
        <p:spPr>
          <a:xfrm flipH="false" flipV="false" rot="0">
            <a:off x="535349" y="4464397"/>
            <a:ext cx="104748" cy="104775"/>
          </a:xfrm>
          <a:custGeom>
            <a:rect b="b" l="l" r="r" t="t"/>
            <a:pathLst>
              <a:path h="10000" w="9998">
                <a:moveTo>
                  <a:pt x="1818" y="9000"/>
                </a:moveTo>
                <a:lnTo>
                  <a:pt x="3181" y="9000"/>
                </a:lnTo>
                <a:lnTo>
                  <a:pt x="3181" y="6000"/>
                </a:lnTo>
                <a:lnTo>
                  <a:pt x="6817" y="6000"/>
                </a:lnTo>
                <a:lnTo>
                  <a:pt x="6817" y="9000"/>
                </a:lnTo>
                <a:lnTo>
                  <a:pt x="8180" y="9000"/>
                </a:lnTo>
                <a:lnTo>
                  <a:pt x="8180" y="1000"/>
                </a:lnTo>
                <a:lnTo>
                  <a:pt x="1818" y="1000"/>
                </a:lnTo>
                <a:lnTo>
                  <a:pt x="1818" y="9000"/>
                </a:lnTo>
                <a:moveTo>
                  <a:pt x="4090" y="7000"/>
                </a:moveTo>
                <a:lnTo>
                  <a:pt x="4090" y="9000"/>
                </a:lnTo>
                <a:lnTo>
                  <a:pt x="5908" y="9000"/>
                </a:lnTo>
                <a:lnTo>
                  <a:pt x="5908" y="7000"/>
                </a:lnTo>
                <a:lnTo>
                  <a:pt x="4090" y="7000"/>
                </a:lnTo>
                <a:moveTo>
                  <a:pt x="9089" y="500"/>
                </a:moveTo>
                <a:lnTo>
                  <a:pt x="9089" y="9000"/>
                </a:lnTo>
                <a:lnTo>
                  <a:pt x="9998" y="9000"/>
                </a:lnTo>
                <a:lnTo>
                  <a:pt x="9998" y="10000"/>
                </a:lnTo>
                <a:lnTo>
                  <a:pt x="0" y="10000"/>
                </a:lnTo>
                <a:lnTo>
                  <a:pt x="0" y="9000"/>
                </a:lnTo>
                <a:lnTo>
                  <a:pt x="909" y="9000"/>
                </a:lnTo>
                <a:lnTo>
                  <a:pt x="909" y="500"/>
                </a:lnTo>
                <a:cubicBezTo>
                  <a:pt x="909" y="360"/>
                  <a:pt x="953" y="241"/>
                  <a:pt x="1041" y="145"/>
                </a:cubicBezTo>
                <a:cubicBezTo>
                  <a:pt x="1128" y="48"/>
                  <a:pt x="1235" y="0"/>
                  <a:pt x="1363" y="0"/>
                </a:cubicBezTo>
                <a:lnTo>
                  <a:pt x="8635" y="0"/>
                </a:lnTo>
                <a:cubicBezTo>
                  <a:pt x="8762" y="0"/>
                  <a:pt x="8869" y="48"/>
                  <a:pt x="8957" y="145"/>
                </a:cubicBezTo>
                <a:cubicBezTo>
                  <a:pt x="9045" y="241"/>
                  <a:pt x="9089" y="360"/>
                  <a:pt x="9089" y="500"/>
                </a:cubicBezTo>
                <a:moveTo>
                  <a:pt x="3636" y="3000"/>
                </a:moveTo>
                <a:lnTo>
                  <a:pt x="4545" y="3000"/>
                </a:lnTo>
                <a:lnTo>
                  <a:pt x="4545" y="2000"/>
                </a:lnTo>
                <a:lnTo>
                  <a:pt x="5453" y="2000"/>
                </a:lnTo>
                <a:lnTo>
                  <a:pt x="5453" y="3000"/>
                </a:lnTo>
                <a:lnTo>
                  <a:pt x="6362" y="3000"/>
                </a:lnTo>
                <a:lnTo>
                  <a:pt x="6362" y="4000"/>
                </a:lnTo>
                <a:lnTo>
                  <a:pt x="5453" y="4000"/>
                </a:lnTo>
                <a:lnTo>
                  <a:pt x="5453" y="5000"/>
                </a:lnTo>
                <a:lnTo>
                  <a:pt x="4545" y="5000"/>
                </a:lnTo>
                <a:lnTo>
                  <a:pt x="4545" y="4000"/>
                </a:lnTo>
                <a:lnTo>
                  <a:pt x="3636" y="4000"/>
                </a:lnTo>
              </a:path>
            </a:pathLst>
          </a:custGeom>
          <a:solidFill>
            <a:srgbClr val="5B8CB8">
              <a:alpha val="100000"/>
            </a:srgbClr>
          </a:solidFill>
          <a:ln>
            <a:headEnd type="none"/>
            <a:tailEnd type="none"/>
          </a:ln>
        </p:spPr>
      </p:sp>
      <p:sp>
        <p:nvSpPr>
          <p:cNvPr id="19" name="TextBox 19"/>
          <p:cNvSpPr txBox="true"/>
          <p:nvPr/>
        </p:nvSpPr>
        <p:spPr>
          <a:xfrm flipH="false" flipV="false" rot="0">
            <a:off x="689794" y="4459634"/>
            <a:ext cx="10956367"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FZYaYiHei GB18030L2 R"/>
                <a:ea typeface="FZYaYiHei GB18030L2 R"/>
                <a:cs typeface="FZYaYiHei GB18030L2 R"/>
              </a:rPr>
              <a:t>Service Content &amp; Quality Assurance</a:t>
            </a:r>
            <a:endParaRPr lang="en-US" sz="1100"/>
          </a:p>
        </p:txBody>
      </p:sp>
      <p:sp>
        <p:nvSpPr>
          <p:cNvPr id="20" name="TextBox 20"/>
          <p:cNvSpPr txBox="true"/>
          <p:nvPr/>
        </p:nvSpPr>
        <p:spPr>
          <a:xfrm flipH="false" flipV="false" rot="0">
            <a:off x="542789" y="4692997"/>
            <a:ext cx="69931"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a:t>
            </a:r>
            <a:endParaRPr lang="en-US" sz="1100"/>
          </a:p>
        </p:txBody>
      </p:sp>
      <p:sp>
        <p:nvSpPr>
          <p:cNvPr id="21" name="TextBox 21"/>
          <p:cNvSpPr txBox="true"/>
          <p:nvPr/>
        </p:nvSpPr>
        <p:spPr>
          <a:xfrm flipH="false" flipV="false" rot="0">
            <a:off x="641289" y="4692997"/>
            <a:ext cx="11004874"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100000"/>
                  </a:srgbClr>
                </a:solidFill>
                <a:latin typeface="FZYaYiHei GB18030L2 R"/>
                <a:ea typeface="FZYaYiHei GB18030L2 R"/>
                <a:cs typeface="FZYaYiHei GB18030L2 R"/>
              </a:rPr>
              <a:t>Standardized intervention protocols emphasize therapist-delivered physical, occupational, and speech therapy in center-based formats, with prescribed minimum intensities of 20+ weekly hours for</a:t>
            </a:r>
            <a:endParaRPr lang="en-US" sz="1100"/>
          </a:p>
          <a:p>
            <a:pPr algn="l"/>
            <a:r>
              <a:rPr b="false" i="false" strike="noStrike" sz="900">
                <a:ln/>
                <a:solidFill>
                  <a:srgbClr val="0A1F3D">
                    <a:alpha val="100000"/>
                  </a:srgbClr>
                </a:solidFill>
                <a:latin typeface="FZYaYiHei GB18030L2 R"/>
                <a:ea typeface="FZYaYiHei GB18030L2 R"/>
                <a:cs typeface="FZYaYiHei GB18030L2 R"/>
              </a:rPr>
              <a:t>funded cases</a:t>
            </a:r>
            <a:endParaRPr/>
          </a:p>
        </p:txBody>
      </p:sp>
      <p:sp>
        <p:nvSpPr>
          <p:cNvPr id="22" name="TextBox 22"/>
          <p:cNvSpPr txBox="true"/>
          <p:nvPr/>
        </p:nvSpPr>
        <p:spPr>
          <a:xfrm flipH="false" flipV="false" rot="0">
            <a:off x="542789" y="5121622"/>
            <a:ext cx="69931"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a:t>
            </a:r>
            <a:endParaRPr lang="en-US" sz="1100"/>
          </a:p>
        </p:txBody>
      </p:sp>
      <p:sp>
        <p:nvSpPr>
          <p:cNvPr id="23" name="TextBox 23"/>
          <p:cNvSpPr txBox="true"/>
          <p:nvPr/>
        </p:nvSpPr>
        <p:spPr>
          <a:xfrm flipH="false" flipV="false" rot="0">
            <a:off x="641289" y="5121622"/>
            <a:ext cx="11004874"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100000"/>
                  </a:srgbClr>
                </a:solidFill>
                <a:latin typeface="FZYaYiHei GB18030L2 R"/>
                <a:ea typeface="FZYaYiHei GB18030L2 R"/>
                <a:cs typeface="FZYaYiHei GB18030L2 R"/>
              </a:rPr>
              <a:t>Quality assurance relies on three-tier designated center accreditation and professional credentialing through the Ministry of Human Resources and Social Security, though certification standards vary</a:t>
            </a:r>
            <a:endParaRPr lang="en-US" sz="1100"/>
          </a:p>
          <a:p>
            <a:pPr algn="l"/>
            <a:r>
              <a:rPr b="false" i="false" strike="noStrike" sz="900">
                <a:ln/>
                <a:solidFill>
                  <a:srgbClr val="0A1F3D">
                    <a:alpha val="100000"/>
                  </a:srgbClr>
                </a:solidFill>
                <a:latin typeface="FZYaYiHei GB18030L2 R"/>
                <a:ea typeface="FZYaYiHei GB18030L2 R"/>
                <a:cs typeface="FZYaYiHei GB18030L2 R"/>
              </a:rPr>
              <a:t>significantly across provinces</a:t>
            </a:r>
            <a:endParaRPr/>
          </a:p>
        </p:txBody>
      </p:sp>
      <p:sp>
        <p:nvSpPr>
          <p:cNvPr id="24" name="TextBox 24"/>
          <p:cNvSpPr txBox="true"/>
          <p:nvPr/>
        </p:nvSpPr>
        <p:spPr>
          <a:xfrm flipH="false" flipV="false" rot="0">
            <a:off x="542789" y="5550247"/>
            <a:ext cx="69931"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FZYaYiHei GB18030L2 R"/>
                <a:ea typeface="FZYaYiHei GB18030L2 R"/>
                <a:cs typeface="FZYaYiHei GB18030L2 R"/>
              </a:rPr>
              <a:t>·</a:t>
            </a:r>
            <a:endParaRPr lang="en-US" sz="1100"/>
          </a:p>
        </p:txBody>
      </p:sp>
      <p:sp>
        <p:nvSpPr>
          <p:cNvPr id="25" name="TextBox 25"/>
          <p:cNvSpPr txBox="true"/>
          <p:nvPr/>
        </p:nvSpPr>
        <p:spPr>
          <a:xfrm flipH="false" flipV="false" rot="0">
            <a:off x="641289" y="5550247"/>
            <a:ext cx="11004874"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100000"/>
                  </a:srgbClr>
                </a:solidFill>
                <a:latin typeface="FZYaYiHei GB18030L2 R"/>
                <a:ea typeface="FZYaYiHei GB18030L2 R"/>
                <a:cs typeface="FZYaYiHei GB18030L2 R"/>
              </a:rPr>
              <a:t>Workforce constraints are acute: nationally, only 12,000 certified child rehabilitation therapists serve an estimated 4 million children with disabilities, yielding ratios exceeding 1:300 in some western</a:t>
            </a:r>
            <a:endParaRPr lang="en-US" sz="1100"/>
          </a:p>
          <a:p>
            <a:pPr algn="l"/>
            <a:r>
              <a:rPr b="false" i="false" strike="noStrike" sz="900">
                <a:ln/>
                <a:solidFill>
                  <a:srgbClr val="0A1F3D">
                    <a:alpha val="100000"/>
                  </a:srgbClr>
                </a:solidFill>
                <a:latin typeface="FZYaYiHei GB18030L2 R"/>
                <a:ea typeface="FZYaYiHei GB18030L2 R"/>
                <a:cs typeface="FZYaYiHei GB18030L2 R"/>
              </a:rPr>
              <a:t>provinces</a:t>
            </a:r>
            <a:endParaRPr/>
          </a:p>
        </p:txBody>
      </p:sp>
    </p:spTree>
  </p:cSld>
  <p:clrMapOvr>
    <a:masterClrMapping/>
  </p:clrMapOvr>
</p:sld>
</file>

<file path=ppt/slides/slide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57086" y="526256"/>
            <a:ext cx="304724" cy="19050"/>
          </a:xfrm>
          <a:prstGeom prst="rect">
            <a:avLst/>
          </a:prstGeom>
          <a:solidFill>
            <a:srgbClr val="5B8CB8">
              <a:alpha val="100000"/>
            </a:srgbClr>
          </a:solidFill>
          <a:ln>
            <a:headEnd type="none"/>
            <a:tailEnd type="none"/>
          </a:ln>
        </p:spPr>
      </p:sp>
      <p:sp>
        <p:nvSpPr>
          <p:cNvPr id="4" name="TextBox 4"/>
          <p:cNvSpPr txBox="true"/>
          <p:nvPr/>
        </p:nvSpPr>
        <p:spPr>
          <a:xfrm flipH="false" flipV="false" rot="0">
            <a:off x="876080" y="476250"/>
            <a:ext cx="339496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FZYaYiHei GB18030L2 R"/>
                <a:ea typeface="FZYaYiHei GB18030L2 R"/>
                <a:cs typeface="FZYaYiHei GB18030L2 R"/>
              </a:rPr>
              <a:t>Policy Debate: Early Intervention Frameworks</a:t>
            </a:r>
            <a:endParaRPr lang="en-US" sz="1100"/>
          </a:p>
        </p:txBody>
      </p:sp>
      <p:sp>
        <p:nvSpPr>
          <p:cNvPr id="5" name="TextBox 5"/>
          <p:cNvSpPr txBox="true"/>
          <p:nvPr/>
        </p:nvSpPr>
        <p:spPr>
          <a:xfrm flipH="false" flipV="false" rot="0">
            <a:off x="457086" y="728662"/>
            <a:ext cx="11274781" cy="381000"/>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Source Han Serif CN"/>
                <a:ea typeface="Source Han Serif CN"/>
                <a:cs typeface="Source Han Serif CN"/>
              </a:rPr>
              <a:t>China's Strengths and Challenges</a:t>
            </a:r>
            <a:endParaRPr lang="en-US" sz="1100"/>
          </a:p>
        </p:txBody>
      </p:sp>
      <p:sp>
        <p:nvSpPr>
          <p:cNvPr id="6" name="TextBox 6"/>
          <p:cNvSpPr txBox="true"/>
          <p:nvPr/>
        </p:nvSpPr>
        <p:spPr>
          <a:xfrm flipH="false" flipV="false" rot="0">
            <a:off x="457086" y="1265784"/>
            <a:ext cx="11274781"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74901"/>
                  </a:srgbClr>
                </a:solidFill>
                <a:latin typeface="FZYaYiHei GB18030L2 R"/>
                <a:ea typeface="FZYaYiHei GB18030L2 R"/>
                <a:cs typeface="FZYaYiHei GB18030L2 R"/>
              </a:rPr>
              <a:t>China's early intervention framework achieves remarkable scale with over 4 million children served annually, yet confronts persistent</a:t>
            </a:r>
            <a:endParaRPr lang="en-US" sz="1100"/>
          </a:p>
          <a:p>
            <a:pPr algn="l"/>
            <a:r>
              <a:rPr b="false" i="false" strike="noStrike" sz="1100">
                <a:ln/>
                <a:solidFill>
                  <a:srgbClr val="0A1F3D">
                    <a:alpha val="74901"/>
                  </a:srgbClr>
                </a:solidFill>
                <a:latin typeface="FZYaYiHei GB18030L2 R"/>
                <a:ea typeface="FZYaYiHei GB18030L2 R"/>
                <a:cs typeface="FZYaYiHei GB18030L2 R"/>
              </a:rPr>
              <a:t>challenges in service quality uniformity, meaningful family engagement, and regional equity.</a:t>
            </a:r>
            <a:endParaRPr/>
          </a:p>
        </p:txBody>
      </p:sp>
      <p:sp>
        <p:nvSpPr>
          <p:cNvPr id="7" name="AutoShape 7"/>
          <p:cNvSpPr/>
          <p:nvPr/>
        </p:nvSpPr>
        <p:spPr>
          <a:xfrm flipH="false" flipV="false" rot="0">
            <a:off x="457086" y="1923009"/>
            <a:ext cx="5542164" cy="1868388"/>
          </a:xfrm>
          <a:prstGeom prst="rect">
            <a:avLst/>
          </a:prstGeom>
          <a:solidFill>
            <a:srgbClr val="E8EBEF">
              <a:alpha val="100000"/>
            </a:srgbClr>
          </a:solidFill>
          <a:ln w="9525">
            <a:solidFill>
              <a:srgbClr val="C5CDD6">
                <a:alpha val="100000"/>
              </a:srgbClr>
            </a:solidFill>
            <a:prstDash val="solid"/>
            <a:headEnd type="none"/>
            <a:tailEnd type="none"/>
          </a:ln>
        </p:spPr>
      </p:sp>
      <p:sp>
        <p:nvSpPr>
          <p:cNvPr id="8" name="AutoShape 8"/>
          <p:cNvSpPr/>
          <p:nvPr/>
        </p:nvSpPr>
        <p:spPr>
          <a:xfrm flipH="false" flipV="false" rot="0">
            <a:off x="457086" y="1923009"/>
            <a:ext cx="5542164" cy="9525"/>
          </a:xfrm>
          <a:prstGeom prst="line">
            <a:avLst/>
          </a:prstGeom>
          <a:ln w="28575">
            <a:solidFill>
              <a:srgbClr val="5B8CB8">
                <a:alpha val="100000"/>
              </a:srgbClr>
            </a:solidFill>
            <a:prstDash val="solid"/>
            <a:headEnd type="none"/>
            <a:tailEnd type="none"/>
          </a:ln>
        </p:spPr>
      </p:sp>
      <p:sp>
        <p:nvSpPr>
          <p:cNvPr id="9" name="TextBox 9"/>
          <p:cNvSpPr txBox="true"/>
          <p:nvPr/>
        </p:nvSpPr>
        <p:spPr>
          <a:xfrm flipH="false" flipV="false" rot="0">
            <a:off x="771332" y="2161134"/>
            <a:ext cx="149505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Scale Achievements</a:t>
            </a:r>
            <a:endParaRPr lang="en-US" sz="1100"/>
          </a:p>
        </p:txBody>
      </p:sp>
      <p:sp>
        <p:nvSpPr>
          <p:cNvPr id="10" name="TextBox 10"/>
          <p:cNvSpPr txBox="true"/>
          <p:nvPr/>
        </p:nvSpPr>
        <p:spPr>
          <a:xfrm flipH="false" flipV="false" rot="0">
            <a:off x="657061" y="2456409"/>
            <a:ext cx="5342189" cy="605730"/>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Expansion from </a:t>
            </a:r>
            <a:r>
              <a:rPr b="true" i="false" strike="noStrike" sz="1000">
                <a:ln/>
                <a:solidFill>
                  <a:srgbClr val="5B8CB8">
                    <a:alpha val="85098"/>
                  </a:srgbClr>
                </a:solidFill>
                <a:latin typeface="FZYaYiHei GB18030L2 R"/>
                <a:ea typeface="FZYaYiHei GB18030L2 R"/>
                <a:cs typeface="FZYaYiHei GB18030L2 R"/>
              </a:rPr>
              <a:t>100,000 to 4 million+</a:t>
            </a:r>
            <a:r>
              <a:rPr b="false" i="false" strike="noStrike" sz="1000">
                <a:ln/>
                <a:solidFill>
                  <a:srgbClr val="0A1F3D">
                    <a:alpha val="85098"/>
                  </a:srgbClr>
                </a:solidFill>
                <a:latin typeface="FZYaYiHei GB18030L2 R"/>
                <a:ea typeface="FZYaYiHei GB18030L2 R"/>
                <a:cs typeface="FZYaYiHei GB18030L2 R"/>
              </a:rPr>
              <a:t> children receiving rehabilitation services (2010-</a:t>
            </a:r>
            <a:endParaRPr lang="en-US" sz="1100"/>
          </a:p>
          <a:p>
            <a:pPr algn="l"/>
            <a:r>
              <a:rPr b="false" i="false" strike="noStrike" sz="1000">
                <a:ln/>
                <a:solidFill>
                  <a:srgbClr val="0A1F3D">
                    <a:alpha val="85098"/>
                  </a:srgbClr>
                </a:solidFill>
                <a:latin typeface="FZYaYiHei GB18030L2 R"/>
                <a:ea typeface="FZYaYiHei GB18030L2 R"/>
                <a:cs typeface="FZYaYiHei GB18030L2 R"/>
              </a:rPr>
              <a:t>2023), with annual government investment reaching </a:t>
            </a:r>
            <a:r>
              <a:rPr b="true" i="false" strike="noStrike" sz="1000">
                <a:ln/>
                <a:solidFill>
                  <a:srgbClr val="0A1F3D">
                    <a:alpha val="85098"/>
                  </a:srgbClr>
                </a:solidFill>
                <a:latin typeface="FZYaYiHei GB18030L2 R"/>
                <a:ea typeface="FZYaYiHei GB18030L2 R"/>
                <a:cs typeface="FZYaYiHei GB18030L2 R"/>
              </a:rPr>
              <a:t>150 billion RMB</a:t>
            </a:r>
            <a:r>
              <a:rPr b="false" i="false" strike="noStrike" sz="1000">
                <a:ln/>
                <a:solidFill>
                  <a:srgbClr val="0A1F3D">
                    <a:alpha val="85098"/>
                  </a:srgbClr>
                </a:solidFill>
                <a:latin typeface="FZYaYiHei GB18030L2 R"/>
                <a:ea typeface="FZYaYiHei GB18030L2 R"/>
                <a:cs typeface="FZYaYiHei GB18030L2 R"/>
              </a:rPr>
              <a:t>. Poverty-</a:t>
            </a:r>
            <a:endParaRPr/>
          </a:p>
          <a:p>
            <a:pPr algn="l"/>
            <a:r>
              <a:rPr b="false" i="false" strike="noStrike" sz="1000">
                <a:ln/>
                <a:solidFill>
                  <a:srgbClr val="0A1F3D">
                    <a:alpha val="85098"/>
                  </a:srgbClr>
                </a:solidFill>
                <a:latin typeface="FZYaYiHei GB18030L2 R"/>
                <a:ea typeface="FZYaYiHei GB18030L2 R"/>
                <a:cs typeface="FZYaYiHei GB18030L2 R"/>
              </a:rPr>
              <a:t>targeted programs achieve near-universal financial access for low-income families.</a:t>
            </a:r>
            <a:endParaRPr/>
          </a:p>
        </p:txBody>
      </p:sp>
      <p:sp>
        <p:nvSpPr>
          <p:cNvPr id="11" name="AutoShape 11"/>
          <p:cNvSpPr/>
          <p:nvPr/>
        </p:nvSpPr>
        <p:spPr>
          <a:xfrm flipH="false" flipV="false" rot="0">
            <a:off x="6189702" y="1923009"/>
            <a:ext cx="5542164" cy="1868388"/>
          </a:xfrm>
          <a:prstGeom prst="rect">
            <a:avLst/>
          </a:prstGeom>
          <a:solidFill>
            <a:srgbClr val="E8EBEF">
              <a:alpha val="100000"/>
            </a:srgbClr>
          </a:solidFill>
          <a:ln w="9525">
            <a:solidFill>
              <a:srgbClr val="C5CDD6">
                <a:alpha val="100000"/>
              </a:srgbClr>
            </a:solidFill>
            <a:prstDash val="solid"/>
            <a:headEnd type="none"/>
            <a:tailEnd type="none"/>
          </a:ln>
        </p:spPr>
      </p:sp>
      <p:sp>
        <p:nvSpPr>
          <p:cNvPr id="12" name="AutoShape 12"/>
          <p:cNvSpPr/>
          <p:nvPr/>
        </p:nvSpPr>
        <p:spPr>
          <a:xfrm flipH="false" flipV="false" rot="0">
            <a:off x="6189702" y="1923009"/>
            <a:ext cx="5542164" cy="9525"/>
          </a:xfrm>
          <a:prstGeom prst="line">
            <a:avLst/>
          </a:prstGeom>
          <a:ln w="28575">
            <a:solidFill>
              <a:srgbClr val="5B8CB8">
                <a:alpha val="100000"/>
              </a:srgbClr>
            </a:solidFill>
            <a:prstDash val="solid"/>
            <a:headEnd type="none"/>
            <a:tailEnd type="none"/>
          </a:ln>
        </p:spPr>
      </p:sp>
      <p:sp>
        <p:nvSpPr>
          <p:cNvPr id="13" name="AutoShape 13"/>
          <p:cNvSpPr/>
          <p:nvPr/>
        </p:nvSpPr>
        <p:spPr>
          <a:xfrm flipH="false" flipV="false" rot="0">
            <a:off x="6370706" y="2184946"/>
            <a:ext cx="171407" cy="171450"/>
          </a:xfrm>
          <a:custGeom>
            <a:rect b="b" l="l" r="r" t="t"/>
            <a:pathLst>
              <a:path h="10000" w="9998">
                <a:moveTo>
                  <a:pt x="1818" y="9000"/>
                </a:moveTo>
                <a:lnTo>
                  <a:pt x="3181" y="9000"/>
                </a:lnTo>
                <a:lnTo>
                  <a:pt x="3181" y="6000"/>
                </a:lnTo>
                <a:lnTo>
                  <a:pt x="6817" y="6000"/>
                </a:lnTo>
                <a:lnTo>
                  <a:pt x="6817" y="9000"/>
                </a:lnTo>
                <a:lnTo>
                  <a:pt x="8180" y="9000"/>
                </a:lnTo>
                <a:lnTo>
                  <a:pt x="8180" y="1000"/>
                </a:lnTo>
                <a:lnTo>
                  <a:pt x="1818" y="1000"/>
                </a:lnTo>
                <a:lnTo>
                  <a:pt x="1818" y="9000"/>
                </a:lnTo>
                <a:moveTo>
                  <a:pt x="4090" y="7000"/>
                </a:moveTo>
                <a:lnTo>
                  <a:pt x="4090" y="9000"/>
                </a:lnTo>
                <a:lnTo>
                  <a:pt x="5908" y="9000"/>
                </a:lnTo>
                <a:lnTo>
                  <a:pt x="5908" y="7000"/>
                </a:lnTo>
                <a:lnTo>
                  <a:pt x="4090" y="7000"/>
                </a:lnTo>
                <a:moveTo>
                  <a:pt x="9089" y="500"/>
                </a:moveTo>
                <a:lnTo>
                  <a:pt x="9089" y="9000"/>
                </a:lnTo>
                <a:lnTo>
                  <a:pt x="9998" y="9000"/>
                </a:lnTo>
                <a:lnTo>
                  <a:pt x="9998" y="10000"/>
                </a:lnTo>
                <a:lnTo>
                  <a:pt x="0" y="10000"/>
                </a:lnTo>
                <a:lnTo>
                  <a:pt x="0" y="9000"/>
                </a:lnTo>
                <a:lnTo>
                  <a:pt x="909" y="9000"/>
                </a:lnTo>
                <a:lnTo>
                  <a:pt x="909" y="500"/>
                </a:lnTo>
                <a:cubicBezTo>
                  <a:pt x="909" y="360"/>
                  <a:pt x="953" y="241"/>
                  <a:pt x="1041" y="145"/>
                </a:cubicBezTo>
                <a:cubicBezTo>
                  <a:pt x="1128" y="48"/>
                  <a:pt x="1235" y="0"/>
                  <a:pt x="1363" y="0"/>
                </a:cubicBezTo>
                <a:lnTo>
                  <a:pt x="8635" y="0"/>
                </a:lnTo>
                <a:cubicBezTo>
                  <a:pt x="8762" y="0"/>
                  <a:pt x="8869" y="48"/>
                  <a:pt x="8957" y="145"/>
                </a:cubicBezTo>
                <a:cubicBezTo>
                  <a:pt x="9045" y="241"/>
                  <a:pt x="9089" y="360"/>
                  <a:pt x="9089" y="500"/>
                </a:cubicBezTo>
                <a:moveTo>
                  <a:pt x="3636" y="3000"/>
                </a:moveTo>
                <a:lnTo>
                  <a:pt x="4545" y="3000"/>
                </a:lnTo>
                <a:lnTo>
                  <a:pt x="4545" y="2000"/>
                </a:lnTo>
                <a:lnTo>
                  <a:pt x="5453" y="2000"/>
                </a:lnTo>
                <a:lnTo>
                  <a:pt x="5453" y="3000"/>
                </a:lnTo>
                <a:lnTo>
                  <a:pt x="6362" y="3000"/>
                </a:lnTo>
                <a:lnTo>
                  <a:pt x="6362" y="4000"/>
                </a:lnTo>
                <a:lnTo>
                  <a:pt x="5453" y="4000"/>
                </a:lnTo>
                <a:lnTo>
                  <a:pt x="5453" y="5000"/>
                </a:lnTo>
                <a:lnTo>
                  <a:pt x="4545" y="5000"/>
                </a:lnTo>
                <a:lnTo>
                  <a:pt x="4545" y="4000"/>
                </a:lnTo>
                <a:lnTo>
                  <a:pt x="3636" y="4000"/>
                </a:lnTo>
              </a:path>
            </a:pathLst>
          </a:custGeom>
          <a:solidFill>
            <a:srgbClr val="5B8CB8">
              <a:alpha val="100000"/>
            </a:srgbClr>
          </a:solidFill>
          <a:ln>
            <a:headEnd type="none"/>
            <a:tailEnd type="none"/>
          </a:ln>
        </p:spPr>
      </p:sp>
      <p:sp>
        <p:nvSpPr>
          <p:cNvPr id="14" name="TextBox 14"/>
          <p:cNvSpPr txBox="true"/>
          <p:nvPr/>
        </p:nvSpPr>
        <p:spPr>
          <a:xfrm flipH="false" flipV="false" rot="0">
            <a:off x="6637414" y="2203996"/>
            <a:ext cx="118601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Service Quality</a:t>
            </a:r>
            <a:endParaRPr lang="en-US" sz="1100"/>
          </a:p>
        </p:txBody>
      </p:sp>
      <p:sp>
        <p:nvSpPr>
          <p:cNvPr id="15" name="TextBox 15"/>
          <p:cNvSpPr txBox="true"/>
          <p:nvPr/>
        </p:nvSpPr>
        <p:spPr>
          <a:xfrm flipH="false" flipV="false" rot="0">
            <a:off x="6389677" y="2542134"/>
            <a:ext cx="5342189" cy="605730"/>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Variability persists between flagship municipal centers with international-standard</a:t>
            </a:r>
            <a:endParaRPr lang="en-US" sz="1100"/>
          </a:p>
          <a:p>
            <a:pPr algn="l"/>
            <a:r>
              <a:rPr b="false" i="false" strike="noStrike" sz="1000">
                <a:ln/>
                <a:solidFill>
                  <a:srgbClr val="0A1F3D">
                    <a:alpha val="85098"/>
                  </a:srgbClr>
                </a:solidFill>
                <a:latin typeface="FZYaYiHei GB18030L2 R"/>
                <a:ea typeface="FZYaYiHei GB18030L2 R"/>
                <a:cs typeface="FZYaYiHei GB18030L2 R"/>
              </a:rPr>
              <a:t>equipment and understaffed county facilities lacking basic assessment tools. Outcome</a:t>
            </a:r>
            <a:endParaRPr/>
          </a:p>
          <a:p>
            <a:pPr algn="l"/>
            <a:r>
              <a:rPr b="false" i="false" strike="noStrike" sz="1000">
                <a:ln/>
                <a:solidFill>
                  <a:srgbClr val="0A1F3D">
                    <a:alpha val="85098"/>
                  </a:srgbClr>
                </a:solidFill>
                <a:latin typeface="FZYaYiHei GB18030L2 R"/>
                <a:ea typeface="FZYaYiHei GB18030L2 R"/>
                <a:cs typeface="FZYaYiHei GB18030L2 R"/>
              </a:rPr>
              <a:t>monitoring limited to process indicators rather than developmental trajectories.</a:t>
            </a:r>
            <a:endParaRPr/>
          </a:p>
        </p:txBody>
      </p:sp>
      <p:sp>
        <p:nvSpPr>
          <p:cNvPr id="16" name="AutoShape 16"/>
          <p:cNvSpPr/>
          <p:nvPr/>
        </p:nvSpPr>
        <p:spPr>
          <a:xfrm flipH="false" flipV="false" rot="0">
            <a:off x="457086" y="3981897"/>
            <a:ext cx="5542164" cy="1868388"/>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457086" y="3981897"/>
            <a:ext cx="5542164" cy="9525"/>
          </a:xfrm>
          <a:prstGeom prst="line">
            <a:avLst/>
          </a:prstGeom>
          <a:ln w="28575">
            <a:solidFill>
              <a:srgbClr val="5B8CB8">
                <a:alpha val="100000"/>
              </a:srgbClr>
            </a:solidFill>
            <a:prstDash val="solid"/>
            <a:headEnd type="none"/>
            <a:tailEnd type="none"/>
          </a:ln>
        </p:spPr>
      </p:sp>
      <p:sp>
        <p:nvSpPr>
          <p:cNvPr id="18" name="TextBox 18"/>
          <p:cNvSpPr txBox="true"/>
          <p:nvPr/>
        </p:nvSpPr>
        <p:spPr>
          <a:xfrm flipH="false" flipV="false" rot="0">
            <a:off x="771332" y="4220022"/>
            <a:ext cx="142437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Family Engagement</a:t>
            </a:r>
            <a:endParaRPr lang="en-US" sz="1100"/>
          </a:p>
        </p:txBody>
      </p:sp>
      <p:sp>
        <p:nvSpPr>
          <p:cNvPr id="19" name="TextBox 19"/>
          <p:cNvSpPr txBox="true"/>
          <p:nvPr/>
        </p:nvSpPr>
        <p:spPr>
          <a:xfrm flipH="false" flipV="false" rot="0">
            <a:off x="657061" y="4515297"/>
            <a:ext cx="5342189" cy="605730"/>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Remains structurally peripheral: parents receive information about child conditions but</a:t>
            </a:r>
            <a:endParaRPr lang="en-US" sz="1100"/>
          </a:p>
          <a:p>
            <a:pPr algn="l"/>
            <a:r>
              <a:rPr b="false" i="false" strike="noStrike" sz="1000">
                <a:ln/>
                <a:solidFill>
                  <a:srgbClr val="0A1F3D">
                    <a:alpha val="85098"/>
                  </a:srgbClr>
                </a:solidFill>
                <a:latin typeface="FZYaYiHei GB18030L2 R"/>
                <a:ea typeface="FZYaYiHei GB18030L2 R"/>
                <a:cs typeface="FZYaYiHei GB18030L2 R"/>
              </a:rPr>
              <a:t>minimal systematic training in home intervention strategies. Research demonstrates</a:t>
            </a:r>
            <a:endParaRPr/>
          </a:p>
          <a:p>
            <a:pPr algn="l"/>
            <a:r>
              <a:rPr b="false" i="false" strike="noStrike" sz="1000">
                <a:ln/>
                <a:solidFill>
                  <a:srgbClr val="0A1F3D">
                    <a:alpha val="85098"/>
                  </a:srgbClr>
                </a:solidFill>
                <a:latin typeface="FZYaYiHei GB18030L2 R"/>
                <a:ea typeface="FZYaYiHei GB18030L2 R"/>
                <a:cs typeface="FZYaYiHei GB18030L2 R"/>
              </a:rPr>
              <a:t>parent-implemented interventions yield superior generalization outcomes.</a:t>
            </a:r>
            <a:endParaRPr/>
          </a:p>
        </p:txBody>
      </p:sp>
      <p:sp>
        <p:nvSpPr>
          <p:cNvPr id="20" name="AutoShape 20"/>
          <p:cNvSpPr/>
          <p:nvPr/>
        </p:nvSpPr>
        <p:spPr>
          <a:xfrm flipH="false" flipV="false" rot="0">
            <a:off x="6189702" y="3981897"/>
            <a:ext cx="5542164" cy="1868388"/>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6189702" y="3981897"/>
            <a:ext cx="5542164" cy="9525"/>
          </a:xfrm>
          <a:prstGeom prst="line">
            <a:avLst/>
          </a:prstGeom>
          <a:ln w="28575">
            <a:solidFill>
              <a:srgbClr val="5B8CB8">
                <a:alpha val="100000"/>
              </a:srgbClr>
            </a:solidFill>
            <a:prstDash val="solid"/>
            <a:headEnd type="none"/>
            <a:tailEnd type="none"/>
          </a:ln>
        </p:spPr>
      </p:sp>
      <p:sp>
        <p:nvSpPr>
          <p:cNvPr id="22" name="AutoShape 22"/>
          <p:cNvSpPr/>
          <p:nvPr/>
        </p:nvSpPr>
        <p:spPr>
          <a:xfrm flipH="false" flipV="false" rot="0">
            <a:off x="6327780" y="4243835"/>
            <a:ext cx="171407" cy="171450"/>
          </a:xfrm>
          <a:custGeom>
            <a:rect b="b" l="l" r="r" t="t"/>
            <a:pathLst>
              <a:path h="10000" w="9998">
                <a:moveTo>
                  <a:pt x="2160" y="6371"/>
                </a:moveTo>
                <a:lnTo>
                  <a:pt x="4999" y="8685"/>
                </a:lnTo>
                <a:lnTo>
                  <a:pt x="7838" y="6371"/>
                </a:lnTo>
                <a:cubicBezTo>
                  <a:pt x="8358" y="5954"/>
                  <a:pt x="8711" y="5463"/>
                  <a:pt x="8895" y="4897"/>
                </a:cubicBezTo>
                <a:cubicBezTo>
                  <a:pt x="9071" y="4343"/>
                  <a:pt x="9071" y="3790"/>
                  <a:pt x="8895" y="3237"/>
                </a:cubicBezTo>
                <a:cubicBezTo>
                  <a:pt x="8711" y="2671"/>
                  <a:pt x="8360" y="2178"/>
                  <a:pt x="7843" y="1758"/>
                </a:cubicBezTo>
                <a:cubicBezTo>
                  <a:pt x="7326" y="1338"/>
                  <a:pt x="6719" y="1054"/>
                  <a:pt x="6022" y="905"/>
                </a:cubicBezTo>
                <a:cubicBezTo>
                  <a:pt x="5340" y="761"/>
                  <a:pt x="4658" y="761"/>
                  <a:pt x="3976" y="905"/>
                </a:cubicBezTo>
                <a:cubicBezTo>
                  <a:pt x="3278" y="1054"/>
                  <a:pt x="2671" y="1338"/>
                  <a:pt x="2155" y="1758"/>
                </a:cubicBezTo>
                <a:cubicBezTo>
                  <a:pt x="1637" y="2178"/>
                  <a:pt x="1287" y="2671"/>
                  <a:pt x="1103" y="3237"/>
                </a:cubicBezTo>
                <a:cubicBezTo>
                  <a:pt x="927" y="3790"/>
                  <a:pt x="927" y="4343"/>
                  <a:pt x="1103" y="4897"/>
                </a:cubicBezTo>
                <a:cubicBezTo>
                  <a:pt x="1287" y="5463"/>
                  <a:pt x="1639" y="5954"/>
                  <a:pt x="2160" y="6371"/>
                </a:cubicBezTo>
                <a:moveTo>
                  <a:pt x="8653" y="7034"/>
                </a:moveTo>
                <a:lnTo>
                  <a:pt x="4999" y="10000"/>
                </a:lnTo>
                <a:lnTo>
                  <a:pt x="1345" y="7034"/>
                </a:lnTo>
                <a:cubicBezTo>
                  <a:pt x="678" y="6498"/>
                  <a:pt x="230" y="5864"/>
                  <a:pt x="0" y="5131"/>
                </a:cubicBezTo>
                <a:cubicBezTo>
                  <a:pt x="-230" y="4421"/>
                  <a:pt x="-230" y="3712"/>
                  <a:pt x="0" y="3004"/>
                </a:cubicBezTo>
                <a:cubicBezTo>
                  <a:pt x="230" y="2270"/>
                  <a:pt x="676" y="1634"/>
                  <a:pt x="1339" y="1096"/>
                </a:cubicBezTo>
                <a:cubicBezTo>
                  <a:pt x="2001" y="558"/>
                  <a:pt x="2785" y="192"/>
                  <a:pt x="3689" y="0"/>
                </a:cubicBezTo>
                <a:cubicBezTo>
                  <a:pt x="4562" y="-180"/>
                  <a:pt x="5435" y="-180"/>
                  <a:pt x="6309" y="0"/>
                </a:cubicBezTo>
                <a:cubicBezTo>
                  <a:pt x="7213" y="192"/>
                  <a:pt x="7996" y="558"/>
                  <a:pt x="8659" y="1096"/>
                </a:cubicBezTo>
                <a:cubicBezTo>
                  <a:pt x="9321" y="1634"/>
                  <a:pt x="9768" y="2270"/>
                  <a:pt x="9998" y="3004"/>
                </a:cubicBezTo>
                <a:cubicBezTo>
                  <a:pt x="10228" y="3712"/>
                  <a:pt x="10228" y="4421"/>
                  <a:pt x="9998" y="5131"/>
                </a:cubicBezTo>
                <a:cubicBezTo>
                  <a:pt x="9768" y="5864"/>
                  <a:pt x="9319" y="6498"/>
                  <a:pt x="8653" y="7034"/>
                </a:cubicBezTo>
                <a:moveTo>
                  <a:pt x="4999" y="5000"/>
                </a:moveTo>
                <a:cubicBezTo>
                  <a:pt x="5205" y="5000"/>
                  <a:pt x="5397" y="4958"/>
                  <a:pt x="5574" y="4874"/>
                </a:cubicBezTo>
                <a:cubicBezTo>
                  <a:pt x="5750" y="4790"/>
                  <a:pt x="5889" y="4676"/>
                  <a:pt x="5993" y="4534"/>
                </a:cubicBezTo>
                <a:cubicBezTo>
                  <a:pt x="6096" y="4390"/>
                  <a:pt x="6148" y="4235"/>
                  <a:pt x="6148" y="4067"/>
                </a:cubicBezTo>
                <a:cubicBezTo>
                  <a:pt x="6148" y="3899"/>
                  <a:pt x="6096" y="3743"/>
                  <a:pt x="5993" y="3601"/>
                </a:cubicBezTo>
                <a:cubicBezTo>
                  <a:pt x="5889" y="3457"/>
                  <a:pt x="5750" y="3344"/>
                  <a:pt x="5574" y="3260"/>
                </a:cubicBezTo>
                <a:cubicBezTo>
                  <a:pt x="5397" y="3176"/>
                  <a:pt x="5205" y="3134"/>
                  <a:pt x="4999" y="3134"/>
                </a:cubicBezTo>
                <a:cubicBezTo>
                  <a:pt x="4792" y="3134"/>
                  <a:pt x="4600" y="3176"/>
                  <a:pt x="4424" y="3260"/>
                </a:cubicBezTo>
                <a:cubicBezTo>
                  <a:pt x="4248" y="3344"/>
                  <a:pt x="4108" y="3457"/>
                  <a:pt x="4005" y="3601"/>
                </a:cubicBezTo>
                <a:cubicBezTo>
                  <a:pt x="3901" y="3743"/>
                  <a:pt x="3850" y="3899"/>
                  <a:pt x="3850" y="4067"/>
                </a:cubicBezTo>
                <a:cubicBezTo>
                  <a:pt x="3850" y="4235"/>
                  <a:pt x="3901" y="4390"/>
                  <a:pt x="4005" y="4534"/>
                </a:cubicBezTo>
                <a:cubicBezTo>
                  <a:pt x="4108" y="4676"/>
                  <a:pt x="4248" y="4790"/>
                  <a:pt x="4424" y="4874"/>
                </a:cubicBezTo>
                <a:cubicBezTo>
                  <a:pt x="4600" y="4958"/>
                  <a:pt x="4792" y="5000"/>
                  <a:pt x="4999" y="5000"/>
                </a:cubicBezTo>
                <a:moveTo>
                  <a:pt x="4999" y="5933"/>
                </a:moveTo>
                <a:cubicBezTo>
                  <a:pt x="4585" y="5933"/>
                  <a:pt x="4202" y="5849"/>
                  <a:pt x="3850" y="5681"/>
                </a:cubicBezTo>
                <a:cubicBezTo>
                  <a:pt x="3497" y="5513"/>
                  <a:pt x="3217" y="5286"/>
                  <a:pt x="3011" y="5000"/>
                </a:cubicBezTo>
                <a:cubicBezTo>
                  <a:pt x="2804" y="4714"/>
                  <a:pt x="2701" y="4401"/>
                  <a:pt x="2701" y="4063"/>
                </a:cubicBezTo>
                <a:cubicBezTo>
                  <a:pt x="2701" y="3723"/>
                  <a:pt x="2804" y="3412"/>
                  <a:pt x="3011" y="3130"/>
                </a:cubicBezTo>
                <a:cubicBezTo>
                  <a:pt x="3217" y="2846"/>
                  <a:pt x="3497" y="2621"/>
                  <a:pt x="3850" y="2453"/>
                </a:cubicBezTo>
                <a:cubicBezTo>
                  <a:pt x="4202" y="2285"/>
                  <a:pt x="4585" y="2201"/>
                  <a:pt x="4999" y="2201"/>
                </a:cubicBezTo>
                <a:cubicBezTo>
                  <a:pt x="5413" y="2201"/>
                  <a:pt x="5796" y="2285"/>
                  <a:pt x="6148" y="2453"/>
                </a:cubicBezTo>
                <a:cubicBezTo>
                  <a:pt x="6500" y="2621"/>
                  <a:pt x="6780" y="2846"/>
                  <a:pt x="6987" y="3130"/>
                </a:cubicBezTo>
                <a:cubicBezTo>
                  <a:pt x="7193" y="3412"/>
                  <a:pt x="7297" y="3723"/>
                  <a:pt x="7297" y="4063"/>
                </a:cubicBezTo>
                <a:cubicBezTo>
                  <a:pt x="7297" y="4401"/>
                  <a:pt x="7193" y="4714"/>
                  <a:pt x="6987" y="5000"/>
                </a:cubicBezTo>
                <a:cubicBezTo>
                  <a:pt x="6780" y="5286"/>
                  <a:pt x="6500" y="5513"/>
                  <a:pt x="6148" y="5681"/>
                </a:cubicBezTo>
                <a:cubicBezTo>
                  <a:pt x="5796" y="5849"/>
                  <a:pt x="5413" y="5933"/>
                  <a:pt x="4999" y="5933"/>
                </a:cubicBezTo>
              </a:path>
            </a:pathLst>
          </a:custGeom>
          <a:solidFill>
            <a:srgbClr val="5B8CB8">
              <a:alpha val="100000"/>
            </a:srgbClr>
          </a:solidFill>
          <a:ln>
            <a:headEnd type="none"/>
            <a:tailEnd type="none"/>
          </a:ln>
        </p:spPr>
      </p:sp>
      <p:sp>
        <p:nvSpPr>
          <p:cNvPr id="23" name="TextBox 23"/>
          <p:cNvSpPr txBox="true"/>
          <p:nvPr/>
        </p:nvSpPr>
        <p:spPr>
          <a:xfrm flipH="false" flipV="false" rot="0">
            <a:off x="6551562" y="4262885"/>
            <a:ext cx="153224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Regional Disparities</a:t>
            </a:r>
            <a:endParaRPr lang="en-US" sz="1100"/>
          </a:p>
        </p:txBody>
      </p:sp>
      <p:sp>
        <p:nvSpPr>
          <p:cNvPr id="24" name="TextBox 24"/>
          <p:cNvSpPr txBox="true"/>
          <p:nvPr/>
        </p:nvSpPr>
        <p:spPr>
          <a:xfrm flipH="false" flipV="false" rot="0">
            <a:off x="6389677" y="4601022"/>
            <a:ext cx="5342189" cy="605730"/>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Qualified professionals concentrate in eastern provinces. Beijing and Shanghai report</a:t>
            </a:r>
            <a:endParaRPr lang="en-US" sz="1100"/>
          </a:p>
          <a:p>
            <a:pPr algn="l"/>
            <a:r>
              <a:rPr b="true" i="false" strike="noStrike" sz="1000">
                <a:ln/>
                <a:solidFill>
                  <a:srgbClr val="5B8CB8">
                    <a:alpha val="85098"/>
                  </a:srgbClr>
                </a:solidFill>
                <a:latin typeface="FZYaYiHei GB18030L2 R"/>
                <a:ea typeface="FZYaYiHei GB18030L2 R"/>
                <a:cs typeface="FZYaYiHei GB18030L2 R"/>
              </a:rPr>
              <a:t>1:50</a:t>
            </a:r>
            <a:r>
              <a:rPr b="false" i="false" strike="noStrike" sz="1000">
                <a:ln/>
                <a:solidFill>
                  <a:srgbClr val="0A1F3D">
                    <a:alpha val="85098"/>
                  </a:srgbClr>
                </a:solidFill>
                <a:latin typeface="FZYaYiHei GB18030L2 R"/>
                <a:ea typeface="FZYaYiHei GB18030L2 R"/>
                <a:cs typeface="FZYaYiHei GB18030L2 R"/>
              </a:rPr>
              <a:t> therapist-child ratios while western provinces exceed </a:t>
            </a:r>
            <a:r>
              <a:rPr b="true" i="false" strike="noStrike" sz="1000">
                <a:ln/>
                <a:solidFill>
                  <a:srgbClr val="0A1F3D">
                    <a:alpha val="85098"/>
                  </a:srgbClr>
                </a:solidFill>
                <a:latin typeface="FZYaYiHei GB18030L2 R"/>
                <a:ea typeface="FZYaYiHei GB18030L2 R"/>
                <a:cs typeface="FZYaYiHei GB18030L2 R"/>
              </a:rPr>
              <a:t>1:500</a:t>
            </a:r>
            <a:r>
              <a:rPr b="false" i="false" strike="noStrike" sz="1000">
                <a:ln/>
                <a:solidFill>
                  <a:srgbClr val="0A1F3D">
                    <a:alpha val="85098"/>
                  </a:srgbClr>
                </a:solidFill>
                <a:latin typeface="FZYaYiHei GB18030L2 R"/>
                <a:ea typeface="FZYaYiHei GB18030L2 R"/>
                <a:cs typeface="FZYaYiHei GB18030L2 R"/>
              </a:rPr>
              <a:t>, perpetuating</a:t>
            </a:r>
            <a:endParaRPr/>
          </a:p>
          <a:p>
            <a:pPr algn="l"/>
            <a:r>
              <a:rPr b="false" i="false" strike="noStrike" sz="1000">
                <a:ln/>
                <a:solidFill>
                  <a:srgbClr val="0A1F3D">
                    <a:alpha val="85098"/>
                  </a:srgbClr>
                </a:solidFill>
                <a:latin typeface="FZYaYiHei GB18030L2 R"/>
                <a:ea typeface="FZYaYiHei GB18030L2 R"/>
                <a:cs typeface="FZYaYiHei GB18030L2 R"/>
              </a:rPr>
              <a:t>developmental inequities along geographic and socioeconomic lines.</a:t>
            </a:r>
            <a:endParaRPr/>
          </a:p>
        </p:txBody>
      </p:sp>
      <p:sp>
        <p:nvSpPr>
          <p:cNvPr id="25" name="AutoShape 25"/>
          <p:cNvSpPr/>
          <p:nvPr/>
        </p:nvSpPr>
        <p:spPr>
          <a:xfrm flipH="false" flipV="false" rot="0">
            <a:off x="457086" y="6040784"/>
            <a:ext cx="11274781" cy="9525"/>
          </a:xfrm>
          <a:prstGeom prst="line">
            <a:avLst/>
          </a:prstGeom>
          <a:ln w="9525">
            <a:solidFill>
              <a:srgbClr val="C5CDD6">
                <a:alpha val="100000"/>
              </a:srgbClr>
            </a:solidFill>
            <a:prstDash val="solid"/>
            <a:headEnd type="none"/>
            <a:tailEnd type="none"/>
          </a:ln>
        </p:spPr>
      </p:sp>
      <p:sp>
        <p:nvSpPr>
          <p:cNvPr id="26" name="TextBox 26"/>
          <p:cNvSpPr txBox="true"/>
          <p:nvPr/>
        </p:nvSpPr>
        <p:spPr>
          <a:xfrm flipH="false" flipV="false" rot="0">
            <a:off x="457086" y="6221759"/>
            <a:ext cx="1127478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80000"/>
                  </a:srgbClr>
                </a:solidFill>
                <a:latin typeface="FZYaYiHei GB18030L2 R"/>
                <a:ea typeface="FZYaYiHei GB18030L2 R"/>
                <a:cs typeface="FZYaYiHei GB18030L2 R"/>
              </a:rPr>
              <a:t>Key Insight:</a:t>
            </a:r>
            <a:r>
              <a:rPr b="false" i="false" strike="noStrike" sz="900">
                <a:ln/>
                <a:solidFill>
                  <a:srgbClr val="0A1F3D">
                    <a:alpha val="60000"/>
                  </a:srgbClr>
                </a:solidFill>
                <a:latin typeface="FZYaYiHei GB18030L2 R"/>
                <a:ea typeface="FZYaYiHei GB18030L2 R"/>
                <a:cs typeface="FZYaYiHei GB18030L2 R"/>
              </a:rPr>
              <a:t> The medical-institutional service model effectively delivers therapeutic intensity but inadequately addresses the ecological contexts shaping child development outcomes.</a:t>
            </a:r>
            <a:endParaRPr lang="en-US" sz="1100"/>
          </a:p>
        </p:txBody>
      </p:sp>
    </p:spTree>
  </p:cSld>
  <p:clrMapOvr>
    <a:masterClrMapping/>
  </p:clrMapOvr>
</p:sld>
</file>

<file path=ppt/slides/slide8.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Policy Comparison</a:t>
            </a:r>
            <a:endParaRPr lang="en-US" sz="1100"/>
          </a:p>
        </p:txBody>
      </p:sp>
      <p:sp>
        <p:nvSpPr>
          <p:cNvPr id="4" name="TextBox 4"/>
          <p:cNvSpPr txBox="true"/>
          <p:nvPr/>
        </p:nvSpPr>
        <p:spPr>
          <a:xfrm flipH="false" flipV="false" rot="0">
            <a:off x="457086" y="723900"/>
            <a:ext cx="11274781" cy="428625"/>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Source Han Serif CN"/>
                <a:ea typeface="Source Han Serif CN"/>
                <a:cs typeface="Source Han Serif CN"/>
              </a:rPr>
              <a:t>South Korea's 2017 Paradigm Shift</a:t>
            </a:r>
            <a:endParaRPr lang="en-US" sz="1100"/>
          </a:p>
        </p:txBody>
      </p:sp>
      <p:sp>
        <p:nvSpPr>
          <p:cNvPr id="5" name="AutoShape 5"/>
          <p:cNvSpPr/>
          <p:nvPr/>
        </p:nvSpPr>
        <p:spPr>
          <a:xfrm flipH="false" flipV="false" rot="0">
            <a:off x="457086" y="1352550"/>
            <a:ext cx="11274781" cy="806648"/>
          </a:xfrm>
          <a:prstGeom prst="rect">
            <a:avLst/>
          </a:prstGeom>
          <a:solidFill>
            <a:srgbClr val="E8EBEF">
              <a:alpha val="100000"/>
            </a:srgbClr>
          </a:solidFill>
          <a:ln>
            <a:headEnd type="none"/>
            <a:tailEnd type="none"/>
          </a:ln>
        </p:spPr>
      </p:sp>
      <p:sp>
        <p:nvSpPr>
          <p:cNvPr id="6" name="AutoShape 6"/>
          <p:cNvSpPr/>
          <p:nvPr/>
        </p:nvSpPr>
        <p:spPr>
          <a:xfrm flipH="false" flipV="false" rot="0">
            <a:off x="457086" y="1352550"/>
            <a:ext cx="9522" cy="806648"/>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76106" y="1533525"/>
            <a:ext cx="11512846" cy="431899"/>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4901"/>
                  </a:srgbClr>
                </a:solidFill>
                <a:latin typeface="Source Han Serif CN"/>
                <a:ea typeface="Source Han Serif CN"/>
                <a:cs typeface="Source Han Serif CN"/>
              </a:rPr>
              <a:t>South Korea's 2017 Act on Guaranteeing Rights of Children with Disabilities fundamentally restructured early intervention from fragmented medical rehabilitation to</a:t>
            </a:r>
            <a:endParaRPr lang="en-US" sz="1100"/>
          </a:p>
          <a:p>
            <a:pPr algn="l"/>
            <a:r>
              <a:rPr b="false" i="false" strike="noStrike" sz="1200">
                <a:ln/>
                <a:solidFill>
                  <a:srgbClr val="0A1F3D">
                    <a:alpha val="94901"/>
                  </a:srgbClr>
                </a:solidFill>
                <a:latin typeface="Source Han Serif CN"/>
                <a:ea typeface="Source Han Serif CN"/>
                <a:cs typeface="Source Han Serif CN"/>
              </a:rPr>
              <a:t>integrated family-centered systems.</a:t>
            </a:r>
            <a:endParaRPr/>
          </a:p>
        </p:txBody>
      </p:sp>
      <p:sp>
        <p:nvSpPr>
          <p:cNvPr id="8" name="AutoShape 8"/>
          <p:cNvSpPr/>
          <p:nvPr/>
        </p:nvSpPr>
        <p:spPr>
          <a:xfrm flipH="false" flipV="false" rot="0">
            <a:off x="457086" y="2387798"/>
            <a:ext cx="5561209" cy="1846660"/>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2387798"/>
            <a:ext cx="5561209" cy="9525"/>
          </a:xfrm>
          <a:prstGeom prst="line">
            <a:avLst/>
          </a:prstGeom>
          <a:ln w="28575">
            <a:solidFill>
              <a:srgbClr val="5B8CB8">
                <a:alpha val="100000"/>
              </a:srgbClr>
            </a:solidFill>
            <a:prstDash val="solid"/>
            <a:headEnd type="none"/>
            <a:tailEnd type="none"/>
          </a:ln>
        </p:spPr>
      </p:sp>
      <p:sp>
        <p:nvSpPr>
          <p:cNvPr id="10" name="AutoShape 10"/>
          <p:cNvSpPr/>
          <p:nvPr/>
        </p:nvSpPr>
        <p:spPr>
          <a:xfrm flipH="false" flipV="false" rot="0">
            <a:off x="671939" y="2678311"/>
            <a:ext cx="209498" cy="209550"/>
          </a:xfrm>
          <a:custGeom>
            <a:rect b="b" l="l" r="r" t="t"/>
            <a:pathLst>
              <a:path h="10000" w="9998">
                <a:moveTo>
                  <a:pt x="6665" y="0"/>
                </a:moveTo>
                <a:lnTo>
                  <a:pt x="9998" y="3000"/>
                </a:lnTo>
                <a:lnTo>
                  <a:pt x="9998" y="9500"/>
                </a:lnTo>
                <a:cubicBezTo>
                  <a:pt x="9998" y="9640"/>
                  <a:pt x="9944" y="9758"/>
                  <a:pt x="9837" y="9855"/>
                </a:cubicBezTo>
                <a:cubicBezTo>
                  <a:pt x="9729" y="9951"/>
                  <a:pt x="9598" y="10000"/>
                  <a:pt x="9443" y="10000"/>
                </a:cubicBezTo>
                <a:lnTo>
                  <a:pt x="555" y="10000"/>
                </a:lnTo>
                <a:cubicBezTo>
                  <a:pt x="399" y="10000"/>
                  <a:pt x="268" y="9951"/>
                  <a:pt x="161" y="9855"/>
                </a:cubicBezTo>
                <a:cubicBezTo>
                  <a:pt x="53" y="9758"/>
                  <a:pt x="0" y="9640"/>
                  <a:pt x="0" y="9500"/>
                </a:cubicBezTo>
                <a:lnTo>
                  <a:pt x="0" y="500"/>
                </a:lnTo>
                <a:cubicBezTo>
                  <a:pt x="0" y="360"/>
                  <a:pt x="53" y="241"/>
                  <a:pt x="161" y="145"/>
                </a:cubicBezTo>
                <a:cubicBezTo>
                  <a:pt x="268" y="48"/>
                  <a:pt x="399" y="0"/>
                  <a:pt x="555" y="0"/>
                </a:cubicBezTo>
                <a:lnTo>
                  <a:pt x="6665" y="0"/>
                </a:lnTo>
                <a:moveTo>
                  <a:pt x="8887" y="9000"/>
                </a:moveTo>
                <a:lnTo>
                  <a:pt x="8887" y="3500"/>
                </a:lnTo>
                <a:lnTo>
                  <a:pt x="6110" y="3500"/>
                </a:lnTo>
                <a:lnTo>
                  <a:pt x="6110" y="1000"/>
                </a:lnTo>
                <a:lnTo>
                  <a:pt x="1111" y="1000"/>
                </a:lnTo>
                <a:lnTo>
                  <a:pt x="1111" y="9000"/>
                </a:lnTo>
                <a:lnTo>
                  <a:pt x="8887" y="9000"/>
                </a:lnTo>
                <a:moveTo>
                  <a:pt x="2777" y="3500"/>
                </a:moveTo>
                <a:lnTo>
                  <a:pt x="2777" y="2500"/>
                </a:lnTo>
                <a:lnTo>
                  <a:pt x="4444" y="2500"/>
                </a:lnTo>
                <a:lnTo>
                  <a:pt x="4444" y="3500"/>
                </a:lnTo>
                <a:lnTo>
                  <a:pt x="2777" y="3500"/>
                </a:lnTo>
                <a:moveTo>
                  <a:pt x="2777" y="5500"/>
                </a:moveTo>
                <a:lnTo>
                  <a:pt x="2777" y="4500"/>
                </a:lnTo>
                <a:lnTo>
                  <a:pt x="7221" y="4500"/>
                </a:lnTo>
                <a:lnTo>
                  <a:pt x="7221" y="5500"/>
                </a:lnTo>
                <a:lnTo>
                  <a:pt x="2777" y="5500"/>
                </a:lnTo>
                <a:moveTo>
                  <a:pt x="2777" y="7500"/>
                </a:moveTo>
                <a:lnTo>
                  <a:pt x="2777" y="6500"/>
                </a:lnTo>
                <a:lnTo>
                  <a:pt x="7221" y="6500"/>
                </a:lnTo>
                <a:lnTo>
                  <a:pt x="7221" y="7500"/>
                </a:lnTo>
              </a:path>
            </a:pathLst>
          </a:custGeom>
          <a:solidFill>
            <a:srgbClr val="5B8CB8">
              <a:alpha val="100000"/>
            </a:srgbClr>
          </a:solidFill>
          <a:ln>
            <a:headEnd type="none"/>
            <a:tailEnd type="none"/>
          </a:ln>
        </p:spPr>
      </p:sp>
      <p:sp>
        <p:nvSpPr>
          <p:cNvPr id="11" name="TextBox 11"/>
          <p:cNvSpPr txBox="true"/>
          <p:nvPr/>
        </p:nvSpPr>
        <p:spPr>
          <a:xfrm flipH="false" flipV="false" rot="0">
            <a:off x="991542" y="2644973"/>
            <a:ext cx="1290166"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Legal Reframing</a:t>
            </a:r>
            <a:endParaRPr lang="en-US" sz="1100"/>
          </a:p>
        </p:txBody>
      </p:sp>
      <p:sp>
        <p:nvSpPr>
          <p:cNvPr id="12" name="TextBox 12"/>
          <p:cNvSpPr txBox="true"/>
          <p:nvPr/>
        </p:nvSpPr>
        <p:spPr>
          <a:xfrm flipH="false" flipV="false" rot="0">
            <a:off x="695151" y="3111698"/>
            <a:ext cx="5323144" cy="661988"/>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Replaced the 1989 Welfare Act, shifting from charitable welfare to enforceable</a:t>
            </a:r>
            <a:endParaRPr lang="en-US" sz="1100"/>
          </a:p>
          <a:p>
            <a:pPr algn="l"/>
            <a:r>
              <a:rPr b="false" i="false" strike="noStrike" sz="1100">
                <a:ln/>
                <a:solidFill>
                  <a:srgbClr val="0A1F3D">
                    <a:alpha val="90196"/>
                  </a:srgbClr>
                </a:solidFill>
                <a:latin typeface="FZYaYiHei GB18030L2 R"/>
                <a:ea typeface="FZYaYiHei GB18030L2 R"/>
                <a:cs typeface="FZYaYiHei GB18030L2 R"/>
              </a:rPr>
              <a:t>rights under the UN Convention ratified in 2008. This transformation established</a:t>
            </a:r>
            <a:endParaRPr/>
          </a:p>
          <a:p>
            <a:pPr algn="l"/>
            <a:r>
              <a:rPr b="false" i="false" strike="noStrike" sz="1100">
                <a:ln/>
                <a:solidFill>
                  <a:srgbClr val="0A1F3D">
                    <a:alpha val="90196"/>
                  </a:srgbClr>
                </a:solidFill>
                <a:latin typeface="FZYaYiHei GB18030L2 R"/>
                <a:ea typeface="FZYaYiHei GB18030L2 R"/>
                <a:cs typeface="FZYaYiHei GB18030L2 R"/>
              </a:rPr>
              <a:t>legal accountability and mandated state responsibility for service provision.</a:t>
            </a:r>
            <a:endParaRPr/>
          </a:p>
        </p:txBody>
      </p:sp>
      <p:sp>
        <p:nvSpPr>
          <p:cNvPr id="13" name="AutoShape 13"/>
          <p:cNvSpPr/>
          <p:nvPr/>
        </p:nvSpPr>
        <p:spPr>
          <a:xfrm flipH="false" flipV="false" rot="0">
            <a:off x="6170657" y="2387798"/>
            <a:ext cx="5561209" cy="1846660"/>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6170657" y="2387798"/>
            <a:ext cx="5561209" cy="9525"/>
          </a:xfrm>
          <a:prstGeom prst="line">
            <a:avLst/>
          </a:prstGeom>
          <a:ln w="28575">
            <a:solidFill>
              <a:srgbClr val="5B8CB8">
                <a:alpha val="100000"/>
              </a:srgbClr>
            </a:solidFill>
            <a:prstDash val="solid"/>
            <a:headEnd type="none"/>
            <a:tailEnd type="none"/>
          </a:ln>
        </p:spPr>
      </p:sp>
      <p:sp>
        <p:nvSpPr>
          <p:cNvPr id="15" name="AutoShape 15"/>
          <p:cNvSpPr/>
          <p:nvPr/>
        </p:nvSpPr>
        <p:spPr>
          <a:xfrm flipH="false" flipV="false" rot="0">
            <a:off x="6385510" y="2678311"/>
            <a:ext cx="209498" cy="209550"/>
          </a:xfrm>
          <a:custGeom>
            <a:rect b="b" l="l" r="r" t="t"/>
            <a:pathLst>
              <a:path h="10000" w="9998">
                <a:moveTo>
                  <a:pt x="9089" y="500"/>
                </a:moveTo>
                <a:lnTo>
                  <a:pt x="9089" y="9000"/>
                </a:lnTo>
                <a:lnTo>
                  <a:pt x="9998" y="9000"/>
                </a:lnTo>
                <a:lnTo>
                  <a:pt x="9998" y="10000"/>
                </a:lnTo>
                <a:lnTo>
                  <a:pt x="0" y="10000"/>
                </a:lnTo>
                <a:lnTo>
                  <a:pt x="0" y="9000"/>
                </a:lnTo>
                <a:lnTo>
                  <a:pt x="909" y="9000"/>
                </a:lnTo>
                <a:lnTo>
                  <a:pt x="909" y="500"/>
                </a:lnTo>
                <a:cubicBezTo>
                  <a:pt x="909" y="360"/>
                  <a:pt x="953" y="241"/>
                  <a:pt x="1041" y="145"/>
                </a:cubicBezTo>
                <a:cubicBezTo>
                  <a:pt x="1128" y="48"/>
                  <a:pt x="1235" y="0"/>
                  <a:pt x="1363" y="0"/>
                </a:cubicBezTo>
                <a:lnTo>
                  <a:pt x="8635" y="0"/>
                </a:lnTo>
                <a:cubicBezTo>
                  <a:pt x="8762" y="0"/>
                  <a:pt x="8869" y="48"/>
                  <a:pt x="8957" y="145"/>
                </a:cubicBezTo>
                <a:cubicBezTo>
                  <a:pt x="9045" y="241"/>
                  <a:pt x="9089" y="360"/>
                  <a:pt x="9089" y="500"/>
                </a:cubicBezTo>
                <a:moveTo>
                  <a:pt x="1818" y="9000"/>
                </a:moveTo>
                <a:lnTo>
                  <a:pt x="8180" y="9000"/>
                </a:lnTo>
                <a:lnTo>
                  <a:pt x="8180" y="1000"/>
                </a:lnTo>
                <a:lnTo>
                  <a:pt x="1818" y="1000"/>
                </a:lnTo>
                <a:lnTo>
                  <a:pt x="1818" y="9000"/>
                </a:lnTo>
                <a:moveTo>
                  <a:pt x="3181" y="5500"/>
                </a:moveTo>
                <a:lnTo>
                  <a:pt x="3181" y="4500"/>
                </a:lnTo>
                <a:lnTo>
                  <a:pt x="4545" y="4500"/>
                </a:lnTo>
                <a:lnTo>
                  <a:pt x="4545" y="5500"/>
                </a:lnTo>
                <a:lnTo>
                  <a:pt x="3181" y="5500"/>
                </a:lnTo>
                <a:moveTo>
                  <a:pt x="3181" y="3500"/>
                </a:moveTo>
                <a:lnTo>
                  <a:pt x="3181" y="2500"/>
                </a:lnTo>
                <a:lnTo>
                  <a:pt x="4545" y="2500"/>
                </a:lnTo>
                <a:lnTo>
                  <a:pt x="4545" y="3500"/>
                </a:lnTo>
                <a:lnTo>
                  <a:pt x="3181" y="3500"/>
                </a:lnTo>
                <a:moveTo>
                  <a:pt x="3181" y="7500"/>
                </a:moveTo>
                <a:lnTo>
                  <a:pt x="3181" y="6500"/>
                </a:lnTo>
                <a:lnTo>
                  <a:pt x="4545" y="6500"/>
                </a:lnTo>
                <a:lnTo>
                  <a:pt x="4545" y="7500"/>
                </a:lnTo>
                <a:lnTo>
                  <a:pt x="3181" y="7500"/>
                </a:lnTo>
                <a:moveTo>
                  <a:pt x="5453" y="7500"/>
                </a:moveTo>
                <a:lnTo>
                  <a:pt x="5453" y="6500"/>
                </a:lnTo>
                <a:lnTo>
                  <a:pt x="6817" y="6500"/>
                </a:lnTo>
                <a:lnTo>
                  <a:pt x="6817" y="7500"/>
                </a:lnTo>
                <a:lnTo>
                  <a:pt x="5453" y="7500"/>
                </a:lnTo>
                <a:moveTo>
                  <a:pt x="5453" y="5500"/>
                </a:moveTo>
                <a:lnTo>
                  <a:pt x="5453" y="4500"/>
                </a:lnTo>
                <a:lnTo>
                  <a:pt x="6817" y="4500"/>
                </a:lnTo>
                <a:lnTo>
                  <a:pt x="6817" y="5500"/>
                </a:lnTo>
                <a:lnTo>
                  <a:pt x="5453" y="5500"/>
                </a:lnTo>
                <a:moveTo>
                  <a:pt x="5453" y="3500"/>
                </a:moveTo>
                <a:lnTo>
                  <a:pt x="5453" y="2500"/>
                </a:lnTo>
                <a:lnTo>
                  <a:pt x="6817" y="2500"/>
                </a:lnTo>
                <a:lnTo>
                  <a:pt x="6817" y="3500"/>
                </a:lnTo>
              </a:path>
            </a:pathLst>
          </a:custGeom>
          <a:solidFill>
            <a:srgbClr val="5B8CB8">
              <a:alpha val="100000"/>
            </a:srgbClr>
          </a:solidFill>
          <a:ln>
            <a:headEnd type="none"/>
            <a:tailEnd type="none"/>
          </a:ln>
        </p:spPr>
      </p:sp>
      <p:sp>
        <p:nvSpPr>
          <p:cNvPr id="16" name="TextBox 16"/>
          <p:cNvSpPr txBox="true"/>
          <p:nvPr/>
        </p:nvSpPr>
        <p:spPr>
          <a:xfrm flipH="false" flipV="false" rot="0">
            <a:off x="6705114" y="2644973"/>
            <a:ext cx="1823879"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Institutional Integration</a:t>
            </a:r>
            <a:endParaRPr lang="en-US" sz="1100"/>
          </a:p>
        </p:txBody>
      </p:sp>
      <p:sp>
        <p:nvSpPr>
          <p:cNvPr id="17" name="TextBox 17"/>
          <p:cNvSpPr txBox="true"/>
          <p:nvPr/>
        </p:nvSpPr>
        <p:spPr>
          <a:xfrm flipH="false" flipV="false" rot="0">
            <a:off x="6408722" y="3111698"/>
            <a:ext cx="5323144" cy="661988"/>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Consolidated services into 255 municipal EISCs as unified entry points,</a:t>
            </a:r>
            <a:endParaRPr lang="en-US" sz="1100"/>
          </a:p>
          <a:p>
            <a:pPr algn="l"/>
            <a:r>
              <a:rPr b="false" i="false" strike="noStrike" sz="1100">
                <a:ln/>
                <a:solidFill>
                  <a:srgbClr val="0A1F3D">
                    <a:alpha val="90196"/>
                  </a:srgbClr>
                </a:solidFill>
                <a:latin typeface="FZYaYiHei GB18030L2 R"/>
                <a:ea typeface="FZYaYiHei GB18030L2 R"/>
                <a:cs typeface="FZYaYiHei GB18030L2 R"/>
              </a:rPr>
              <a:t>eliminating family navigation burdens. Families now access all services through</a:t>
            </a:r>
            <a:endParaRPr/>
          </a:p>
          <a:p>
            <a:pPr algn="l"/>
            <a:r>
              <a:rPr b="false" i="false" strike="noStrike" sz="1100">
                <a:ln/>
                <a:solidFill>
                  <a:srgbClr val="0A1F3D">
                    <a:alpha val="90196"/>
                  </a:srgbClr>
                </a:solidFill>
                <a:latin typeface="FZYaYiHei GB18030L2 R"/>
                <a:ea typeface="FZYaYiHei GB18030L2 R"/>
                <a:cs typeface="FZYaYiHei GB18030L2 R"/>
              </a:rPr>
              <a:t>single-window coordination rather than multiple agency visits.</a:t>
            </a:r>
            <a:endParaRPr/>
          </a:p>
        </p:txBody>
      </p:sp>
      <p:sp>
        <p:nvSpPr>
          <p:cNvPr id="18" name="AutoShape 18"/>
          <p:cNvSpPr/>
          <p:nvPr/>
        </p:nvSpPr>
        <p:spPr>
          <a:xfrm flipH="false" flipV="false" rot="0">
            <a:off x="457086" y="4386858"/>
            <a:ext cx="5561209" cy="2013942"/>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457086" y="4386858"/>
            <a:ext cx="5561209" cy="9525"/>
          </a:xfrm>
          <a:prstGeom prst="line">
            <a:avLst/>
          </a:prstGeom>
          <a:ln w="28575">
            <a:solidFill>
              <a:srgbClr val="5B8CB8">
                <a:alpha val="100000"/>
              </a:srgbClr>
            </a:solidFill>
            <a:prstDash val="solid"/>
            <a:headEnd type="none"/>
            <a:tailEnd type="none"/>
          </a:ln>
        </p:spPr>
      </p:sp>
      <p:sp>
        <p:nvSpPr>
          <p:cNvPr id="20" name="TextBox 20"/>
          <p:cNvSpPr txBox="true"/>
          <p:nvPr/>
        </p:nvSpPr>
        <p:spPr>
          <a:xfrm flipH="false" flipV="false" rot="0">
            <a:off x="828468" y="4644033"/>
            <a:ext cx="186688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Dual Planning Mandates</a:t>
            </a:r>
            <a:endParaRPr lang="en-US" sz="1100"/>
          </a:p>
        </p:txBody>
      </p:sp>
      <p:sp>
        <p:nvSpPr>
          <p:cNvPr id="21" name="TextBox 21"/>
          <p:cNvSpPr txBox="true"/>
          <p:nvPr/>
        </p:nvSpPr>
        <p:spPr>
          <a:xfrm flipH="false" flipV="false" rot="0">
            <a:off x="695151" y="5027860"/>
            <a:ext cx="5323144" cy="912019"/>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Every child receives an Individual Intervention Plan (IIP) and a Family Support</a:t>
            </a:r>
            <a:endParaRPr lang="en-US" sz="1100"/>
          </a:p>
          <a:p>
            <a:pPr algn="l"/>
            <a:r>
              <a:rPr b="false" i="false" strike="noStrike" sz="1100">
                <a:ln/>
                <a:solidFill>
                  <a:srgbClr val="0A1F3D">
                    <a:alpha val="90196"/>
                  </a:srgbClr>
                </a:solidFill>
                <a:latin typeface="FZYaYiHei GB18030L2 R"/>
                <a:ea typeface="FZYaYiHei GB18030L2 R"/>
                <a:cs typeface="FZYaYiHei GB18030L2 R"/>
              </a:rPr>
              <a:t>Plan (FSP) for respite, counseling, and economic assistance. This dual</a:t>
            </a:r>
            <a:endParaRPr/>
          </a:p>
          <a:p>
            <a:pPr algn="l"/>
            <a:r>
              <a:rPr b="false" i="false" strike="noStrike" sz="1100">
                <a:ln/>
                <a:solidFill>
                  <a:srgbClr val="0A1F3D">
                    <a:alpha val="90196"/>
                  </a:srgbClr>
                </a:solidFill>
                <a:latin typeface="FZYaYiHei GB18030L2 R"/>
                <a:ea typeface="FZYaYiHei GB18030L2 R"/>
                <a:cs typeface="FZYaYiHei GB18030L2 R"/>
              </a:rPr>
              <a:t>approach addresses both developmental needs and family wellbeing</a:t>
            </a:r>
            <a:endParaRPr/>
          </a:p>
          <a:p>
            <a:pPr algn="l"/>
            <a:r>
              <a:rPr b="false" i="false" strike="noStrike" sz="1100">
                <a:ln/>
                <a:solidFill>
                  <a:srgbClr val="0A1F3D">
                    <a:alpha val="90196"/>
                  </a:srgbClr>
                </a:solidFill>
                <a:latin typeface="FZYaYiHei GB18030L2 R"/>
                <a:ea typeface="FZYaYiHei GB18030L2 R"/>
                <a:cs typeface="FZYaYiHei GB18030L2 R"/>
              </a:rPr>
              <a:t>simultaneously.</a:t>
            </a:r>
            <a:endParaRPr/>
          </a:p>
        </p:txBody>
      </p:sp>
      <p:sp>
        <p:nvSpPr>
          <p:cNvPr id="22" name="AutoShape 22"/>
          <p:cNvSpPr/>
          <p:nvPr/>
        </p:nvSpPr>
        <p:spPr>
          <a:xfrm flipH="false" flipV="false" rot="0">
            <a:off x="6170657" y="4386858"/>
            <a:ext cx="5561209" cy="2013942"/>
          </a:xfrm>
          <a:prstGeom prst="rect">
            <a:avLst/>
          </a:prstGeom>
          <a:solidFill>
            <a:srgbClr val="E8EBEF">
              <a:alpha val="100000"/>
            </a:srgbClr>
          </a:solidFill>
          <a:ln w="9525">
            <a:solidFill>
              <a:srgbClr val="C5CDD6">
                <a:alpha val="100000"/>
              </a:srgbClr>
            </a:solidFill>
            <a:prstDash val="solid"/>
            <a:headEnd type="none"/>
            <a:tailEnd type="none"/>
          </a:ln>
        </p:spPr>
      </p:sp>
      <p:sp>
        <p:nvSpPr>
          <p:cNvPr id="23" name="AutoShape 23"/>
          <p:cNvSpPr/>
          <p:nvPr/>
        </p:nvSpPr>
        <p:spPr>
          <a:xfrm flipH="false" flipV="false" rot="0">
            <a:off x="6170657" y="4386858"/>
            <a:ext cx="5561209" cy="9525"/>
          </a:xfrm>
          <a:prstGeom prst="line">
            <a:avLst/>
          </a:prstGeom>
          <a:ln w="28575">
            <a:solidFill>
              <a:srgbClr val="5B8CB8">
                <a:alpha val="100000"/>
              </a:srgbClr>
            </a:solidFill>
            <a:prstDash val="solid"/>
            <a:headEnd type="none"/>
            <a:tailEnd type="none"/>
          </a:ln>
        </p:spPr>
      </p:sp>
      <p:sp>
        <p:nvSpPr>
          <p:cNvPr id="24" name="AutoShape 24"/>
          <p:cNvSpPr/>
          <p:nvPr/>
        </p:nvSpPr>
        <p:spPr>
          <a:xfrm flipH="false" flipV="false" rot="0">
            <a:off x="6385510" y="4677371"/>
            <a:ext cx="209498" cy="2095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5000"/>
                </a:moveTo>
                <a:lnTo>
                  <a:pt x="5499" y="5500"/>
                </a:lnTo>
                <a:lnTo>
                  <a:pt x="6999" y="5500"/>
                </a:lnTo>
                <a:lnTo>
                  <a:pt x="6999" y="6500"/>
                </a:lnTo>
                <a:lnTo>
                  <a:pt x="5499" y="6500"/>
                </a:lnTo>
                <a:lnTo>
                  <a:pt x="5499" y="7500"/>
                </a:lnTo>
                <a:lnTo>
                  <a:pt x="4499" y="7500"/>
                </a:lnTo>
                <a:lnTo>
                  <a:pt x="4499" y="6500"/>
                </a:lnTo>
                <a:lnTo>
                  <a:pt x="2999" y="6500"/>
                </a:lnTo>
                <a:lnTo>
                  <a:pt x="2999" y="5500"/>
                </a:lnTo>
                <a:lnTo>
                  <a:pt x="4499" y="5500"/>
                </a:lnTo>
                <a:lnTo>
                  <a:pt x="4499" y="5000"/>
                </a:lnTo>
                <a:lnTo>
                  <a:pt x="2999" y="5000"/>
                </a:lnTo>
                <a:lnTo>
                  <a:pt x="2999" y="4000"/>
                </a:lnTo>
                <a:lnTo>
                  <a:pt x="4289" y="4000"/>
                </a:lnTo>
                <a:lnTo>
                  <a:pt x="3229" y="2940"/>
                </a:lnTo>
                <a:lnTo>
                  <a:pt x="3939" y="2230"/>
                </a:lnTo>
                <a:lnTo>
                  <a:pt x="4999" y="3290"/>
                </a:lnTo>
                <a:lnTo>
                  <a:pt x="6059" y="2230"/>
                </a:lnTo>
                <a:lnTo>
                  <a:pt x="6769" y="2940"/>
                </a:lnTo>
                <a:lnTo>
                  <a:pt x="5709" y="4000"/>
                </a:lnTo>
                <a:lnTo>
                  <a:pt x="6999" y="4000"/>
                </a:lnTo>
                <a:lnTo>
                  <a:pt x="6999" y="5000"/>
                </a:lnTo>
              </a:path>
            </a:pathLst>
          </a:custGeom>
          <a:solidFill>
            <a:srgbClr val="5B8CB8">
              <a:alpha val="100000"/>
            </a:srgbClr>
          </a:solidFill>
          <a:ln>
            <a:headEnd type="none"/>
            <a:tailEnd type="none"/>
          </a:ln>
        </p:spPr>
      </p:sp>
      <p:sp>
        <p:nvSpPr>
          <p:cNvPr id="25" name="TextBox 25"/>
          <p:cNvSpPr txBox="true"/>
          <p:nvPr/>
        </p:nvSpPr>
        <p:spPr>
          <a:xfrm flipH="false" flipV="false" rot="0">
            <a:off x="6705114" y="4644033"/>
            <a:ext cx="1271419"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Source Han Serif CN"/>
                <a:ea typeface="Source Han Serif CN"/>
                <a:cs typeface="Source Han Serif CN"/>
              </a:rPr>
              <a:t>Funding Reform</a:t>
            </a:r>
            <a:endParaRPr lang="en-US" sz="1100"/>
          </a:p>
        </p:txBody>
      </p:sp>
      <p:sp>
        <p:nvSpPr>
          <p:cNvPr id="26" name="TextBox 26"/>
          <p:cNvSpPr txBox="true"/>
          <p:nvPr/>
        </p:nvSpPr>
        <p:spPr>
          <a:xfrm flipH="false" flipV="false" rot="0">
            <a:off x="6408722" y="5110758"/>
            <a:ext cx="5323144" cy="661988"/>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Shifted from fee-for-service to capitated municipal allocations, incentivizing</a:t>
            </a:r>
            <a:endParaRPr lang="en-US" sz="1100"/>
          </a:p>
          <a:p>
            <a:pPr algn="l"/>
            <a:r>
              <a:rPr b="false" i="false" strike="noStrike" sz="1100">
                <a:ln/>
                <a:solidFill>
                  <a:srgbClr val="0A1F3D">
                    <a:alpha val="90196"/>
                  </a:srgbClr>
                </a:solidFill>
                <a:latin typeface="FZYaYiHei GB18030L2 R"/>
                <a:ea typeface="FZYaYiHei GB18030L2 R"/>
                <a:cs typeface="FZYaYiHei GB18030L2 R"/>
              </a:rPr>
              <a:t>preventive outreach over excessive volume. This payment restructuring</a:t>
            </a:r>
            <a:endParaRPr/>
          </a:p>
          <a:p>
            <a:pPr algn="l"/>
            <a:r>
              <a:rPr b="false" i="false" strike="noStrike" sz="1100">
                <a:ln/>
                <a:solidFill>
                  <a:srgbClr val="0A1F3D">
                    <a:alpha val="90196"/>
                  </a:srgbClr>
                </a:solidFill>
                <a:latin typeface="FZYaYiHei GB18030L2 R"/>
                <a:ea typeface="FZYaYiHei GB18030L2 R"/>
                <a:cs typeface="FZYaYiHei GB18030L2 R"/>
              </a:rPr>
              <a:t>encourages early identification and reduces unnecessary service utilization.</a:t>
            </a:r>
            <a:endParaRPr/>
          </a:p>
        </p:txBody>
      </p:sp>
    </p:spTree>
  </p:cSld>
  <p:clrMapOvr>
    <a:masterClrMapping/>
  </p:clrMapOvr>
</p:sld>
</file>

<file path=ppt/slides/slide9.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FZYaYiHei GB18030L2 R"/>
                <a:ea typeface="FZYaYiHei GB18030L2 R"/>
                <a:cs typeface="FZYaYiHei GB18030L2 R"/>
              </a:rPr>
              <a:t>South Korea</a:t>
            </a:r>
            <a:endParaRPr lang="en-US" sz="1100"/>
          </a:p>
        </p:txBody>
      </p:sp>
      <p:sp>
        <p:nvSpPr>
          <p:cNvPr id="4" name="TextBox 4"/>
          <p:cNvSpPr txBox="true"/>
          <p:nvPr/>
        </p:nvSpPr>
        <p:spPr>
          <a:xfrm flipH="false" flipV="false" rot="0">
            <a:off x="457086" y="752475"/>
            <a:ext cx="11274781" cy="438150"/>
          </a:xfrm>
          <a:prstGeom prst="rect">
            <a:avLst/>
          </a:prstGeom>
          <a:ln>
            <a:headEnd type="none"/>
            <a:tailEnd type="none"/>
          </a:ln>
        </p:spPr>
        <p:txBody>
          <a:bodyPr anchor="t" anchorCtr="false" bIns="0" lIns="0" rIns="0" rtlCol="false" tIns="0" vert="horz" wrap="none"/>
          <a:lstStyle/>
          <a:p>
            <a:pPr algn="l">
              <a:defRPr/>
            </a:pPr>
            <a:r>
              <a:rPr b="true" i="false" lang="en-US" strike="noStrike" sz="3100">
                <a:ln/>
                <a:solidFill>
                  <a:srgbClr val="0A1F3D">
                    <a:alpha val="100000"/>
                  </a:srgbClr>
                </a:solidFill>
                <a:latin typeface="Source Han Serif CN"/>
                <a:ea typeface="Source Han Serif CN"/>
                <a:cs typeface="Source Han Serif CN"/>
              </a:rPr>
              <a:t>Korea's Family-Centered Service Model</a:t>
            </a:r>
            <a:endParaRPr lang="en-US" sz="1100"/>
          </a:p>
        </p:txBody>
      </p:sp>
      <p:sp>
        <p:nvSpPr>
          <p:cNvPr id="5" name="TextBox 5"/>
          <p:cNvSpPr txBox="true"/>
          <p:nvPr/>
        </p:nvSpPr>
        <p:spPr>
          <a:xfrm flipH="false" flipV="false" rot="0">
            <a:off x="457086" y="1431578"/>
            <a:ext cx="11731866" cy="715268"/>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0000"/>
                  </a:srgbClr>
                </a:solidFill>
                <a:latin typeface="FZYaYiHei GB18030L2 R"/>
                <a:ea typeface="FZYaYiHei GB18030L2 R"/>
                <a:cs typeface="FZYaYiHei GB18030L2 R"/>
              </a:rPr>
              <a:t>Korea's Early Intervention Support Centers operationalize family-centered principles through multidisciplinary teams including dedicated parent counselors,</a:t>
            </a:r>
            <a:endParaRPr lang="en-US" sz="1100"/>
          </a:p>
          <a:p>
            <a:pPr algn="l"/>
            <a:r>
              <a:rPr b="false" i="false" strike="noStrike" sz="1200">
                <a:ln/>
                <a:solidFill>
                  <a:srgbClr val="0A1F3D">
                    <a:alpha val="80000"/>
                  </a:srgbClr>
                </a:solidFill>
                <a:latin typeface="FZYaYiHei GB18030L2 R"/>
                <a:ea typeface="FZYaYiHei GB18030L2 R"/>
                <a:cs typeface="FZYaYiHei GB18030L2 R"/>
              </a:rPr>
              <a:t>delivering services across center-based, home-based, and community-embedded modalities. The innovative EIP-Care program qualifies parents as</a:t>
            </a:r>
            <a:endParaRPr/>
          </a:p>
          <a:p>
            <a:pPr algn="l"/>
            <a:r>
              <a:rPr b="false" i="false" strike="noStrike" sz="1200">
                <a:ln/>
                <a:solidFill>
                  <a:srgbClr val="0A1F3D">
                    <a:alpha val="80000"/>
                  </a:srgbClr>
                </a:solidFill>
                <a:latin typeface="FZYaYiHei GB18030L2 R"/>
                <a:ea typeface="FZYaYiHei GB18030L2 R"/>
                <a:cs typeface="FZYaYiHei GB18030L2 R"/>
              </a:rPr>
              <a:t>reimbursable paraprofessionals.</a:t>
            </a:r>
            <a:endParaRPr/>
          </a:p>
        </p:txBody>
      </p:sp>
      <p:sp>
        <p:nvSpPr>
          <p:cNvPr id="6" name="AutoShape 6"/>
          <p:cNvSpPr/>
          <p:nvPr/>
        </p:nvSpPr>
        <p:spPr>
          <a:xfrm flipH="false" flipV="false" rot="0">
            <a:off x="457086" y="2461617"/>
            <a:ext cx="11274781" cy="906661"/>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2461617"/>
            <a:ext cx="11274781" cy="9525"/>
          </a:xfrm>
          <a:prstGeom prst="line">
            <a:avLst/>
          </a:prstGeom>
          <a:ln w="28575">
            <a:solidFill>
              <a:srgbClr val="5B8CB8">
                <a:alpha val="100000"/>
              </a:srgbClr>
            </a:solidFill>
            <a:prstDash val="solid"/>
            <a:headEnd type="none"/>
            <a:tailEnd type="none"/>
          </a:ln>
        </p:spPr>
      </p:sp>
      <p:sp>
        <p:nvSpPr>
          <p:cNvPr id="8" name="TextBox 8"/>
          <p:cNvSpPr txBox="true"/>
          <p:nvPr/>
        </p:nvSpPr>
        <p:spPr>
          <a:xfrm flipH="false" flipV="false" rot="0">
            <a:off x="695151" y="2671167"/>
            <a:ext cx="166348"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90196"/>
                  </a:srgbClr>
                </a:solidFill>
                <a:latin typeface="Open Sans"/>
                <a:ea typeface="Open Sans"/>
                <a:cs typeface="Open Sans"/>
              </a:rPr>
              <a:t>01</a:t>
            </a:r>
            <a:endParaRPr lang="en-US" sz="1100"/>
          </a:p>
        </p:txBody>
      </p:sp>
      <p:sp>
        <p:nvSpPr>
          <p:cNvPr id="9" name="TextBox 9"/>
          <p:cNvSpPr txBox="true"/>
          <p:nvPr/>
        </p:nvSpPr>
        <p:spPr>
          <a:xfrm flipH="false" flipV="false" rot="0">
            <a:off x="985294" y="2718792"/>
            <a:ext cx="10508507"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Multidisciplinary EISC teams integrate special educators, therapists, social workers, and dedicated parent counselors with family systems training, enabling</a:t>
            </a:r>
            <a:endParaRPr lang="en-US" sz="1100"/>
          </a:p>
          <a:p>
            <a:pPr algn="l"/>
            <a:r>
              <a:rPr b="false" i="false" strike="noStrike" sz="1200">
                <a:ln/>
                <a:solidFill>
                  <a:srgbClr val="0A1F3D">
                    <a:alpha val="90196"/>
                  </a:srgbClr>
                </a:solidFill>
                <a:latin typeface="FZYaYiHei GB18030L2 R"/>
                <a:ea typeface="FZYaYiHei GB18030L2 R"/>
                <a:cs typeface="FZYaYiHei GB18030L2 R"/>
              </a:rPr>
              <a:t>holistic assessment addressing child development within family ecological contexts.</a:t>
            </a:r>
            <a:endParaRPr/>
          </a:p>
        </p:txBody>
      </p:sp>
      <p:sp>
        <p:nvSpPr>
          <p:cNvPr id="10" name="AutoShape 10"/>
          <p:cNvSpPr/>
          <p:nvPr/>
        </p:nvSpPr>
        <p:spPr>
          <a:xfrm flipH="false" flipV="false" rot="0">
            <a:off x="457086" y="3520679"/>
            <a:ext cx="11274781" cy="906661"/>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457086" y="3520679"/>
            <a:ext cx="11274781" cy="9525"/>
          </a:xfrm>
          <a:prstGeom prst="line">
            <a:avLst/>
          </a:prstGeom>
          <a:ln w="28575">
            <a:solidFill>
              <a:srgbClr val="5B8CB8">
                <a:alpha val="100000"/>
              </a:srgbClr>
            </a:solidFill>
            <a:prstDash val="solid"/>
            <a:headEnd type="none"/>
            <a:tailEnd type="none"/>
          </a:ln>
        </p:spPr>
      </p:sp>
      <p:sp>
        <p:nvSpPr>
          <p:cNvPr id="12" name="TextBox 12"/>
          <p:cNvSpPr txBox="true"/>
          <p:nvPr/>
        </p:nvSpPr>
        <p:spPr>
          <a:xfrm flipH="false" flipV="false" rot="0">
            <a:off x="695151" y="3730229"/>
            <a:ext cx="166348"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90196"/>
                  </a:srgbClr>
                </a:solidFill>
                <a:latin typeface="Open Sans"/>
                <a:ea typeface="Open Sans"/>
                <a:cs typeface="Open Sans"/>
              </a:rPr>
              <a:t>02</a:t>
            </a:r>
            <a:endParaRPr lang="en-US" sz="1100"/>
          </a:p>
        </p:txBody>
      </p:sp>
      <p:sp>
        <p:nvSpPr>
          <p:cNvPr id="13" name="TextBox 13"/>
          <p:cNvSpPr txBox="true"/>
          <p:nvPr/>
        </p:nvSpPr>
        <p:spPr>
          <a:xfrm flipH="false" flipV="false" rot="0">
            <a:off x="985294" y="3777852"/>
            <a:ext cx="10508507"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Service modalities span center-based intensive sessions, home visiting for environmental modification and parent coaching, and community-based group</a:t>
            </a:r>
            <a:endParaRPr lang="en-US" sz="1100"/>
          </a:p>
          <a:p>
            <a:pPr algn="l"/>
            <a:r>
              <a:rPr b="false" i="false" strike="noStrike" sz="1200">
                <a:ln/>
                <a:solidFill>
                  <a:srgbClr val="0A1F3D">
                    <a:alpha val="90196"/>
                  </a:srgbClr>
                </a:solidFill>
                <a:latin typeface="FZYaYiHei GB18030L2 R"/>
                <a:ea typeface="FZYaYiHei GB18030L2 R"/>
                <a:cs typeface="FZYaYiHei GB18030L2 R"/>
              </a:rPr>
              <a:t>programs.</a:t>
            </a:r>
            <a:endParaRPr/>
          </a:p>
        </p:txBody>
      </p:sp>
      <p:sp>
        <p:nvSpPr>
          <p:cNvPr id="14" name="AutoShape 14"/>
          <p:cNvSpPr/>
          <p:nvPr/>
        </p:nvSpPr>
        <p:spPr>
          <a:xfrm flipH="false" flipV="false" rot="0">
            <a:off x="457086" y="4579739"/>
            <a:ext cx="11274781" cy="906661"/>
          </a:xfrm>
          <a:prstGeom prst="rect">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457086" y="4579739"/>
            <a:ext cx="11274781" cy="9525"/>
          </a:xfrm>
          <a:prstGeom prst="line">
            <a:avLst/>
          </a:prstGeom>
          <a:ln w="28575">
            <a:solidFill>
              <a:srgbClr val="5B8CB8">
                <a:alpha val="100000"/>
              </a:srgbClr>
            </a:solidFill>
            <a:prstDash val="solid"/>
            <a:headEnd type="none"/>
            <a:tailEnd type="none"/>
          </a:ln>
        </p:spPr>
      </p:sp>
      <p:sp>
        <p:nvSpPr>
          <p:cNvPr id="16" name="TextBox 16"/>
          <p:cNvSpPr txBox="true"/>
          <p:nvPr/>
        </p:nvSpPr>
        <p:spPr>
          <a:xfrm flipH="false" flipV="false" rot="0">
            <a:off x="695151" y="4789289"/>
            <a:ext cx="166348"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90196"/>
                  </a:srgbClr>
                </a:solidFill>
                <a:latin typeface="Open Sans"/>
                <a:ea typeface="Open Sans"/>
                <a:cs typeface="Open Sans"/>
              </a:rPr>
              <a:t>03</a:t>
            </a:r>
            <a:endParaRPr lang="en-US" sz="1100"/>
          </a:p>
        </p:txBody>
      </p:sp>
      <p:sp>
        <p:nvSpPr>
          <p:cNvPr id="17" name="TextBox 17"/>
          <p:cNvSpPr txBox="true"/>
          <p:nvPr/>
        </p:nvSpPr>
        <p:spPr>
          <a:xfrm flipH="false" flipV="false" rot="0">
            <a:off x="985294" y="4836914"/>
            <a:ext cx="10508507"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Individual Intervention Plan development mandates parental participation with veto authority, while parallel Family Support Plans assess caregiver</a:t>
            </a:r>
            <a:endParaRPr lang="en-US" sz="1100"/>
          </a:p>
          <a:p>
            <a:pPr algn="l"/>
            <a:r>
              <a:rPr b="false" i="false" strike="noStrike" sz="1200">
                <a:ln/>
                <a:solidFill>
                  <a:srgbClr val="0A1F3D">
                    <a:alpha val="90196"/>
                  </a:srgbClr>
                </a:solidFill>
                <a:latin typeface="FZYaYiHei GB18030L2 R"/>
                <a:ea typeface="FZYaYiHei GB18030L2 R"/>
                <a:cs typeface="FZYaYiHei GB18030L2 R"/>
              </a:rPr>
              <a:t>depression, economic strain, and respite needs.</a:t>
            </a:r>
            <a:endParaRPr/>
          </a:p>
        </p:txBody>
      </p:sp>
      <p:sp>
        <p:nvSpPr>
          <p:cNvPr id="18" name="AutoShape 18"/>
          <p:cNvSpPr/>
          <p:nvPr/>
        </p:nvSpPr>
        <p:spPr>
          <a:xfrm flipH="false" flipV="false" rot="0">
            <a:off x="457086" y="5638800"/>
            <a:ext cx="11274781" cy="906661"/>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457086" y="5638800"/>
            <a:ext cx="11274781" cy="9525"/>
          </a:xfrm>
          <a:prstGeom prst="line">
            <a:avLst/>
          </a:prstGeom>
          <a:ln w="28575">
            <a:solidFill>
              <a:srgbClr val="5B8CB8">
                <a:alpha val="100000"/>
              </a:srgbClr>
            </a:solidFill>
            <a:prstDash val="solid"/>
            <a:headEnd type="none"/>
            <a:tailEnd type="none"/>
          </a:ln>
        </p:spPr>
      </p:sp>
      <p:sp>
        <p:nvSpPr>
          <p:cNvPr id="20" name="TextBox 20"/>
          <p:cNvSpPr txBox="true"/>
          <p:nvPr/>
        </p:nvSpPr>
        <p:spPr>
          <a:xfrm flipH="false" flipV="false" rot="0">
            <a:off x="695151" y="5848350"/>
            <a:ext cx="166348"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90196"/>
                  </a:srgbClr>
                </a:solidFill>
                <a:latin typeface="Open Sans"/>
                <a:ea typeface="Open Sans"/>
                <a:cs typeface="Open Sans"/>
              </a:rPr>
              <a:t>04</a:t>
            </a:r>
            <a:endParaRPr lang="en-US" sz="1100"/>
          </a:p>
        </p:txBody>
      </p:sp>
      <p:sp>
        <p:nvSpPr>
          <p:cNvPr id="21" name="TextBox 21"/>
          <p:cNvSpPr txBox="true"/>
          <p:nvPr/>
        </p:nvSpPr>
        <p:spPr>
          <a:xfrm flipH="false" flipV="false" rot="0">
            <a:off x="985294" y="5895975"/>
            <a:ext cx="10508507" cy="405705"/>
          </a:xfrm>
          <a:prstGeom prst="rect">
            <a:avLst/>
          </a:prstGeom>
          <a:ln>
            <a:headEnd type="none"/>
            <a:tailEnd type="none"/>
          </a:ln>
        </p:spPr>
        <p:txBody>
          <a:bodyPr anchor="t" anchorCtr="false" bIns="0" lIns="0" rIns="0" rtlCol="false" tIns="0" vert="horz" wrap="square"/>
          <a:lstStyle/>
          <a:p>
            <a:pPr algn="l">
              <a:defRPr/>
            </a:pPr>
            <a:r>
              <a:rPr b="true" i="false" lang="en-US" strike="noStrike" sz="1200">
                <a:ln/>
                <a:solidFill>
                  <a:srgbClr val="0A1F3D">
                    <a:alpha val="90196"/>
                  </a:srgbClr>
                </a:solidFill>
                <a:latin typeface="FZYaYiHei GB18030L2 R"/>
                <a:ea typeface="FZYaYiHei GB18030L2 R"/>
                <a:cs typeface="FZYaYiHei GB18030L2 R"/>
              </a:rPr>
              <a:t>EIP-Care certification program</a:t>
            </a:r>
            <a:r>
              <a:rPr b="false" i="false" strike="noStrike" sz="1200">
                <a:ln/>
                <a:solidFill>
                  <a:srgbClr val="0A1F3D">
                    <a:alpha val="90196"/>
                  </a:srgbClr>
                </a:solidFill>
                <a:latin typeface="FZYaYiHei GB18030L2 R"/>
                <a:ea typeface="FZYaYiHei GB18030L2 R"/>
                <a:cs typeface="FZYaYiHei GB18030L2 R"/>
              </a:rPr>
              <a:t> trains parents in evidence-based intervention techniques, qualifying them as reimbursable service providers whose home</a:t>
            </a:r>
            <a:endParaRPr lang="en-US" sz="1100"/>
          </a:p>
          <a:p>
            <a:pPr algn="l"/>
            <a:r>
              <a:rPr b="false" i="false" strike="noStrike" sz="1200">
                <a:ln/>
                <a:solidFill>
                  <a:srgbClr val="0A1F3D">
                    <a:alpha val="90196"/>
                  </a:srgbClr>
                </a:solidFill>
                <a:latin typeface="FZYaYiHei GB18030L2 R"/>
                <a:ea typeface="FZYaYiHei GB18030L2 R"/>
                <a:cs typeface="FZYaYiHei GB18030L2 R"/>
              </a:rPr>
              <a:t>implementation hours count toward professional service quotas.</a:t>
            </a: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terms:modified xsi:type="dcterms:W3CDTF">2011-08-01T06:04:30Z</dcterms:modified>
  <cp:revision>1</cp:revision>
</cp:coreProperties>
</file>