
<file path=[Content_Types].xml><?xml version="1.0" encoding="utf-8"?>
<Types xmlns="http://schemas.openxmlformats.org/package/2006/content-types">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2252" autoAdjust="0"/>
  </p:normalViewPr>
  <p:slideViewPr>
    <p:cSldViewPr snapToGrid="0" snapToObjects="1">
      <p:cViewPr varScale="1">
        <p:scale>
          <a:sx n="98" d="100"/>
          <a:sy n="98" d="100"/>
        </p:scale>
        <p:origin x="954" y="90"/>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9.xml" Type="http://schemas.openxmlformats.org/officeDocument/2006/relationships/slide"/><Relationship Id="rId11" Target="slides/slide10.xml" Type="http://schemas.openxmlformats.org/officeDocument/2006/relationships/slide"/><Relationship Id="rId12" Target="slides/slide11.xml" Type="http://schemas.openxmlformats.org/officeDocument/2006/relationships/slide"/><Relationship Id="rId13" Target="slides/slide12.xml" Type="http://schemas.openxmlformats.org/officeDocument/2006/relationships/slide"/><Relationship Id="rId14" Target="slides/slide13.xml" Type="http://schemas.openxmlformats.org/officeDocument/2006/relationships/slide"/><Relationship Id="rId15" Target="slides/slide14.xml" Type="http://schemas.openxmlformats.org/officeDocument/2006/relationships/slide"/><Relationship Id="rId16" Target="slides/slide15.xml" Type="http://schemas.openxmlformats.org/officeDocument/2006/relationships/slide"/><Relationship Id="rId17" Target="slides/slide16.xml" Type="http://schemas.openxmlformats.org/officeDocument/2006/relationships/slide"/><Relationship Id="rId18" Target="slides/slide17.xml" Type="http://schemas.openxmlformats.org/officeDocument/2006/relationships/slide"/><Relationship Id="rId19" Target="slides/slide18.xml" Type="http://schemas.openxmlformats.org/officeDocument/2006/relationships/slide"/><Relationship Id="rId2" Target="slides/slide1.xml" Type="http://schemas.openxmlformats.org/officeDocument/2006/relationships/slide"/><Relationship Id="rId20" Target="slides/slide19.xml" Type="http://schemas.openxmlformats.org/officeDocument/2006/relationships/slide"/><Relationship Id="rId21" Target="slides/slide20.xml" Type="http://schemas.openxmlformats.org/officeDocument/2006/relationships/slide"/><Relationship Id="rId22" Target="slides/slide21.xml" Type="http://schemas.openxmlformats.org/officeDocument/2006/relationships/slide"/><Relationship Id="rId23" Target="slides/slide22.xml" Type="http://schemas.openxmlformats.org/officeDocument/2006/relationships/slide"/><Relationship Id="rId24" Target="slides/slide23.xml" Type="http://schemas.openxmlformats.org/officeDocument/2006/relationships/slide"/><Relationship Id="rId25" Target="slides/slide24.xml" Type="http://schemas.openxmlformats.org/officeDocument/2006/relationships/slide"/><Relationship Id="rId26" Target="slides/slide25.xml" Type="http://schemas.openxmlformats.org/officeDocument/2006/relationships/slide"/><Relationship Id="rId27" Target="slides/slide26.xml" Type="http://schemas.openxmlformats.org/officeDocument/2006/relationships/slide"/><Relationship Id="rId28" Target="slides/slide27.xml" Type="http://schemas.openxmlformats.org/officeDocument/2006/relationships/slide"/><Relationship Id="rId29" Target="slides/slide28.xml" Type="http://schemas.openxmlformats.org/officeDocument/2006/relationships/slide"/><Relationship Id="rId3" Target="slides/slide2.xml" Type="http://schemas.openxmlformats.org/officeDocument/2006/relationships/slide"/><Relationship Id="rId30" Target="slides/slide29.xml" Type="http://schemas.openxmlformats.org/officeDocument/2006/relationships/slide"/><Relationship Id="rId31" Target="slides/slide30.xml" Type="http://schemas.openxmlformats.org/officeDocument/2006/relationships/slide"/><Relationship Id="rId32" Target="slides/slide31.xml" Type="http://schemas.openxmlformats.org/officeDocument/2006/relationships/slide"/><Relationship Id="rId33" Target="slides/slide32.xml" Type="http://schemas.openxmlformats.org/officeDocument/2006/relationships/slide"/><Relationship Id="rId34" Target="slides/slide33.xml" Type="http://schemas.openxmlformats.org/officeDocument/2006/relationships/slide"/><Relationship Id="rId35" Target="slides/slide34.xml" Type="http://schemas.openxmlformats.org/officeDocument/2006/relationships/slide"/><Relationship Id="rId36" Target="slides/slide35.xml" Type="http://schemas.openxmlformats.org/officeDocument/2006/relationships/slide"/><Relationship Id="rId37" Target="notesMasters/notesMaster1.xml" Type="http://schemas.openxmlformats.org/officeDocument/2006/relationships/notesMaster"/><Relationship Id="rId38" Target="presProps.xml" Type="http://schemas.openxmlformats.org/officeDocument/2006/relationships/presProps"/><Relationship Id="rId39" Target="viewProps.xml" Type="http://schemas.openxmlformats.org/officeDocument/2006/relationships/viewProps"/><Relationship Id="rId4" Target="slides/slide3.xml" Type="http://schemas.openxmlformats.org/officeDocument/2006/relationships/slide"/><Relationship Id="rId40" Target="theme/theme1.xml" Type="http://schemas.openxmlformats.org/officeDocument/2006/relationships/theme"/><Relationship Id="rId41" Target="tableStyles.xml" Type="http://schemas.openxmlformats.org/officeDocument/2006/relationships/tableStyles"/><Relationship Id="rId5" Target="slides/slide4.xml" Type="http://schemas.openxmlformats.org/officeDocument/2006/relationships/slide"/><Relationship Id="rId6" Target="slides/slide5.xml" Type="http://schemas.openxmlformats.org/officeDocument/2006/relationships/slide"/><Relationship Id="rId7" Target="slides/slide6.xml" Type="http://schemas.openxmlformats.org/officeDocument/2006/relationships/slide"/><Relationship Id="rId8" Target="slides/slide7.xml" Type="http://schemas.openxmlformats.org/officeDocument/2006/relationships/slide"/><Relationship Id="rId9" Target="slides/slide8.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796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3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会前阅读和本套牌的完整参考书目。预读文章列出了doi和url。</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4.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5.xml" Type="http://schemas.openxmlformats.org/officeDocument/2006/relationships/notesSlid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8.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0.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1.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2.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4.xml" Type="http://schemas.openxmlformats.org/officeDocument/2006/relationships/notesSlide"/></Relationships>
</file>

<file path=ppt/slides/_rels/slide15.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5.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10.png" Type="http://schemas.openxmlformats.org/officeDocument/2006/relationships/image"/><Relationship Id="rId7" Target="../media/image11.png" Type="http://schemas.openxmlformats.org/officeDocument/2006/relationships/image"/><Relationship Id="rId8" Target="../media/image1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6.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7.xml" Type="http://schemas.openxmlformats.org/officeDocument/2006/relationships/notesSlide"/><Relationship Id="rId3" Target="../media/image1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8.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9.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0.xml" Type="http://schemas.openxmlformats.org/officeDocument/2006/relationships/notesSlid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17.png" Type="http://schemas.openxmlformats.org/officeDocument/2006/relationships/image"/><Relationship Id="rId7" Target="../media/image18.png" Type="http://schemas.openxmlformats.org/officeDocument/2006/relationships/image"/><Relationship Id="rId8" Target="../media/image19.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1.xml" Type="http://schemas.openxmlformats.org/officeDocument/2006/relationships/notesSlide"/></Relationships>
</file>

<file path=ppt/slides/_rels/slide22.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2.xml" Type="http://schemas.openxmlformats.org/officeDocument/2006/relationships/notesSlide"/></Relationships>
</file>

<file path=ppt/slides/_rels/slide23.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3.xml" Type="http://schemas.openxmlformats.org/officeDocument/2006/relationships/notesSlide"/></Relationships>
</file>

<file path=ppt/slides/_rels/slide24.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4.xml" Type="http://schemas.openxmlformats.org/officeDocument/2006/relationships/notesSlide"/></Relationships>
</file>

<file path=ppt/slides/_rels/slide25.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5.xml" Type="http://schemas.openxmlformats.org/officeDocument/2006/relationships/notesSlide"/></Relationships>
</file>

<file path=ppt/slides/_rels/slide26.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6.xml" Type="http://schemas.openxmlformats.org/officeDocument/2006/relationships/notesSlide"/></Relationships>
</file>

<file path=ppt/slides/_rels/slide27.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7.xml" Type="http://schemas.openxmlformats.org/officeDocument/2006/relationships/notesSlide"/></Relationships>
</file>

<file path=ppt/slides/_rels/slide28.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8.xml" Type="http://schemas.openxmlformats.org/officeDocument/2006/relationships/notesSlide"/></Relationships>
</file>

<file path=ppt/slides/_rels/slide29.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9.xml" Type="http://schemas.openxmlformats.org/officeDocument/2006/relationships/notesSlide"/></Relationships>
</file>

<file path=ppt/slides/_rels/slide30.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0.xml" Type="http://schemas.openxmlformats.org/officeDocument/2006/relationships/notesSlide"/></Relationships>
</file>

<file path=ppt/slides/_rels/slide3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1.xml" Type="http://schemas.openxmlformats.org/officeDocument/2006/relationships/notesSlide"/><Relationship Id="rId3" Target="../media/image20.png" Type="http://schemas.openxmlformats.org/officeDocument/2006/relationships/image"/><Relationship Id="rId4" Target="../media/image21.png" Type="http://schemas.openxmlformats.org/officeDocument/2006/relationships/image"/><Relationship Id="rId5" Target="../media/image10.png" Type="http://schemas.openxmlformats.org/officeDocument/2006/relationships/image"/><Relationship Id="rId6" Target="../media/image22.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2.xml" Type="http://schemas.openxmlformats.org/officeDocument/2006/relationships/notesSlide"/><Relationship Id="rId3" Target="../media/image13.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3.xml" Type="http://schemas.openxmlformats.org/officeDocument/2006/relationships/notesSlide"/></Relationships>
</file>

<file path=ppt/slides/_rels/slide34.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4.xml" Type="http://schemas.openxmlformats.org/officeDocument/2006/relationships/notesSlide"/><Relationship Id="rId3" Target="../media/image23.pn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5.xml" Type="http://schemas.openxmlformats.org/officeDocument/2006/relationships/notesSlide"/></Relationships>
</file>

<file path=ppt/slides/slide1.xml><?xml version="1.0" encoding="utf-8"?>
<p:sld xmlns:a="http://schemas.openxmlformats.org/drawingml/2006/main" xmlns:p="http://schemas.openxmlformats.org/presentationml/2006/main" xmlns:r="http://schemas.openxmlformats.org/officeDocument/2006/relationships">
  <p:cSld name="Slide 1">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7589520" y="2011680"/>
            <a:ext cx="1920240" cy="1920240"/>
          </a:xfrm>
          <a:prstGeom prst="ellipse">
            <a:avLst/>
          </a:prstGeom>
          <a:ln w="15875">
            <a:solidFill>
              <a:srgbClr val="EADBC0"/>
            </a:solidFill>
            <a:prstDash val="solid"/>
          </a:ln>
        </p:spPr>
      </p:sp>
      <p:sp>
        <p:nvSpPr>
          <p:cNvPr id="3" name="Shape 1"/>
          <p:cNvSpPr/>
          <p:nvPr/>
        </p:nvSpPr>
        <p:spPr>
          <a:xfrm>
            <a:off x="8686800" y="2011680"/>
            <a:ext cx="1920240" cy="1920240"/>
          </a:xfrm>
          <a:prstGeom prst="ellipse">
            <a:avLst/>
          </a:prstGeom>
          <a:ln w="15875">
            <a:solidFill>
              <a:srgbClr val="EADBC0"/>
            </a:solidFill>
            <a:prstDash val="solid"/>
          </a:ln>
        </p:spPr>
      </p:sp>
      <p:sp>
        <p:nvSpPr>
          <p:cNvPr id="4" name="Shape 2"/>
          <p:cNvSpPr/>
          <p:nvPr/>
        </p:nvSpPr>
        <p:spPr>
          <a:xfrm>
            <a:off x="9784080" y="2011680"/>
            <a:ext cx="1920240" cy="1920240"/>
          </a:xfrm>
          <a:prstGeom prst="ellipse">
            <a:avLst/>
          </a:prstGeom>
          <a:ln w="15875">
            <a:solidFill>
              <a:srgbClr val="EADBC0"/>
            </a:solidFill>
            <a:prstDash val="solid"/>
          </a:ln>
        </p:spPr>
      </p:sp>
      <p:sp>
        <p:nvSpPr>
          <p:cNvPr id="5" name="Shape 3"/>
          <p:cNvSpPr/>
          <p:nvPr/>
        </p:nvSpPr>
        <p:spPr>
          <a:xfrm>
            <a:off x="8138160" y="3566160"/>
            <a:ext cx="1920240" cy="1920240"/>
          </a:xfrm>
          <a:prstGeom prst="ellipse">
            <a:avLst/>
          </a:prstGeom>
          <a:ln w="15875">
            <a:solidFill>
              <a:srgbClr val="EADBC0"/>
            </a:solidFill>
            <a:prstDash val="solid"/>
          </a:ln>
        </p:spPr>
      </p:sp>
      <p:sp>
        <p:nvSpPr>
          <p:cNvPr id="6" name="Shape 4"/>
          <p:cNvSpPr/>
          <p:nvPr/>
        </p:nvSpPr>
        <p:spPr>
          <a:xfrm>
            <a:off x="9235440" y="3566160"/>
            <a:ext cx="1920240" cy="1920240"/>
          </a:xfrm>
          <a:prstGeom prst="ellipse">
            <a:avLst/>
          </a:prstGeom>
          <a:ln w="15875">
            <a:solidFill>
              <a:srgbClr val="EADBC0"/>
            </a:solidFill>
            <a:prstDash val="solid"/>
          </a:ln>
        </p:spPr>
      </p:sp>
      <p:sp>
        <p:nvSpPr>
          <p:cNvPr id="7" name="Shape 5"/>
          <p:cNvSpPr/>
          <p:nvPr/>
        </p:nvSpPr>
        <p:spPr>
          <a:xfrm>
            <a:off x="10332720" y="3566160"/>
            <a:ext cx="1920240" cy="1920240"/>
          </a:xfrm>
          <a:prstGeom prst="ellipse">
            <a:avLst/>
          </a:prstGeom>
          <a:ln w="15875">
            <a:solidFill>
              <a:srgbClr val="EADBC0"/>
            </a:solidFill>
            <a:prstDash val="solid"/>
          </a:ln>
        </p:spPr>
      </p:sp>
      <p:sp>
        <p:nvSpPr>
          <p:cNvPr id="8" name="Shape 6"/>
          <p:cNvSpPr/>
          <p:nvPr/>
        </p:nvSpPr>
        <p:spPr>
          <a:xfrm>
            <a:off x="9189720" y="3017520"/>
            <a:ext cx="822960" cy="822960"/>
          </a:xfrm>
          <a:prstGeom prst="ellipse">
            <a:avLst/>
          </a:prstGeom>
          <a:solidFill>
            <a:srgbClr val="EADBC0">
              <a:alpha val="80000"/>
            </a:srgbClr>
          </a:solidFill>
          <a:ln/>
        </p:spPr>
      </p:sp>
      <p:sp>
        <p:nvSpPr>
          <p:cNvPr id="9" name="Text 7"/>
          <p:cNvSpPr txBox="1"/>
          <p:nvPr/>
        </p:nvSpPr>
        <p:spPr>
          <a:xfrm>
            <a:off x="731520" y="1188720"/>
            <a:ext cx="7315200" cy="237744"/>
          </a:xfrm>
          <a:prstGeom prst="rect">
            <a:avLst/>
          </a:prstGeom>
          <a:noFill/>
          <a:ln/>
        </p:spPr>
        <p:txBody>
          <a:bodyPr anchor="ctr" bIns="0" lIns="0" rIns="0" rtlCol="0" tIns="0" wrap="square"/>
          <a:lstStyle/>
          <a:p>
            <a:pPr indent="0" marL="0">
              <a:buNone/>
            </a:pPr>
            <a:r>
              <a:rPr b="1" dirty="0" kern="0" lang="en-US" spc="150" sz="1200">
                <a:solidFill>
                  <a:srgbClr val="EADBC0"/>
                </a:solidFill>
                <a:latin charset="0" pitchFamily="34" typeface="Calibri"/>
                <a:ea charset="-122" pitchFamily="34" typeface="Calibri"/>
                <a:cs charset="-120" pitchFamily="34" typeface="Calibri"/>
              </a:rPr>
              <a:t>Msn1074研究方法·主题1·会议1</a:t>
            </a:r>
            <a:endParaRPr dirty="0" lang="en-US" sz="1200"/>
          </a:p>
        </p:txBody>
      </p:sp>
      <p:sp>
        <p:nvSpPr>
          <p:cNvPr id="10" name="Text 8"/>
          <p:cNvSpPr txBox="1"/>
          <p:nvPr/>
        </p:nvSpPr>
        <p:spPr>
          <a:xfrm>
            <a:off x="731520" y="1600200"/>
            <a:ext cx="6583680" cy="2103120"/>
          </a:xfrm>
          <a:prstGeom prst="rect">
            <a:avLst/>
          </a:prstGeom>
          <a:noFill/>
          <a:ln/>
        </p:spPr>
        <p:txBody>
          <a:bodyPr anchor="t" bIns="0" lIns="0" rIns="0" rtlCol="0" tIns="0" wrap="square"/>
          <a:lstStyle/>
          <a:p>
            <a:pPr indent="0" marL="0">
              <a:buNone/>
            </a:pPr>
            <a:r>
              <a:rPr b="1" dirty="0" lang="en-US" sz="4000">
                <a:solidFill>
                  <a:srgbClr val="FFFBF3"/>
                </a:solidFill>
                <a:latin charset="0" pitchFamily="34" typeface="Cambria"/>
                <a:ea charset="-122" pitchFamily="34" typeface="Cambria"/>
                <a:cs charset="-120" pitchFamily="34" typeface="Cambria"/>
              </a:rPr>
              <a:t>特殊需要教育研究导论</a:t>
            </a:r>
            <a:endParaRPr dirty="0" lang="en-US" sz="4000"/>
          </a:p>
        </p:txBody>
      </p:sp>
      <p:sp>
        <p:nvSpPr>
          <p:cNvPr id="11" name="Text 9"/>
          <p:cNvSpPr txBox="1"/>
          <p:nvPr/>
        </p:nvSpPr>
        <p:spPr>
          <a:xfrm>
            <a:off x="731520" y="3840480"/>
            <a:ext cx="6217920" cy="822960"/>
          </a:xfrm>
          <a:prstGeom prst="rect">
            <a:avLst/>
          </a:prstGeom>
          <a:noFill/>
          <a:ln/>
        </p:spPr>
        <p:txBody>
          <a:bodyPr anchor="t" bIns="0" lIns="0" rIns="0" rtlCol="0" tIns="0" wrap="square"/>
          <a:lstStyle/>
          <a:p>
            <a:pPr indent="0" marL="0">
              <a:buNone/>
            </a:pPr>
            <a:r>
              <a:rPr dirty="0" lang="en-US" sz="2000">
                <a:solidFill>
                  <a:srgbClr val="EADBC0"/>
                </a:solidFill>
                <a:latin charset="0" pitchFamily="34" typeface="Calibri"/>
                <a:ea charset="-122" pitchFamily="34" typeface="Calibri"/>
                <a:cs charset="-120" pitchFamily="34" typeface="Calibri"/>
              </a:rPr>
              <a:t>第一部分：SNE研究从何而来，目的是什么，以及如何进行</a:t>
            </a:r>
            <a:endParaRPr dirty="0" lang="en-US" sz="2000"/>
          </a:p>
        </p:txBody>
      </p:sp>
      <p:sp>
        <p:nvSpPr>
          <p:cNvPr id="12" name="Text 10"/>
          <p:cNvSpPr txBox="1"/>
          <p:nvPr/>
        </p:nvSpPr>
        <p:spPr>
          <a:xfrm>
            <a:off x="731520" y="5760720"/>
            <a:ext cx="7315200" cy="365760"/>
          </a:xfrm>
          <a:prstGeom prst="rect">
            <a:avLst/>
          </a:prstGeom>
          <a:noFill/>
          <a:ln/>
        </p:spPr>
        <p:txBody>
          <a:bodyPr anchor="t" bIns="0" lIns="0" rIns="0" rtlCol="0" tIns="0" wrap="square"/>
          <a:lstStyle/>
          <a:p>
            <a:pPr indent="0" marL="0">
              <a:buNone/>
            </a:pPr>
            <a:r>
              <a:rPr dirty="0" lang="en-US" sz="1300">
                <a:solidFill>
                  <a:srgbClr val="EADBC0"/>
                </a:solidFill>
                <a:latin charset="0" pitchFamily="34" typeface="Calibri"/>
                <a:ea charset="-122" pitchFamily="34" typeface="Calibri"/>
                <a:cs charset="-120" pitchFamily="34" typeface="Calibri"/>
              </a:rPr>
              <a:t>特殊需要教育硕士·QIU-NNUSE</a:t>
            </a:r>
            <a:endParaRPr dirty="0" lang="en-US" sz="130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name="Slide 2">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课时1·3小时</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今天的时段一览</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66928" y="1417320"/>
            <a:ext cx="578104" cy="502920"/>
          </a:xfrm>
          <a:prstGeom prst="roundRect">
            <a:avLst>
              <a:gd fmla="val 9091" name="adj"/>
            </a:avLst>
          </a:prstGeom>
          <a:solidFill>
            <a:srgbClr val="C9AE85"/>
          </a:solidFill>
          <a:ln/>
        </p:spPr>
      </p:sp>
      <p:sp>
        <p:nvSpPr>
          <p:cNvPr id="6" name="Text 4"/>
          <p:cNvSpPr txBox="1"/>
          <p:nvPr/>
        </p:nvSpPr>
        <p:spPr>
          <a:xfrm>
            <a:off x="548640" y="1417320"/>
            <a:ext cx="614680" cy="502920"/>
          </a:xfrm>
          <a:prstGeom prst="rect">
            <a:avLst/>
          </a:prstGeom>
          <a:noFill/>
          <a:ln/>
        </p:spPr>
        <p:txBody>
          <a:bodyPr anchor="ctr" bIns="0" lIns="0" rIns="0" rtlCol="0" tIns="0" wrap="square">
            <a:normAutofit fontScale="70710" lnSpcReduction="10000"/>
          </a:bodyPr>
          <a:lstStyle/>
          <a:p>
            <a:pPr algn="ctr" indent="0" marL="0">
              <a:buNone/>
            </a:pPr>
            <a:r>
              <a:rPr b="1" dirty="0" lang="en-US" sz="1600">
                <a:solidFill>
                  <a:srgbClr val="2E2522"/>
                </a:solidFill>
                <a:latin charset="0" pitchFamily="34" typeface="Calibri"/>
                <a:ea charset="-122" pitchFamily="34" typeface="Calibri"/>
                <a:cs charset="-120" pitchFamily="34" typeface="Calibri"/>
              </a:rPr>
              <a:t>10的</a:t>
            </a:r>
            <a:endParaRPr dirty="0" lang="en-US" sz="1600"/>
          </a:p>
        </p:txBody>
      </p:sp>
      <p:sp>
        <p:nvSpPr>
          <p:cNvPr id="7" name="Text 5"/>
          <p:cNvSpPr txBox="1"/>
          <p:nvPr/>
        </p:nvSpPr>
        <p:spPr>
          <a:xfrm>
            <a:off x="457200" y="1965960"/>
            <a:ext cx="797560" cy="274320"/>
          </a:xfrm>
          <a:prstGeom prst="rect">
            <a:avLst/>
          </a:prstGeom>
          <a:noFill/>
          <a:ln/>
        </p:spPr>
        <p:txBody>
          <a:bodyPr anchor="t" bIns="0" lIns="0" rIns="0" rtlCol="0" tIns="0" wrap="square"/>
          <a:lstStyle/>
          <a:p>
            <a:pPr algn="ctr" indent="0" marL="0">
              <a:buNone/>
            </a:pPr>
            <a:r>
              <a:rPr dirty="0" lang="en-US" sz="1100">
                <a:solidFill>
                  <a:srgbClr val="6B5E55"/>
                </a:solidFill>
                <a:latin charset="0" pitchFamily="34" typeface="Calibri"/>
                <a:ea charset="-122" pitchFamily="34" typeface="Calibri"/>
                <a:cs charset="-120" pitchFamily="34" typeface="Calibri"/>
              </a:rPr>
              <a:t>开放</a:t>
            </a:r>
            <a:endParaRPr dirty="0" lang="en-US" sz="1100"/>
          </a:p>
        </p:txBody>
      </p:sp>
      <p:sp>
        <p:nvSpPr>
          <p:cNvPr id="8" name="Shape 6"/>
          <p:cNvSpPr/>
          <p:nvPr/>
        </p:nvSpPr>
        <p:spPr>
          <a:xfrm>
            <a:off x="1181608" y="1417320"/>
            <a:ext cx="3958844" cy="502920"/>
          </a:xfrm>
          <a:prstGeom prst="roundRect">
            <a:avLst>
              <a:gd fmla="val 9091" name="adj"/>
            </a:avLst>
          </a:prstGeom>
          <a:solidFill>
            <a:srgbClr val="7A1F2B"/>
          </a:solidFill>
          <a:ln/>
        </p:spPr>
      </p:sp>
      <p:sp>
        <p:nvSpPr>
          <p:cNvPr id="9" name="Text 7"/>
          <p:cNvSpPr txBox="1"/>
          <p:nvPr/>
        </p:nvSpPr>
        <p:spPr>
          <a:xfrm>
            <a:off x="1163320" y="1417320"/>
            <a:ext cx="3995420" cy="502920"/>
          </a:xfrm>
          <a:prstGeom prst="rect">
            <a:avLst/>
          </a:prstGeom>
          <a:noFill/>
          <a:ln/>
        </p:spPr>
        <p:txBody>
          <a:bodyPr anchor="ctr" bIns="0" lIns="0" rIns="0" rtlCol="0" tIns="0" wrap="square">
            <a:normAutofit fontScale="86602" lnSpcReduction="10000"/>
          </a:bodyPr>
          <a:lstStyle/>
          <a:p>
            <a:pPr algn="ctr" indent="0" marL="0">
              <a:buNone/>
            </a:pPr>
            <a:r>
              <a:rPr b="1" dirty="0" lang="en-US" sz="1600">
                <a:solidFill>
                  <a:srgbClr val="FFFBF3"/>
                </a:solidFill>
                <a:latin charset="0" pitchFamily="34" typeface="Calibri"/>
                <a:ea charset="-122" pitchFamily="34" typeface="Calibri"/>
                <a:cs charset="-120" pitchFamily="34" typeface="Calibri"/>
              </a:rPr>
              <a:t>65分钟</a:t>
            </a:r>
            <a:endParaRPr dirty="0" lang="en-US" sz="1600"/>
          </a:p>
        </p:txBody>
      </p:sp>
      <p:sp>
        <p:nvSpPr>
          <p:cNvPr id="10" name="Shape 8"/>
          <p:cNvSpPr/>
          <p:nvPr/>
        </p:nvSpPr>
        <p:spPr>
          <a:xfrm>
            <a:off x="5177028" y="1417320"/>
            <a:ext cx="578104" cy="502920"/>
          </a:xfrm>
          <a:prstGeom prst="roundRect">
            <a:avLst>
              <a:gd fmla="val 9091" name="adj"/>
            </a:avLst>
          </a:prstGeom>
          <a:solidFill>
            <a:srgbClr val="E4D4B8"/>
          </a:solidFill>
          <a:ln/>
        </p:spPr>
      </p:sp>
      <p:sp>
        <p:nvSpPr>
          <p:cNvPr id="11" name="Text 9"/>
          <p:cNvSpPr txBox="1"/>
          <p:nvPr/>
        </p:nvSpPr>
        <p:spPr>
          <a:xfrm>
            <a:off x="5158740" y="1417320"/>
            <a:ext cx="614680" cy="502920"/>
          </a:xfrm>
          <a:prstGeom prst="rect">
            <a:avLst/>
          </a:prstGeom>
          <a:noFill/>
          <a:ln/>
        </p:spPr>
        <p:txBody>
          <a:bodyPr anchor="ctr" bIns="0" lIns="0" rIns="0" rtlCol="0" tIns="0" wrap="square">
            <a:normAutofit fontScale="70710" lnSpcReduction="10000"/>
          </a:bodyPr>
          <a:lstStyle/>
          <a:p>
            <a:pPr algn="ctr" indent="0" marL="0">
              <a:buNone/>
            </a:pPr>
            <a:r>
              <a:rPr b="1" dirty="0" lang="en-US" sz="1600">
                <a:solidFill>
                  <a:srgbClr val="2E2522"/>
                </a:solidFill>
                <a:latin charset="0" pitchFamily="34" typeface="Calibri"/>
                <a:ea charset="-122" pitchFamily="34" typeface="Calibri"/>
                <a:cs charset="-120" pitchFamily="34" typeface="Calibri"/>
              </a:rPr>
              <a:t>10的</a:t>
            </a:r>
            <a:endParaRPr dirty="0" lang="en-US" sz="1600"/>
          </a:p>
        </p:txBody>
      </p:sp>
      <p:sp>
        <p:nvSpPr>
          <p:cNvPr id="12" name="Text 10"/>
          <p:cNvSpPr txBox="1"/>
          <p:nvPr/>
        </p:nvSpPr>
        <p:spPr>
          <a:xfrm>
            <a:off x="5067300" y="1965960"/>
            <a:ext cx="797560" cy="274320"/>
          </a:xfrm>
          <a:prstGeom prst="rect">
            <a:avLst/>
          </a:prstGeom>
          <a:noFill/>
          <a:ln/>
        </p:spPr>
        <p:txBody>
          <a:bodyPr anchor="t" bIns="0" lIns="0" rIns="0" rtlCol="0" tIns="0" wrap="square"/>
          <a:lstStyle/>
          <a:p>
            <a:pPr algn="ctr" indent="0" marL="0">
              <a:buNone/>
            </a:pPr>
            <a:r>
              <a:rPr dirty="0" lang="en-US" sz="1000">
                <a:solidFill>
                  <a:srgbClr val="6B5E55"/>
                </a:solidFill>
                <a:latin charset="0" pitchFamily="34" typeface="Calibri"/>
                <a:ea charset="-122" pitchFamily="34" typeface="Calibri"/>
                <a:cs charset="-120" pitchFamily="34" typeface="Calibri"/>
              </a:rPr>
              <a:t>打破</a:t>
            </a:r>
            <a:endParaRPr dirty="0" lang="en-US" sz="1000"/>
          </a:p>
        </p:txBody>
      </p:sp>
      <p:sp>
        <p:nvSpPr>
          <p:cNvPr id="13" name="Shape 11"/>
          <p:cNvSpPr/>
          <p:nvPr/>
        </p:nvSpPr>
        <p:spPr>
          <a:xfrm>
            <a:off x="5791708" y="1417320"/>
            <a:ext cx="2422144" cy="502920"/>
          </a:xfrm>
          <a:prstGeom prst="roundRect">
            <a:avLst>
              <a:gd fmla="val 9091" name="adj"/>
            </a:avLst>
          </a:prstGeom>
          <a:solidFill>
            <a:srgbClr val="7A1F2B"/>
          </a:solidFill>
          <a:ln/>
        </p:spPr>
      </p:sp>
      <p:sp>
        <p:nvSpPr>
          <p:cNvPr id="14" name="Text 12"/>
          <p:cNvSpPr txBox="1"/>
          <p:nvPr/>
        </p:nvSpPr>
        <p:spPr>
          <a:xfrm>
            <a:off x="5773420" y="1417320"/>
            <a:ext cx="2458720" cy="502920"/>
          </a:xfrm>
          <a:prstGeom prst="rect">
            <a:avLst/>
          </a:prstGeom>
          <a:noFill/>
          <a:ln/>
        </p:spPr>
        <p:txBody>
          <a:bodyPr anchor="ctr" bIns="0" lIns="0" rIns="0" rtlCol="0" tIns="0" wrap="square">
            <a:normAutofit fontScale="86602" lnSpcReduction="10000"/>
          </a:bodyPr>
          <a:lstStyle/>
          <a:p>
            <a:pPr algn="ctr" indent="0" marL="0">
              <a:buNone/>
            </a:pPr>
            <a:r>
              <a:rPr b="1" dirty="0" lang="en-US" sz="1600">
                <a:solidFill>
                  <a:srgbClr val="FFFBF3"/>
                </a:solidFill>
                <a:latin charset="0" pitchFamily="34" typeface="Calibri"/>
                <a:ea charset="-122" pitchFamily="34" typeface="Calibri"/>
                <a:cs charset="-120" pitchFamily="34" typeface="Calibri"/>
              </a:rPr>
              <a:t>40分钟</a:t>
            </a:r>
            <a:endParaRPr dirty="0" lang="en-US" sz="1600"/>
          </a:p>
        </p:txBody>
      </p:sp>
      <p:sp>
        <p:nvSpPr>
          <p:cNvPr id="15" name="Shape 13"/>
          <p:cNvSpPr/>
          <p:nvPr/>
        </p:nvSpPr>
        <p:spPr>
          <a:xfrm>
            <a:off x="8250428" y="1417320"/>
            <a:ext cx="2729484" cy="502920"/>
          </a:xfrm>
          <a:prstGeom prst="roundRect">
            <a:avLst>
              <a:gd fmla="val 9091" name="adj"/>
            </a:avLst>
          </a:prstGeom>
          <a:solidFill>
            <a:srgbClr val="7A1F2B"/>
          </a:solidFill>
          <a:ln/>
        </p:spPr>
      </p:sp>
      <p:sp>
        <p:nvSpPr>
          <p:cNvPr id="16" name="Text 14"/>
          <p:cNvSpPr txBox="1"/>
          <p:nvPr/>
        </p:nvSpPr>
        <p:spPr>
          <a:xfrm>
            <a:off x="8232140" y="1417320"/>
            <a:ext cx="2766060" cy="502920"/>
          </a:xfrm>
          <a:prstGeom prst="rect">
            <a:avLst/>
          </a:prstGeom>
          <a:noFill/>
          <a:ln/>
        </p:spPr>
        <p:txBody>
          <a:bodyPr anchor="ctr" bIns="0" lIns="0" rIns="0" rtlCol="0" tIns="0" wrap="square">
            <a:normAutofit fontScale="86602" lnSpcReduction="10000"/>
          </a:bodyPr>
          <a:lstStyle/>
          <a:p>
            <a:pPr algn="ctr" indent="0" marL="0">
              <a:buNone/>
            </a:pPr>
            <a:r>
              <a:rPr b="1" dirty="0" lang="en-US" sz="1600">
                <a:solidFill>
                  <a:srgbClr val="FFFBF3"/>
                </a:solidFill>
                <a:latin charset="0" pitchFamily="34" typeface="Calibri"/>
                <a:ea charset="-122" pitchFamily="34" typeface="Calibri"/>
                <a:cs charset="-120" pitchFamily="34" typeface="Calibri"/>
              </a:rPr>
              <a:t>45分钟</a:t>
            </a:r>
            <a:endParaRPr dirty="0" lang="en-US" sz="1600"/>
          </a:p>
        </p:txBody>
      </p:sp>
      <p:sp>
        <p:nvSpPr>
          <p:cNvPr id="17" name="Shape 15"/>
          <p:cNvSpPr/>
          <p:nvPr/>
        </p:nvSpPr>
        <p:spPr>
          <a:xfrm>
            <a:off x="11016488" y="1417320"/>
            <a:ext cx="578104" cy="502920"/>
          </a:xfrm>
          <a:prstGeom prst="roundRect">
            <a:avLst>
              <a:gd fmla="val 9091" name="adj"/>
            </a:avLst>
          </a:prstGeom>
          <a:solidFill>
            <a:srgbClr val="C9AE85"/>
          </a:solidFill>
          <a:ln/>
        </p:spPr>
      </p:sp>
      <p:sp>
        <p:nvSpPr>
          <p:cNvPr id="18" name="Text 16"/>
          <p:cNvSpPr txBox="1"/>
          <p:nvPr/>
        </p:nvSpPr>
        <p:spPr>
          <a:xfrm>
            <a:off x="10998200" y="1417320"/>
            <a:ext cx="614680" cy="502920"/>
          </a:xfrm>
          <a:prstGeom prst="rect">
            <a:avLst/>
          </a:prstGeom>
          <a:noFill/>
          <a:ln/>
        </p:spPr>
        <p:txBody>
          <a:bodyPr anchor="ctr" bIns="0" lIns="0" rIns="0" rtlCol="0" tIns="0" wrap="square">
            <a:normAutofit fontScale="70710" lnSpcReduction="10000"/>
          </a:bodyPr>
          <a:lstStyle/>
          <a:p>
            <a:pPr algn="ctr" indent="0" marL="0">
              <a:buNone/>
            </a:pPr>
            <a:r>
              <a:rPr b="1" dirty="0" lang="en-US" sz="1600">
                <a:solidFill>
                  <a:srgbClr val="2E2522"/>
                </a:solidFill>
                <a:latin charset="0" pitchFamily="34" typeface="Calibri"/>
                <a:ea charset="-122" pitchFamily="34" typeface="Calibri"/>
                <a:cs charset="-120" pitchFamily="34" typeface="Calibri"/>
              </a:rPr>
              <a:t>10的</a:t>
            </a:r>
            <a:endParaRPr dirty="0" lang="en-US" sz="1600"/>
          </a:p>
        </p:txBody>
      </p:sp>
      <p:sp>
        <p:nvSpPr>
          <p:cNvPr id="19" name="Text 17"/>
          <p:cNvSpPr txBox="1"/>
          <p:nvPr/>
        </p:nvSpPr>
        <p:spPr>
          <a:xfrm>
            <a:off x="10906760" y="1965960"/>
            <a:ext cx="797560" cy="274320"/>
          </a:xfrm>
          <a:prstGeom prst="rect">
            <a:avLst/>
          </a:prstGeom>
          <a:noFill/>
          <a:ln/>
        </p:spPr>
        <p:txBody>
          <a:bodyPr anchor="t" bIns="0" lIns="0" rIns="0" rtlCol="0" tIns="0" wrap="square"/>
          <a:lstStyle/>
          <a:p>
            <a:pPr algn="ctr" indent="0" marL="0">
              <a:buNone/>
            </a:pPr>
            <a:r>
              <a:rPr dirty="0" lang="en-US" sz="1100">
                <a:solidFill>
                  <a:srgbClr val="6B5E55"/>
                </a:solidFill>
                <a:latin charset="0" pitchFamily="34" typeface="Calibri"/>
                <a:ea charset="-122" pitchFamily="34" typeface="Calibri"/>
                <a:cs charset="-120" pitchFamily="34" typeface="Calibri"/>
              </a:rPr>
              <a:t>总结</a:t>
            </a:r>
            <a:endParaRPr dirty="0" lang="en-US" sz="1100"/>
          </a:p>
        </p:txBody>
      </p:sp>
      <p:sp>
        <p:nvSpPr>
          <p:cNvPr id="20" name="Shape 18"/>
          <p:cNvSpPr/>
          <p:nvPr/>
        </p:nvSpPr>
        <p:spPr>
          <a:xfrm>
            <a:off x="1209040" y="2331720"/>
            <a:ext cx="3903980" cy="3840480"/>
          </a:xfrm>
          <a:prstGeom prst="roundRect">
            <a:avLst>
              <a:gd fmla="val 1905" name="adj"/>
            </a:avLst>
          </a:prstGeom>
          <a:solidFill>
            <a:srgbClr val="EFE5D3"/>
          </a:solidFill>
          <a:ln/>
        </p:spPr>
      </p:sp>
      <p:sp>
        <p:nvSpPr>
          <p:cNvPr id="21" name="Text 19"/>
          <p:cNvSpPr txBox="1"/>
          <p:nvPr/>
        </p:nvSpPr>
        <p:spPr>
          <a:xfrm>
            <a:off x="1391920" y="2468880"/>
            <a:ext cx="3629660"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部分</a:t>
            </a:r>
            <a:endParaRPr dirty="0" lang="en-US" sz="1100"/>
          </a:p>
        </p:txBody>
      </p:sp>
      <p:sp>
        <p:nvSpPr>
          <p:cNvPr id="22" name="Text 20"/>
          <p:cNvSpPr txBox="1"/>
          <p:nvPr/>
        </p:nvSpPr>
        <p:spPr>
          <a:xfrm>
            <a:off x="1391920" y="2724912"/>
            <a:ext cx="3583940" cy="685800"/>
          </a:xfrm>
          <a:prstGeom prst="rect">
            <a:avLst/>
          </a:prstGeom>
          <a:noFill/>
          <a:ln/>
        </p:spPr>
        <p:txBody>
          <a:bodyPr anchor="t"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历史发展与意义</a:t>
            </a:r>
            <a:endParaRPr dirty="0" lang="en-US"/>
          </a:p>
        </p:txBody>
      </p:sp>
      <p:sp>
        <p:nvSpPr>
          <p:cNvPr id="23" name="Text 21"/>
          <p:cNvSpPr txBox="1"/>
          <p:nvPr/>
        </p:nvSpPr>
        <p:spPr>
          <a:xfrm>
            <a:off x="1391920" y="3474720"/>
            <a:ext cx="3583940" cy="1920240"/>
          </a:xfrm>
          <a:prstGeom prst="rect">
            <a:avLst/>
          </a:prstGeom>
          <a:noFill/>
          <a:ln/>
        </p:spPr>
        <p:txBody>
          <a:bodyPr anchor="t" bIns="0" lIns="0" rIns="0" rtlCol="0" tIns="0" wrap="square"/>
          <a:lstStyle/>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历史为什么重要</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SNE研究的六个进展</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整合与包容</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马来西亚和中国：地方历史</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为什么SNE研究很重要</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是什么让SNE研究与众不同</a:t>
            </a:r>
            <a:endParaRPr dirty="0" lang="en-US"/>
          </a:p>
        </p:txBody>
      </p:sp>
      <p:sp>
        <p:nvSpPr>
          <p:cNvPr id="24" name="Shape 22"/>
          <p:cNvSpPr/>
          <p:nvPr/>
        </p:nvSpPr>
        <p:spPr>
          <a:xfrm>
            <a:off x="1346200" y="5440680"/>
            <a:ext cx="3629660" cy="566928"/>
          </a:xfrm>
          <a:prstGeom prst="roundRect">
            <a:avLst>
              <a:gd fmla="val 9677" name="adj"/>
            </a:avLst>
          </a:prstGeom>
          <a:solidFill>
            <a:srgbClr val="F1E0DC"/>
          </a:solidFill>
          <a:ln/>
        </p:spPr>
      </p:sp>
      <p:sp>
        <p:nvSpPr>
          <p:cNvPr id="25" name="Text 23"/>
          <p:cNvSpPr txBox="1"/>
          <p:nvPr/>
        </p:nvSpPr>
        <p:spPr>
          <a:xfrm>
            <a:off x="1437640" y="5440680"/>
            <a:ext cx="3446780" cy="566928"/>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活动1：一个学校案例的六个镜头（25分钟）</a:t>
            </a:r>
            <a:endParaRPr dirty="0" lang="en-US" sz="1400"/>
          </a:p>
        </p:txBody>
      </p:sp>
      <p:sp>
        <p:nvSpPr>
          <p:cNvPr id="26" name="Shape 24"/>
          <p:cNvSpPr/>
          <p:nvPr/>
        </p:nvSpPr>
        <p:spPr>
          <a:xfrm>
            <a:off x="5819140" y="2331720"/>
            <a:ext cx="2367280" cy="3840480"/>
          </a:xfrm>
          <a:prstGeom prst="roundRect">
            <a:avLst>
              <a:gd fmla="val 3090" name="adj"/>
            </a:avLst>
          </a:prstGeom>
          <a:solidFill>
            <a:srgbClr val="EFE5D3"/>
          </a:solidFill>
          <a:ln/>
        </p:spPr>
      </p:sp>
      <p:sp>
        <p:nvSpPr>
          <p:cNvPr id="27" name="Text 25"/>
          <p:cNvSpPr txBox="1"/>
          <p:nvPr/>
        </p:nvSpPr>
        <p:spPr>
          <a:xfrm>
            <a:off x="6002020" y="2468880"/>
            <a:ext cx="2092960"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B部分</a:t>
            </a:r>
            <a:endParaRPr dirty="0" lang="en-US" sz="1100"/>
          </a:p>
        </p:txBody>
      </p:sp>
      <p:sp>
        <p:nvSpPr>
          <p:cNvPr id="28" name="Text 26"/>
          <p:cNvSpPr txBox="1"/>
          <p:nvPr/>
        </p:nvSpPr>
        <p:spPr>
          <a:xfrm>
            <a:off x="6002020" y="2724912"/>
            <a:ext cx="2047240" cy="685800"/>
          </a:xfrm>
          <a:prstGeom prst="rect">
            <a:avLst/>
          </a:prstGeom>
          <a:noFill/>
          <a:ln/>
        </p:spPr>
        <p:txBody>
          <a:bodyPr anchor="t"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研究目的和类型</a:t>
            </a:r>
            <a:endParaRPr dirty="0" lang="en-US"/>
          </a:p>
        </p:txBody>
      </p:sp>
      <p:sp>
        <p:nvSpPr>
          <p:cNvPr id="29" name="Text 27"/>
          <p:cNvSpPr txBox="1"/>
          <p:nvPr/>
        </p:nvSpPr>
        <p:spPr>
          <a:xfrm>
            <a:off x="6002020" y="3474720"/>
            <a:ext cx="2047240" cy="1920240"/>
          </a:xfrm>
          <a:prstGeom prst="rect">
            <a:avLst/>
          </a:prstGeom>
          <a:noFill/>
          <a:ln/>
        </p:spPr>
        <p:txBody>
          <a:bodyPr anchor="t" bIns="0" lIns="0" rIns="0" rtlCol="0" tIns="0" wrap="square"/>
          <a:lstStyle/>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什么是研究？</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六个目的</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按用途分类</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三种方法</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范例</a:t>
            </a:r>
            <a:endParaRPr dirty="0" lang="en-US"/>
          </a:p>
        </p:txBody>
      </p:sp>
      <p:sp>
        <p:nvSpPr>
          <p:cNvPr id="30" name="Shape 28"/>
          <p:cNvSpPr/>
          <p:nvPr/>
        </p:nvSpPr>
        <p:spPr>
          <a:xfrm>
            <a:off x="5956300" y="5440680"/>
            <a:ext cx="2092960" cy="566928"/>
          </a:xfrm>
          <a:prstGeom prst="roundRect">
            <a:avLst>
              <a:gd fmla="val 9677" name="adj"/>
            </a:avLst>
          </a:prstGeom>
          <a:solidFill>
            <a:srgbClr val="F1E0DC"/>
          </a:solidFill>
          <a:ln/>
        </p:spPr>
      </p:sp>
      <p:sp>
        <p:nvSpPr>
          <p:cNvPr id="31" name="Text 29"/>
          <p:cNvSpPr txBox="1"/>
          <p:nvPr/>
        </p:nvSpPr>
        <p:spPr>
          <a:xfrm>
            <a:off x="6047740" y="5440680"/>
            <a:ext cx="1910080" cy="566928"/>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快速检查：对四项研究进行分类（10分钟）</a:t>
            </a:r>
            <a:endParaRPr dirty="0" lang="en-US" sz="1400"/>
          </a:p>
        </p:txBody>
      </p:sp>
      <p:sp>
        <p:nvSpPr>
          <p:cNvPr id="32" name="Shape 30"/>
          <p:cNvSpPr/>
          <p:nvPr/>
        </p:nvSpPr>
        <p:spPr>
          <a:xfrm>
            <a:off x="8277860" y="2331720"/>
            <a:ext cx="2674620" cy="3840480"/>
          </a:xfrm>
          <a:prstGeom prst="roundRect">
            <a:avLst>
              <a:gd fmla="val 2735" name="adj"/>
            </a:avLst>
          </a:prstGeom>
          <a:solidFill>
            <a:srgbClr val="EFE5D3"/>
          </a:solidFill>
          <a:ln/>
        </p:spPr>
      </p:sp>
      <p:sp>
        <p:nvSpPr>
          <p:cNvPr id="33" name="Text 31"/>
          <p:cNvSpPr txBox="1"/>
          <p:nvPr/>
        </p:nvSpPr>
        <p:spPr>
          <a:xfrm>
            <a:off x="8460740" y="2468880"/>
            <a:ext cx="2400300"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C部分</a:t>
            </a:r>
            <a:endParaRPr dirty="0" lang="en-US" sz="1100"/>
          </a:p>
        </p:txBody>
      </p:sp>
      <p:sp>
        <p:nvSpPr>
          <p:cNvPr id="34" name="Text 32"/>
          <p:cNvSpPr txBox="1"/>
          <p:nvPr/>
        </p:nvSpPr>
        <p:spPr>
          <a:xfrm>
            <a:off x="8460740" y="2724912"/>
            <a:ext cx="2354580" cy="685800"/>
          </a:xfrm>
          <a:prstGeom prst="rect">
            <a:avLst/>
          </a:prstGeom>
          <a:noFill/>
          <a:ln/>
        </p:spPr>
        <p:txBody>
          <a:bodyPr anchor="t"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研究过程概述</a:t>
            </a:r>
            <a:endParaRPr dirty="0" lang="en-US"/>
          </a:p>
        </p:txBody>
      </p:sp>
      <p:sp>
        <p:nvSpPr>
          <p:cNvPr id="35" name="Text 33"/>
          <p:cNvSpPr txBox="1"/>
          <p:nvPr/>
        </p:nvSpPr>
        <p:spPr>
          <a:xfrm>
            <a:off x="8460740" y="3474720"/>
            <a:ext cx="2354580" cy="1920240"/>
          </a:xfrm>
          <a:prstGeom prst="rect">
            <a:avLst/>
          </a:prstGeom>
          <a:noFill/>
          <a:ln/>
        </p:spPr>
        <p:txBody>
          <a:bodyPr anchor="t" bIns="0" lIns="0" rIns="0" rtlCol="0" tIns="0" wrap="square"/>
          <a:lstStyle/>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八阶段周期</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一个研究，一步一个脚印</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不是一条直线</a:t>
            </a:r>
            <a:endParaRPr dirty="0" lang="en-US"/>
          </a:p>
          <a:p>
            <a:pPr indent="-177800" marL="177800">
              <a:spcAft>
                <a:spcPts val="300"/>
              </a:spcAft>
              <a:buSzPct val="100000"/>
              <a:buChar char="•"/>
            </a:pPr>
            <a:r>
              <a:rPr dirty="0" lang="en-US" sz="1600">
                <a:solidFill>
                  <a:srgbClr val="2E2522"/>
                </a:solidFill>
                <a:latin charset="0" pitchFamily="34" typeface="Calibri"/>
                <a:ea charset="-122" pitchFamily="34" typeface="Calibri"/>
                <a:cs charset="-120" pitchFamily="34" typeface="Calibri"/>
              </a:rPr>
              <a:t>每个阶段的伦理</a:t>
            </a:r>
            <a:endParaRPr dirty="0" lang="en-US"/>
          </a:p>
        </p:txBody>
      </p:sp>
      <p:sp>
        <p:nvSpPr>
          <p:cNvPr id="36" name="Shape 34"/>
          <p:cNvSpPr/>
          <p:nvPr/>
        </p:nvSpPr>
        <p:spPr>
          <a:xfrm>
            <a:off x="8415020" y="5440680"/>
            <a:ext cx="2400300" cy="566928"/>
          </a:xfrm>
          <a:prstGeom prst="roundRect">
            <a:avLst>
              <a:gd fmla="val 9677" name="adj"/>
            </a:avLst>
          </a:prstGeom>
          <a:solidFill>
            <a:srgbClr val="F1E0DC"/>
          </a:solidFill>
          <a:ln/>
        </p:spPr>
      </p:sp>
      <p:sp>
        <p:nvSpPr>
          <p:cNvPr id="37" name="Text 35"/>
          <p:cNvSpPr txBox="1"/>
          <p:nvPr/>
        </p:nvSpPr>
        <p:spPr>
          <a:xfrm>
            <a:off x="8506460" y="5440680"/>
            <a:ext cx="2217420" cy="566928"/>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活动2：追溯已发表的研究（20分钟）</a:t>
            </a:r>
            <a:endParaRPr dirty="0" lang="en-US" sz="1400"/>
          </a:p>
        </p:txBody>
      </p:sp>
      <p:sp>
        <p:nvSpPr>
          <p:cNvPr id="38"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name="Slide 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会议的结果</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在本课程结束时，你应该能够……</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Text 3"/>
          <p:cNvSpPr txBox="1"/>
          <p:nvPr/>
        </p:nvSpPr>
        <p:spPr>
          <a:xfrm>
            <a:off x="548640" y="150876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1</a:t>
            </a:r>
            <a:endParaRPr dirty="0" lang="en-US" sz="1900"/>
          </a:p>
        </p:txBody>
      </p:sp>
      <p:sp>
        <p:nvSpPr>
          <p:cNvPr id="6" name="Text 4"/>
          <p:cNvSpPr txBox="1"/>
          <p:nvPr/>
        </p:nvSpPr>
        <p:spPr>
          <a:xfrm>
            <a:off x="1234440" y="1417320"/>
            <a:ext cx="6309360" cy="731520"/>
          </a:xfrm>
          <a:prstGeom prst="rect">
            <a:avLst/>
          </a:prstGeom>
          <a:noFill/>
          <a:ln/>
        </p:spPr>
        <p:txBody>
          <a:bodyPr anchor="ctr" bIns="508" lIns="508" rIns="508" rtlCol="0" tIns="508" wrap="square"/>
          <a:lstStyle/>
          <a:p>
            <a:pPr indent="0" marL="0">
              <a:buNone/>
            </a:pPr>
            <a:r>
              <a:rPr b="1" dirty="0" lang="en-US">
                <a:solidFill>
                  <a:srgbClr val="2E2522"/>
                </a:solidFill>
                <a:latin charset="0" pitchFamily="34" typeface="Calibri"/>
                <a:ea charset="-122" pitchFamily="34" typeface="Calibri"/>
                <a:cs charset="-120" pitchFamily="34" typeface="Calibri"/>
              </a:rPr>
              <a:t>描述SNE研究的六个广泛发展，并解释每个发展如何影响研究人员提出的问题。</a:t>
            </a:r>
            <a:endParaRPr dirty="0" lang="en-US"/>
          </a:p>
        </p:txBody>
      </p:sp>
      <p:sp>
        <p:nvSpPr>
          <p:cNvPr id="7" name="Text 5"/>
          <p:cNvSpPr txBox="1"/>
          <p:nvPr/>
        </p:nvSpPr>
        <p:spPr>
          <a:xfrm>
            <a:off x="548640" y="2450592"/>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2</a:t>
            </a:r>
            <a:endParaRPr dirty="0" lang="en-US" sz="1900"/>
          </a:p>
        </p:txBody>
      </p:sp>
      <p:sp>
        <p:nvSpPr>
          <p:cNvPr id="8" name="Text 6"/>
          <p:cNvSpPr txBox="1"/>
          <p:nvPr/>
        </p:nvSpPr>
        <p:spPr>
          <a:xfrm>
            <a:off x="1234440" y="2359152"/>
            <a:ext cx="6309360" cy="731520"/>
          </a:xfrm>
          <a:prstGeom prst="rect">
            <a:avLst/>
          </a:prstGeom>
          <a:noFill/>
          <a:ln/>
        </p:spPr>
        <p:txBody>
          <a:bodyPr anchor="ctr" bIns="508" lIns="508" rIns="508" rtlCol="0" tIns="508" wrap="square"/>
          <a:lstStyle/>
          <a:p>
            <a:pPr indent="0" marL="0">
              <a:buNone/>
            </a:pPr>
            <a:r>
              <a:rPr b="1" dirty="0" lang="en-US">
                <a:solidFill>
                  <a:srgbClr val="2E2522"/>
                </a:solidFill>
                <a:latin charset="0" pitchFamily="34" typeface="Calibri"/>
                <a:ea charset="-122" pitchFamily="34" typeface="Calibri"/>
                <a:cs charset="-120" pitchFamily="34" typeface="Calibri"/>
              </a:rPr>
              <a:t>解释为什么研究在SNE中很重要，以及是什么使SNE研究与众不同。</a:t>
            </a:r>
            <a:endParaRPr dirty="0" lang="en-US"/>
          </a:p>
        </p:txBody>
      </p:sp>
      <p:sp>
        <p:nvSpPr>
          <p:cNvPr id="9" name="Text 7"/>
          <p:cNvSpPr txBox="1"/>
          <p:nvPr/>
        </p:nvSpPr>
        <p:spPr>
          <a:xfrm>
            <a:off x="548640" y="3392424"/>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3</a:t>
            </a:r>
            <a:endParaRPr dirty="0" lang="en-US" sz="1900"/>
          </a:p>
        </p:txBody>
      </p:sp>
      <p:sp>
        <p:nvSpPr>
          <p:cNvPr id="10" name="Text 8"/>
          <p:cNvSpPr txBox="1"/>
          <p:nvPr/>
        </p:nvSpPr>
        <p:spPr>
          <a:xfrm>
            <a:off x="1234440" y="3300984"/>
            <a:ext cx="6309360" cy="731520"/>
          </a:xfrm>
          <a:prstGeom prst="rect">
            <a:avLst/>
          </a:prstGeom>
          <a:noFill/>
          <a:ln/>
        </p:spPr>
        <p:txBody>
          <a:bodyPr anchor="ctr" bIns="508" lIns="508" rIns="508" rtlCol="0" tIns="508" wrap="square"/>
          <a:lstStyle/>
          <a:p>
            <a:pPr indent="0" marL="0">
              <a:buNone/>
            </a:pPr>
            <a:r>
              <a:rPr b="1" dirty="0" lang="en-US">
                <a:solidFill>
                  <a:srgbClr val="2E2522"/>
                </a:solidFill>
                <a:latin charset="0" pitchFamily="34" typeface="Calibri"/>
                <a:ea charset="-122" pitchFamily="34" typeface="Calibri"/>
                <a:cs charset="-120" pitchFamily="34" typeface="Calibri"/>
              </a:rPr>
              <a:t>区分研究的主要目的：探索、描述、解释、预测、评价和转化。</a:t>
            </a:r>
            <a:endParaRPr dirty="0" lang="en-US"/>
          </a:p>
        </p:txBody>
      </p:sp>
      <p:sp>
        <p:nvSpPr>
          <p:cNvPr id="11" name="Text 9"/>
          <p:cNvSpPr txBox="1"/>
          <p:nvPr/>
        </p:nvSpPr>
        <p:spPr>
          <a:xfrm>
            <a:off x="548640" y="4334256"/>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4</a:t>
            </a:r>
            <a:endParaRPr dirty="0" lang="en-US" sz="1900"/>
          </a:p>
        </p:txBody>
      </p:sp>
      <p:sp>
        <p:nvSpPr>
          <p:cNvPr id="12" name="Text 10"/>
          <p:cNvSpPr txBox="1"/>
          <p:nvPr/>
        </p:nvSpPr>
        <p:spPr>
          <a:xfrm>
            <a:off x="1234440" y="4242816"/>
            <a:ext cx="6309360" cy="731520"/>
          </a:xfrm>
          <a:prstGeom prst="rect">
            <a:avLst/>
          </a:prstGeom>
          <a:noFill/>
          <a:ln/>
        </p:spPr>
        <p:txBody>
          <a:bodyPr anchor="ctr" bIns="508" lIns="508" rIns="508" rtlCol="0" tIns="508" wrap="square"/>
          <a:lstStyle/>
          <a:p>
            <a:pPr indent="0" marL="0">
              <a:buNone/>
            </a:pPr>
            <a:r>
              <a:rPr b="1" dirty="0" lang="en-US">
                <a:solidFill>
                  <a:srgbClr val="2E2522"/>
                </a:solidFill>
                <a:latin charset="0" pitchFamily="34" typeface="Calibri"/>
                <a:ea charset="-122" pitchFamily="34" typeface="Calibri"/>
                <a:cs charset="-120" pitchFamily="34" typeface="Calibri"/>
              </a:rPr>
              <a:t>按用途（基础、应用、评价、行动）和方法（定量、定性、混合）对研究进行分类。</a:t>
            </a:r>
            <a:endParaRPr dirty="0" lang="en-US"/>
          </a:p>
        </p:txBody>
      </p:sp>
      <p:sp>
        <p:nvSpPr>
          <p:cNvPr id="13" name="Text 11"/>
          <p:cNvSpPr txBox="1"/>
          <p:nvPr/>
        </p:nvSpPr>
        <p:spPr>
          <a:xfrm>
            <a:off x="548640" y="5276088"/>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5</a:t>
            </a:r>
            <a:endParaRPr dirty="0" lang="en-US" sz="1900"/>
          </a:p>
        </p:txBody>
      </p:sp>
      <p:sp>
        <p:nvSpPr>
          <p:cNvPr id="14" name="Text 12"/>
          <p:cNvSpPr txBox="1"/>
          <p:nvPr/>
        </p:nvSpPr>
        <p:spPr>
          <a:xfrm>
            <a:off x="1234440" y="5184648"/>
            <a:ext cx="6309360" cy="731520"/>
          </a:xfrm>
          <a:prstGeom prst="rect">
            <a:avLst/>
          </a:prstGeom>
          <a:noFill/>
          <a:ln/>
        </p:spPr>
        <p:txBody>
          <a:bodyPr anchor="ctr" bIns="508" lIns="508" rIns="508" rtlCol="0" tIns="508" wrap="square"/>
          <a:lstStyle/>
          <a:p>
            <a:pPr indent="0" marL="0">
              <a:buNone/>
            </a:pPr>
            <a:r>
              <a:rPr b="1" dirty="0" lang="en-US">
                <a:solidFill>
                  <a:srgbClr val="2E2522"/>
                </a:solidFill>
                <a:latin charset="0" pitchFamily="34" typeface="Calibri"/>
                <a:ea charset="-122" pitchFamily="34" typeface="Calibri"/>
                <a:cs charset="-120" pitchFamily="34" typeface="Calibri"/>
              </a:rPr>
              <a:t>概述研究过程的各个阶段，并将其应用于一个SNE例子。</a:t>
            </a:r>
            <a:endParaRPr dirty="0" lang="en-US"/>
          </a:p>
        </p:txBody>
      </p:sp>
      <p:sp>
        <p:nvSpPr>
          <p:cNvPr id="15" name="Shape 13"/>
          <p:cNvSpPr/>
          <p:nvPr/>
        </p:nvSpPr>
        <p:spPr>
          <a:xfrm>
            <a:off x="8001000" y="1417320"/>
            <a:ext cx="3639312" cy="4526280"/>
          </a:xfrm>
          <a:prstGeom prst="roundRect">
            <a:avLst>
              <a:gd fmla="val 2010" name="adj"/>
            </a:avLst>
          </a:prstGeom>
          <a:solidFill>
            <a:srgbClr val="7A1F2B"/>
          </a:solidFill>
          <a:ln/>
        </p:spPr>
      </p:sp>
      <p:pic>
        <p:nvPicPr>
          <p:cNvPr descr="preencoded.png" id="16" name="Image 0"/>
          <p:cNvPicPr>
            <a:picLocks noChangeAspect="1"/>
          </p:cNvPicPr>
          <p:nvPr/>
        </p:nvPicPr>
        <p:blipFill>
          <a:blip r:embed="rId3"/>
          <a:stretch>
            <a:fillRect/>
          </a:stretch>
        </p:blipFill>
        <p:spPr>
          <a:xfrm>
            <a:off x="8275320" y="1691640"/>
            <a:ext cx="548640" cy="548640"/>
          </a:xfrm>
          <a:prstGeom prst="rect">
            <a:avLst/>
          </a:prstGeom>
        </p:spPr>
      </p:pic>
      <p:sp>
        <p:nvSpPr>
          <p:cNvPr id="17" name="Text 14"/>
          <p:cNvSpPr txBox="1"/>
          <p:nvPr/>
        </p:nvSpPr>
        <p:spPr>
          <a:xfrm>
            <a:off x="8275320" y="2377440"/>
            <a:ext cx="3108960" cy="411480"/>
          </a:xfrm>
          <a:prstGeom prst="rect">
            <a:avLst/>
          </a:prstGeom>
          <a:noFill/>
          <a:ln/>
        </p:spPr>
        <p:txBody>
          <a:bodyPr anchor="t" bIns="0" lIns="0" rIns="0" rtlCol="0" tIns="0" wrap="square"/>
          <a:lstStyle/>
          <a:p>
            <a:pPr indent="0" marL="0">
              <a:buNone/>
            </a:pPr>
            <a:r>
              <a:rPr b="1" dirty="0" lang="en-US" sz="2400">
                <a:solidFill>
                  <a:srgbClr val="FFFBF3"/>
                </a:solidFill>
                <a:latin charset="0" pitchFamily="34" typeface="Cambria"/>
                <a:ea charset="-122" pitchFamily="34" typeface="Cambria"/>
                <a:cs charset="-120" pitchFamily="34" typeface="Cambria"/>
              </a:rPr>
              <a:t>读前活动检查</a:t>
            </a:r>
            <a:endParaRPr dirty="0" lang="en-US" sz="2400"/>
          </a:p>
        </p:txBody>
      </p:sp>
      <p:sp>
        <p:nvSpPr>
          <p:cNvPr id="18" name="Text 15"/>
          <p:cNvSpPr txBox="1"/>
          <p:nvPr/>
        </p:nvSpPr>
        <p:spPr>
          <a:xfrm>
            <a:off x="8275320" y="2834640"/>
            <a:ext cx="3154680" cy="731520"/>
          </a:xfrm>
          <a:prstGeom prst="rect">
            <a:avLst/>
          </a:prstGeom>
          <a:noFill/>
          <a:ln/>
        </p:spPr>
        <p:txBody>
          <a:bodyPr anchor="t" bIns="0" lIns="0" rIns="0" rtlCol="0" tIns="0" wrap="square"/>
          <a:lstStyle/>
          <a:p>
            <a:pPr indent="0" marL="0">
              <a:buNone/>
            </a:pPr>
            <a:r>
              <a:rPr dirty="0" lang="en-US" sz="1600">
                <a:solidFill>
                  <a:srgbClr val="EADBC0"/>
                </a:solidFill>
                <a:latin charset="0" pitchFamily="34" typeface="Calibri"/>
                <a:ea charset="-122" pitchFamily="34" typeface="Calibri"/>
                <a:cs charset="-120" pitchFamily="34" typeface="Calibri"/>
              </a:rPr>
              <a:t>准备好你关于“SNE研究视角变化”的笔记：</a:t>
            </a:r>
            <a:endParaRPr dirty="0" lang="en-US" sz="1600"/>
          </a:p>
        </p:txBody>
      </p:sp>
      <p:sp>
        <p:nvSpPr>
          <p:cNvPr id="19" name="Text 16"/>
          <p:cNvSpPr txBox="1"/>
          <p:nvPr/>
        </p:nvSpPr>
        <p:spPr>
          <a:xfrm>
            <a:off x="8275320" y="3611880"/>
            <a:ext cx="3154680" cy="1463040"/>
          </a:xfrm>
          <a:prstGeom prst="rect">
            <a:avLst/>
          </a:prstGeom>
          <a:noFill/>
          <a:ln/>
        </p:spPr>
        <p:txBody>
          <a:bodyPr anchor="t" bIns="0" lIns="0" rIns="0" rtlCol="0" tIns="0" wrap="square"/>
          <a:lstStyle/>
          <a:p>
            <a:pPr indent="-177800" marL="177800">
              <a:spcAft>
                <a:spcPts val="600"/>
              </a:spcAft>
              <a:buSzPct val="100000"/>
              <a:buChar char="•"/>
            </a:pPr>
            <a:r>
              <a:rPr dirty="0" lang="en-US" sz="1600">
                <a:solidFill>
                  <a:srgbClr val="FFFBF3"/>
                </a:solidFill>
                <a:latin charset="0" pitchFamily="34" typeface="Calibri"/>
                <a:ea charset="-122" pitchFamily="34" typeface="Calibri"/>
                <a:cs charset="-120" pitchFamily="34" typeface="Calibri"/>
              </a:rPr>
              <a:t>六大发展表</a:t>
            </a:r>
            <a:endParaRPr dirty="0" lang="en-US"/>
          </a:p>
          <a:p>
            <a:pPr indent="-177800" marL="177800">
              <a:spcAft>
                <a:spcPts val="600"/>
              </a:spcAft>
              <a:buSzPct val="100000"/>
              <a:buChar char="•"/>
            </a:pPr>
            <a:r>
              <a:rPr dirty="0" lang="en-US" sz="1600">
                <a:solidFill>
                  <a:srgbClr val="FFFBF3"/>
                </a:solidFill>
                <a:latin charset="0" pitchFamily="34" typeface="Calibri"/>
                <a:ea charset="-122" pitchFamily="34" typeface="Calibri"/>
                <a:cs charset="-120" pitchFamily="34" typeface="Calibri"/>
              </a:rPr>
              <a:t>整合vs包含1-2句话</a:t>
            </a:r>
            <a:endParaRPr dirty="0" lang="en-US"/>
          </a:p>
          <a:p>
            <a:pPr indent="-177800" marL="177800">
              <a:spcAft>
                <a:spcPts val="600"/>
              </a:spcAft>
              <a:buSzPct val="100000"/>
              <a:buChar char="•"/>
            </a:pPr>
            <a:r>
              <a:rPr dirty="0" lang="en-US" sz="1600">
                <a:solidFill>
                  <a:srgbClr val="FFFBF3"/>
                </a:solidFill>
                <a:latin charset="0" pitchFamily="34" typeface="Calibri"/>
                <a:ea charset="-122" pitchFamily="34" typeface="Calibri"/>
                <a:cs charset="-120" pitchFamily="34" typeface="Calibri"/>
              </a:rPr>
              <a:t>你想澄清一个问题</a:t>
            </a:r>
            <a:endParaRPr dirty="0" lang="en-US"/>
          </a:p>
        </p:txBody>
      </p:sp>
      <p:sp>
        <p:nvSpPr>
          <p:cNvPr id="20" name="Text 17"/>
          <p:cNvSpPr txBox="1"/>
          <p:nvPr/>
        </p:nvSpPr>
        <p:spPr>
          <a:xfrm>
            <a:off x="8275320" y="5212080"/>
            <a:ext cx="3154680" cy="457200"/>
          </a:xfrm>
          <a:prstGeom prst="rect">
            <a:avLst/>
          </a:prstGeom>
          <a:noFill/>
          <a:ln/>
        </p:spPr>
        <p:txBody>
          <a:bodyPr anchor="t" bIns="0" lIns="0" rIns="0" rtlCol="0" tIns="0" wrap="square"/>
          <a:lstStyle/>
          <a:p>
            <a:pPr indent="0" marL="0">
              <a:buNone/>
            </a:pPr>
            <a:r>
              <a:rPr dirty="0" i="1" lang="en-US" sz="1600">
                <a:solidFill>
                  <a:srgbClr val="EADBC0"/>
                </a:solidFill>
                <a:latin charset="0" pitchFamily="34" typeface="Calibri"/>
                <a:ea charset="-122" pitchFamily="34" typeface="Calibri"/>
                <a:cs charset="-120" pitchFamily="34" typeface="Calibri"/>
              </a:rPr>
              <a:t>你将在活动1中使用它们。</a:t>
            </a:r>
            <a:endParaRPr dirty="0" lang="en-US" sz="16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name="Slide 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词汇表</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今天的关键词</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71600"/>
            <a:ext cx="2601468" cy="2240280"/>
          </a:xfrm>
          <a:prstGeom prst="roundRect">
            <a:avLst>
              <a:gd fmla="val 3265" name="adj"/>
            </a:avLst>
          </a:prstGeom>
          <a:solidFill>
            <a:srgbClr val="EFE5D3"/>
          </a:solidFill>
          <a:ln/>
        </p:spPr>
      </p:sp>
      <p:sp>
        <p:nvSpPr>
          <p:cNvPr id="6" name="Text 4"/>
          <p:cNvSpPr txBox="1"/>
          <p:nvPr/>
        </p:nvSpPr>
        <p:spPr>
          <a:xfrm>
            <a:off x="731520" y="150876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研究</a:t>
            </a:r>
            <a:endParaRPr dirty="0" lang="en-US" sz="1600"/>
          </a:p>
        </p:txBody>
      </p:sp>
      <p:sp>
        <p:nvSpPr>
          <p:cNvPr id="7" name="Text 5"/>
          <p:cNvSpPr txBox="1"/>
          <p:nvPr/>
        </p:nvSpPr>
        <p:spPr>
          <a:xfrm>
            <a:off x="731520" y="1920240"/>
            <a:ext cx="2235708" cy="1005840"/>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收集和分析信息以回答问题的系统方法。</a:t>
            </a:r>
            <a:endParaRPr dirty="0" lang="en-US" sz="1250"/>
          </a:p>
        </p:txBody>
      </p:sp>
      <p:sp>
        <p:nvSpPr>
          <p:cNvPr id="8" name="Text 6"/>
          <p:cNvSpPr txBox="1"/>
          <p:nvPr/>
        </p:nvSpPr>
        <p:spPr>
          <a:xfrm>
            <a:off x="731520" y="292608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对30名教师如何使用视觉支持的研究。</a:t>
            </a:r>
            <a:endParaRPr dirty="0" lang="en-US" sz="1150"/>
          </a:p>
        </p:txBody>
      </p:sp>
      <p:sp>
        <p:nvSpPr>
          <p:cNvPr id="9" name="Shape 7"/>
          <p:cNvSpPr/>
          <p:nvPr/>
        </p:nvSpPr>
        <p:spPr>
          <a:xfrm>
            <a:off x="3378708" y="1371600"/>
            <a:ext cx="2601468" cy="2240280"/>
          </a:xfrm>
          <a:prstGeom prst="roundRect">
            <a:avLst>
              <a:gd fmla="val 3265" name="adj"/>
            </a:avLst>
          </a:prstGeom>
          <a:solidFill>
            <a:srgbClr val="EFE5D3"/>
          </a:solidFill>
          <a:ln/>
        </p:spPr>
      </p:sp>
      <p:sp>
        <p:nvSpPr>
          <p:cNvPr id="10" name="Text 8"/>
          <p:cNvSpPr txBox="1"/>
          <p:nvPr/>
        </p:nvSpPr>
        <p:spPr>
          <a:xfrm>
            <a:off x="3561588" y="150876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经验</a:t>
            </a:r>
            <a:endParaRPr dirty="0" lang="en-US" sz="1600"/>
          </a:p>
        </p:txBody>
      </p:sp>
      <p:sp>
        <p:nvSpPr>
          <p:cNvPr id="11" name="Text 9"/>
          <p:cNvSpPr txBox="1"/>
          <p:nvPr/>
        </p:nvSpPr>
        <p:spPr>
          <a:xfrm>
            <a:off x="3561588" y="1920240"/>
            <a:ext cx="2235708" cy="1005840"/>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基于我们观察或测量的证据，而不仅仅是基于观点或信念。</a:t>
            </a:r>
            <a:endParaRPr dirty="0" lang="en-US" sz="1250"/>
          </a:p>
        </p:txBody>
      </p:sp>
      <p:sp>
        <p:nvSpPr>
          <p:cNvPr id="12" name="Text 10"/>
          <p:cNvSpPr txBox="1"/>
          <p:nvPr/>
        </p:nvSpPr>
        <p:spPr>
          <a:xfrm>
            <a:off x="3561588" y="292608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计算学生寻求帮助的频率。</a:t>
            </a:r>
            <a:endParaRPr dirty="0" lang="en-US" sz="1150"/>
          </a:p>
        </p:txBody>
      </p:sp>
      <p:sp>
        <p:nvSpPr>
          <p:cNvPr id="13" name="Shape 11"/>
          <p:cNvSpPr/>
          <p:nvPr/>
        </p:nvSpPr>
        <p:spPr>
          <a:xfrm>
            <a:off x="6208776" y="1371600"/>
            <a:ext cx="2601468" cy="2240280"/>
          </a:xfrm>
          <a:prstGeom prst="roundRect">
            <a:avLst>
              <a:gd fmla="val 3265" name="adj"/>
            </a:avLst>
          </a:prstGeom>
          <a:solidFill>
            <a:srgbClr val="EFE5D3"/>
          </a:solidFill>
          <a:ln/>
        </p:spPr>
      </p:sp>
      <p:sp>
        <p:nvSpPr>
          <p:cNvPr id="14" name="Text 12"/>
          <p:cNvSpPr txBox="1"/>
          <p:nvPr/>
        </p:nvSpPr>
        <p:spPr>
          <a:xfrm>
            <a:off x="6391656" y="150876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系统的</a:t>
            </a:r>
            <a:endParaRPr dirty="0" lang="en-US" sz="1600"/>
          </a:p>
        </p:txBody>
      </p:sp>
      <p:sp>
        <p:nvSpPr>
          <p:cNvPr id="15" name="Text 13"/>
          <p:cNvSpPr txBox="1"/>
          <p:nvPr/>
        </p:nvSpPr>
        <p:spPr>
          <a:xfrm>
            <a:off x="6391656" y="1920240"/>
            <a:ext cx="2235708" cy="1005840"/>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以清晰、合乎逻辑的步骤计划和执行，其他人可以遵循和检查。</a:t>
            </a:r>
            <a:endParaRPr dirty="0" lang="en-US" sz="1250"/>
          </a:p>
        </p:txBody>
      </p:sp>
      <p:sp>
        <p:nvSpPr>
          <p:cNvPr id="16" name="Text 14"/>
          <p:cNvSpPr txBox="1"/>
          <p:nvPr/>
        </p:nvSpPr>
        <p:spPr>
          <a:xfrm>
            <a:off x="6391656" y="292608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在观察到的每节课中使用相同的检查表。</a:t>
            </a:r>
            <a:endParaRPr dirty="0" lang="en-US" sz="1150"/>
          </a:p>
        </p:txBody>
      </p:sp>
      <p:sp>
        <p:nvSpPr>
          <p:cNvPr id="17" name="Shape 15"/>
          <p:cNvSpPr/>
          <p:nvPr/>
        </p:nvSpPr>
        <p:spPr>
          <a:xfrm>
            <a:off x="9038844" y="1371600"/>
            <a:ext cx="2601468" cy="2240280"/>
          </a:xfrm>
          <a:prstGeom prst="roundRect">
            <a:avLst>
              <a:gd fmla="val 3265" name="adj"/>
            </a:avLst>
          </a:prstGeom>
          <a:solidFill>
            <a:srgbClr val="EFE5D3"/>
          </a:solidFill>
          <a:ln/>
        </p:spPr>
      </p:sp>
      <p:sp>
        <p:nvSpPr>
          <p:cNvPr id="18" name="Text 16"/>
          <p:cNvSpPr txBox="1"/>
          <p:nvPr/>
        </p:nvSpPr>
        <p:spPr>
          <a:xfrm>
            <a:off x="9221724" y="150876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循证实践</a:t>
            </a:r>
            <a:endParaRPr dirty="0" lang="en-US" sz="1600"/>
          </a:p>
        </p:txBody>
      </p:sp>
      <p:sp>
        <p:nvSpPr>
          <p:cNvPr id="19" name="Text 17"/>
          <p:cNvSpPr txBox="1"/>
          <p:nvPr/>
        </p:nvSpPr>
        <p:spPr>
          <a:xfrm>
            <a:off x="9221724" y="2090571"/>
            <a:ext cx="2235708" cy="649224"/>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良好的研究表明教学或支持是有效的，与专业判断一起使用。</a:t>
            </a:r>
            <a:endParaRPr dirty="0" lang="en-US" sz="1250"/>
          </a:p>
        </p:txBody>
      </p:sp>
      <p:sp>
        <p:nvSpPr>
          <p:cNvPr id="20" name="Text 18"/>
          <p:cNvSpPr txBox="1"/>
          <p:nvPr/>
        </p:nvSpPr>
        <p:spPr>
          <a:xfrm>
            <a:off x="9221724" y="292608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使用同伴辅导，因为许多研究都支持这种做法。</a:t>
            </a:r>
            <a:endParaRPr dirty="0" lang="en-US" sz="1150"/>
          </a:p>
        </p:txBody>
      </p:sp>
      <p:sp>
        <p:nvSpPr>
          <p:cNvPr id="21" name="Shape 19"/>
          <p:cNvSpPr/>
          <p:nvPr/>
        </p:nvSpPr>
        <p:spPr>
          <a:xfrm>
            <a:off x="548640" y="3840480"/>
            <a:ext cx="2601468" cy="2240280"/>
          </a:xfrm>
          <a:prstGeom prst="roundRect">
            <a:avLst>
              <a:gd fmla="val 3265" name="adj"/>
            </a:avLst>
          </a:prstGeom>
          <a:solidFill>
            <a:srgbClr val="EFE5D3"/>
          </a:solidFill>
          <a:ln/>
        </p:spPr>
      </p:sp>
      <p:sp>
        <p:nvSpPr>
          <p:cNvPr id="22" name="Text 20"/>
          <p:cNvSpPr txBox="1"/>
          <p:nvPr/>
        </p:nvSpPr>
        <p:spPr>
          <a:xfrm>
            <a:off x="731520" y="397764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范式</a:t>
            </a:r>
            <a:endParaRPr dirty="0" lang="en-US" sz="1600"/>
          </a:p>
        </p:txBody>
      </p:sp>
      <p:sp>
        <p:nvSpPr>
          <p:cNvPr id="23" name="Text 21"/>
          <p:cNvSpPr txBox="1"/>
          <p:nvPr/>
        </p:nvSpPr>
        <p:spPr>
          <a:xfrm>
            <a:off x="731520" y="4389120"/>
            <a:ext cx="2235708" cy="1005840"/>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一套关于现实和知识的信念，指导研究如何进行。</a:t>
            </a:r>
            <a:endParaRPr dirty="0" lang="en-US" sz="1250"/>
          </a:p>
        </p:txBody>
      </p:sp>
      <p:sp>
        <p:nvSpPr>
          <p:cNvPr id="24" name="Text 22"/>
          <p:cNvSpPr txBox="1"/>
          <p:nvPr/>
        </p:nvSpPr>
        <p:spPr>
          <a:xfrm>
            <a:off x="731520" y="539496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相信结果应该客观地衡量。</a:t>
            </a:r>
            <a:endParaRPr dirty="0" lang="en-US" sz="1150"/>
          </a:p>
        </p:txBody>
      </p:sp>
      <p:sp>
        <p:nvSpPr>
          <p:cNvPr id="25" name="Shape 23"/>
          <p:cNvSpPr/>
          <p:nvPr/>
        </p:nvSpPr>
        <p:spPr>
          <a:xfrm>
            <a:off x="3378708" y="3840480"/>
            <a:ext cx="2601468" cy="2240280"/>
          </a:xfrm>
          <a:prstGeom prst="roundRect">
            <a:avLst>
              <a:gd fmla="val 3265" name="adj"/>
            </a:avLst>
          </a:prstGeom>
          <a:solidFill>
            <a:srgbClr val="EFE5D3"/>
          </a:solidFill>
          <a:ln/>
        </p:spPr>
      </p:sp>
      <p:sp>
        <p:nvSpPr>
          <p:cNvPr id="26" name="Text 24"/>
          <p:cNvSpPr txBox="1"/>
          <p:nvPr/>
        </p:nvSpPr>
        <p:spPr>
          <a:xfrm>
            <a:off x="3561588" y="397764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研究设计</a:t>
            </a:r>
            <a:endParaRPr dirty="0" lang="en-US" sz="1600"/>
          </a:p>
        </p:txBody>
      </p:sp>
      <p:sp>
        <p:nvSpPr>
          <p:cNvPr id="27" name="Text 25"/>
          <p:cNvSpPr txBox="1"/>
          <p:nvPr/>
        </p:nvSpPr>
        <p:spPr>
          <a:xfrm>
            <a:off x="3561588" y="4389120"/>
            <a:ext cx="2235708" cy="1005840"/>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回答研究问题的总体计划：谁、什么、何时、如何。</a:t>
            </a:r>
            <a:endParaRPr dirty="0" lang="en-US" sz="1250"/>
          </a:p>
        </p:txBody>
      </p:sp>
      <p:sp>
        <p:nvSpPr>
          <p:cNvPr id="28" name="Text 26"/>
          <p:cNvSpPr txBox="1"/>
          <p:nvPr/>
        </p:nvSpPr>
        <p:spPr>
          <a:xfrm>
            <a:off x="3561588" y="539496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比较两组的一位</a:t>
            </a:r>
            <a:endParaRPr dirty="0" lang="en-US" sz="1150"/>
          </a:p>
        </p:txBody>
      </p:sp>
      <p:sp>
        <p:nvSpPr>
          <p:cNvPr id="29" name="Shape 27"/>
          <p:cNvSpPr/>
          <p:nvPr/>
        </p:nvSpPr>
        <p:spPr>
          <a:xfrm>
            <a:off x="6208776" y="3840480"/>
            <a:ext cx="2601468" cy="2240280"/>
          </a:xfrm>
          <a:prstGeom prst="roundRect">
            <a:avLst>
              <a:gd fmla="val 3265" name="adj"/>
            </a:avLst>
          </a:prstGeom>
          <a:solidFill>
            <a:srgbClr val="EFE5D3"/>
          </a:solidFill>
          <a:ln/>
        </p:spPr>
      </p:sp>
      <p:sp>
        <p:nvSpPr>
          <p:cNvPr id="30" name="Text 28"/>
          <p:cNvSpPr txBox="1"/>
          <p:nvPr/>
        </p:nvSpPr>
        <p:spPr>
          <a:xfrm>
            <a:off x="6391656" y="397764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参与者</a:t>
            </a:r>
            <a:endParaRPr dirty="0" lang="en-US" sz="1600"/>
          </a:p>
        </p:txBody>
      </p:sp>
      <p:sp>
        <p:nvSpPr>
          <p:cNvPr id="31" name="Text 29"/>
          <p:cNvSpPr txBox="1"/>
          <p:nvPr/>
        </p:nvSpPr>
        <p:spPr>
          <a:xfrm>
            <a:off x="6391656" y="4389120"/>
            <a:ext cx="2235708" cy="1005840"/>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参与研究并提供信息（数据）的人。</a:t>
            </a:r>
            <a:endParaRPr dirty="0" lang="en-US" sz="1250"/>
          </a:p>
        </p:txBody>
      </p:sp>
      <p:sp>
        <p:nvSpPr>
          <p:cNvPr id="32" name="Text 30"/>
          <p:cNvSpPr txBox="1"/>
          <p:nvPr/>
        </p:nvSpPr>
        <p:spPr>
          <a:xfrm>
            <a:off x="6391656" y="539496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12位同意接受采访的父母。</a:t>
            </a:r>
            <a:endParaRPr dirty="0" lang="en-US" sz="1150"/>
          </a:p>
        </p:txBody>
      </p:sp>
      <p:sp>
        <p:nvSpPr>
          <p:cNvPr id="33" name="Shape 31"/>
          <p:cNvSpPr/>
          <p:nvPr/>
        </p:nvSpPr>
        <p:spPr>
          <a:xfrm>
            <a:off x="9038844" y="3840480"/>
            <a:ext cx="2601468" cy="2240280"/>
          </a:xfrm>
          <a:prstGeom prst="roundRect">
            <a:avLst>
              <a:gd fmla="val 3265" name="adj"/>
            </a:avLst>
          </a:prstGeom>
          <a:solidFill>
            <a:srgbClr val="EFE5D3"/>
          </a:solidFill>
          <a:ln/>
        </p:spPr>
      </p:sp>
      <p:sp>
        <p:nvSpPr>
          <p:cNvPr id="34" name="Text 32"/>
          <p:cNvSpPr txBox="1"/>
          <p:nvPr/>
        </p:nvSpPr>
        <p:spPr>
          <a:xfrm>
            <a:off x="9221724" y="3977640"/>
            <a:ext cx="2235708" cy="36576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干预</a:t>
            </a:r>
            <a:endParaRPr dirty="0" lang="en-US" sz="1600"/>
          </a:p>
        </p:txBody>
      </p:sp>
      <p:sp>
        <p:nvSpPr>
          <p:cNvPr id="35" name="Text 33"/>
          <p:cNvSpPr txBox="1"/>
          <p:nvPr/>
        </p:nvSpPr>
        <p:spPr>
          <a:xfrm>
            <a:off x="9221724" y="4389120"/>
            <a:ext cx="2235708" cy="1005840"/>
          </a:xfrm>
          <a:prstGeom prst="rect">
            <a:avLst/>
          </a:prstGeom>
          <a:noFill/>
          <a:ln/>
        </p:spPr>
        <p:txBody>
          <a:bodyPr anchor="t" bIns="0" lIns="0" rIns="0" rtlCol="0" tIns="0" wrap="square"/>
          <a:lstStyle/>
          <a:p>
            <a:pPr indent="0" marL="0">
              <a:buNone/>
            </a:pPr>
            <a:r>
              <a:rPr dirty="0" lang="en-US" sz="1250">
                <a:solidFill>
                  <a:srgbClr val="2E2522"/>
                </a:solidFill>
                <a:latin charset="0" pitchFamily="34" typeface="Calibri"/>
                <a:ea charset="-122" pitchFamily="34" typeface="Calibri"/>
                <a:cs charset="-120" pitchFamily="34" typeface="Calibri"/>
              </a:rPr>
              <a:t>有计划的教学方法、计划或支持，给予学习者并加以研究。</a:t>
            </a:r>
            <a:endParaRPr dirty="0" lang="en-US" sz="1250"/>
          </a:p>
        </p:txBody>
      </p:sp>
      <p:sp>
        <p:nvSpPr>
          <p:cNvPr id="36" name="Text 34"/>
          <p:cNvSpPr txBox="1"/>
          <p:nvPr/>
        </p:nvSpPr>
        <p:spPr>
          <a:xfrm>
            <a:off x="9221724" y="5394960"/>
            <a:ext cx="2235708" cy="594360"/>
          </a:xfrm>
          <a:prstGeom prst="rect">
            <a:avLst/>
          </a:prstGeom>
          <a:noFill/>
          <a:ln/>
        </p:spPr>
        <p:txBody>
          <a:bodyPr anchor="t" bIns="0" lIns="0" rIns="0" rtlCol="0" tIns="0" wrap="square"/>
          <a:lstStyle/>
          <a:p>
            <a:pPr indent="0" marL="0">
              <a:buNone/>
            </a:pPr>
            <a:r>
              <a:rPr dirty="0" i="1" lang="en-US" sz="1150">
                <a:solidFill>
                  <a:srgbClr val="6B5E55"/>
                </a:solidFill>
                <a:latin charset="0" pitchFamily="34" typeface="Calibri"/>
                <a:ea charset="-122" pitchFamily="34" typeface="Calibri"/>
                <a:cs charset="-120" pitchFamily="34" typeface="Calibri"/>
              </a:rPr>
              <a:t>一位的社交技巧课程。</a:t>
            </a:r>
            <a:endParaRPr dirty="0" lang="en-US" sz="1150"/>
          </a:p>
        </p:txBody>
      </p:sp>
      <p:sp>
        <p:nvSpPr>
          <p:cNvPr id="37"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name="Slide 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起点</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老师怎么知道什么是有效的？</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11091672" cy="777240"/>
          </a:xfrm>
          <a:prstGeom prst="roundRect">
            <a:avLst>
              <a:gd fmla="val 9412" name="adj"/>
            </a:avLst>
          </a:prstGeom>
          <a:solidFill>
            <a:srgbClr val="7A1F2B"/>
          </a:solidFill>
          <a:ln/>
        </p:spPr>
      </p:sp>
      <p:sp>
        <p:nvSpPr>
          <p:cNvPr id="6" name="Text 4"/>
          <p:cNvSpPr txBox="1"/>
          <p:nvPr/>
        </p:nvSpPr>
        <p:spPr>
          <a:xfrm>
            <a:off x="777240" y="1325880"/>
            <a:ext cx="10698480" cy="777240"/>
          </a:xfrm>
          <a:prstGeom prst="rect">
            <a:avLst/>
          </a:prstGeom>
          <a:noFill/>
          <a:ln/>
        </p:spPr>
        <p:txBody>
          <a:bodyPr anchor="ctr" bIns="0" lIns="0" rIns="0" rtlCol="0" tIns="0" wrap="square"/>
          <a:lstStyle/>
          <a:p>
            <a:pPr indent="0" marL="0">
              <a:buNone/>
            </a:pPr>
            <a:r>
              <a:rPr dirty="0" lang="en-US">
                <a:solidFill>
                  <a:schemeClr val="bg1"/>
                </a:solidFill>
                <a:latin charset="0" pitchFamily="34" typeface="Calibri"/>
                <a:ea charset="-122" pitchFamily="34" typeface="Calibri"/>
                <a:cs charset="-120" pitchFamily="34" typeface="Calibri"/>
              </a:rPr>
              <a:t>一位新老师听到一位资深同事说：“患有自闭症的学生在单独学习时学习效果最好。”她怎么知道这是真的呢？</a:t>
            </a:r>
            <a:br>
              <a:rPr dirty="0" lang="en-US">
                <a:solidFill>
                  <a:schemeClr val="bg1"/>
                </a:solidFill>
                <a:latin charset="0" pitchFamily="34" typeface="Calibri"/>
                <a:ea charset="-122" pitchFamily="34" typeface="Calibri"/>
                <a:cs charset="-120" pitchFamily="34" typeface="Calibri"/>
              </a:rPr>
            </a:br>
            <a:endParaRPr dirty="0" lang="en-US">
              <a:solidFill>
                <a:schemeClr val="bg1"/>
              </a:solidFill>
            </a:endParaRPr>
          </a:p>
        </p:txBody>
      </p:sp>
      <p:sp>
        <p:nvSpPr>
          <p:cNvPr id="7" name="Shape 5"/>
          <p:cNvSpPr/>
          <p:nvPr/>
        </p:nvSpPr>
        <p:spPr>
          <a:xfrm>
            <a:off x="548640" y="2331720"/>
            <a:ext cx="2072030" cy="3337560"/>
          </a:xfrm>
          <a:prstGeom prst="roundRect">
            <a:avLst>
              <a:gd fmla="val 3530" name="adj"/>
            </a:avLst>
          </a:prstGeom>
          <a:solidFill>
            <a:srgbClr val="EFE5D3"/>
          </a:solidFill>
          <a:ln/>
        </p:spPr>
      </p:sp>
      <p:sp>
        <p:nvSpPr>
          <p:cNvPr id="8" name="Shape 6"/>
          <p:cNvSpPr/>
          <p:nvPr/>
        </p:nvSpPr>
        <p:spPr>
          <a:xfrm>
            <a:off x="731520" y="2514600"/>
            <a:ext cx="566928" cy="566928"/>
          </a:xfrm>
          <a:prstGeom prst="ellipse">
            <a:avLst/>
          </a:prstGeom>
          <a:solidFill>
            <a:srgbClr val="7A1F2B"/>
          </a:solidFill>
          <a:ln/>
        </p:spPr>
      </p:sp>
      <p:pic>
        <p:nvPicPr>
          <p:cNvPr descr="preencoded.png" id="9" name="Image 0"/>
          <p:cNvPicPr>
            <a:picLocks noChangeAspect="1"/>
          </p:cNvPicPr>
          <p:nvPr/>
        </p:nvPicPr>
        <p:blipFill>
          <a:blip r:embed="rId3"/>
          <a:stretch>
            <a:fillRect/>
          </a:stretch>
        </p:blipFill>
        <p:spPr>
          <a:xfrm>
            <a:off x="877824" y="2660904"/>
            <a:ext cx="274320" cy="274320"/>
          </a:xfrm>
          <a:prstGeom prst="rect">
            <a:avLst/>
          </a:prstGeom>
        </p:spPr>
      </p:pic>
      <p:sp>
        <p:nvSpPr>
          <p:cNvPr id="10" name="Text 7"/>
          <p:cNvSpPr txBox="1"/>
          <p:nvPr/>
        </p:nvSpPr>
        <p:spPr>
          <a:xfrm>
            <a:off x="1417320" y="2514600"/>
            <a:ext cx="1111910" cy="566928"/>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传统</a:t>
            </a:r>
            <a:endParaRPr dirty="0" lang="en-US"/>
          </a:p>
        </p:txBody>
      </p:sp>
      <p:sp>
        <p:nvSpPr>
          <p:cNvPr id="11" name="Text 8"/>
          <p:cNvSpPr txBox="1"/>
          <p:nvPr/>
        </p:nvSpPr>
        <p:spPr>
          <a:xfrm>
            <a:off x="731520" y="324612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她知道是因为……</a:t>
            </a:r>
            <a:endParaRPr dirty="0" lang="en-US" sz="1050"/>
          </a:p>
        </p:txBody>
      </p:sp>
      <p:sp>
        <p:nvSpPr>
          <p:cNvPr id="12" name="Text 9"/>
          <p:cNvSpPr txBox="1"/>
          <p:nvPr/>
        </p:nvSpPr>
        <p:spPr>
          <a:xfrm>
            <a:off x="731520" y="3502152"/>
            <a:ext cx="1751990" cy="9144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“我们学校一直都是这么做的。”</a:t>
            </a:r>
            <a:endParaRPr dirty="0" lang="en-US" sz="1600"/>
          </a:p>
        </p:txBody>
      </p:sp>
      <p:sp>
        <p:nvSpPr>
          <p:cNvPr id="13" name="Text 10"/>
          <p:cNvSpPr txBox="1"/>
          <p:nvPr/>
        </p:nvSpPr>
        <p:spPr>
          <a:xfrm>
            <a:off x="731520" y="443484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限制</a:t>
            </a:r>
            <a:endParaRPr dirty="0" lang="en-US" sz="1050"/>
          </a:p>
        </p:txBody>
      </p:sp>
      <p:sp>
        <p:nvSpPr>
          <p:cNvPr id="14" name="Text 11"/>
          <p:cNvSpPr txBox="1"/>
          <p:nvPr/>
        </p:nvSpPr>
        <p:spPr>
          <a:xfrm>
            <a:off x="731520" y="4690872"/>
            <a:ext cx="1751990" cy="91440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习惯在停止帮助之后还会持续很长时间。</a:t>
            </a:r>
            <a:endParaRPr dirty="0" lang="en-US" sz="1600"/>
          </a:p>
        </p:txBody>
      </p:sp>
      <p:sp>
        <p:nvSpPr>
          <p:cNvPr id="15" name="Shape 12"/>
          <p:cNvSpPr/>
          <p:nvPr/>
        </p:nvSpPr>
        <p:spPr>
          <a:xfrm>
            <a:off x="2803550" y="2331720"/>
            <a:ext cx="2072030" cy="3337560"/>
          </a:xfrm>
          <a:prstGeom prst="roundRect">
            <a:avLst>
              <a:gd fmla="val 3530" name="adj"/>
            </a:avLst>
          </a:prstGeom>
          <a:solidFill>
            <a:srgbClr val="EFE5D3"/>
          </a:solidFill>
          <a:ln/>
        </p:spPr>
      </p:sp>
      <p:sp>
        <p:nvSpPr>
          <p:cNvPr id="16" name="Shape 13"/>
          <p:cNvSpPr/>
          <p:nvPr/>
        </p:nvSpPr>
        <p:spPr>
          <a:xfrm>
            <a:off x="2986430" y="2514600"/>
            <a:ext cx="566928" cy="566928"/>
          </a:xfrm>
          <a:prstGeom prst="ellipse">
            <a:avLst/>
          </a:prstGeom>
          <a:solidFill>
            <a:srgbClr val="7A1F2B"/>
          </a:solidFill>
          <a:ln/>
        </p:spPr>
      </p:sp>
      <p:pic>
        <p:nvPicPr>
          <p:cNvPr descr="preencoded.png" id="17" name="Image 1"/>
          <p:cNvPicPr>
            <a:picLocks noChangeAspect="1"/>
          </p:cNvPicPr>
          <p:nvPr/>
        </p:nvPicPr>
        <p:blipFill>
          <a:blip r:embed="rId4"/>
          <a:stretch>
            <a:fillRect/>
          </a:stretch>
        </p:blipFill>
        <p:spPr>
          <a:xfrm>
            <a:off x="3132734" y="2660904"/>
            <a:ext cx="274320" cy="274320"/>
          </a:xfrm>
          <a:prstGeom prst="rect">
            <a:avLst/>
          </a:prstGeom>
        </p:spPr>
      </p:pic>
      <p:sp>
        <p:nvSpPr>
          <p:cNvPr id="18" name="Text 14"/>
          <p:cNvSpPr txBox="1"/>
          <p:nvPr/>
        </p:nvSpPr>
        <p:spPr>
          <a:xfrm>
            <a:off x="3672230" y="2514600"/>
            <a:ext cx="1111910" cy="566928"/>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权威</a:t>
            </a:r>
            <a:endParaRPr dirty="0" lang="en-US"/>
          </a:p>
        </p:txBody>
      </p:sp>
      <p:sp>
        <p:nvSpPr>
          <p:cNvPr id="19" name="Text 15"/>
          <p:cNvSpPr txBox="1"/>
          <p:nvPr/>
        </p:nvSpPr>
        <p:spPr>
          <a:xfrm>
            <a:off x="2986430" y="324612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她知道是因为……</a:t>
            </a:r>
            <a:endParaRPr dirty="0" lang="en-US" sz="1050"/>
          </a:p>
        </p:txBody>
      </p:sp>
      <p:sp>
        <p:nvSpPr>
          <p:cNvPr id="20" name="Text 16"/>
          <p:cNvSpPr txBox="1"/>
          <p:nvPr/>
        </p:nvSpPr>
        <p:spPr>
          <a:xfrm>
            <a:off x="2986430" y="3502152"/>
            <a:ext cx="1751990" cy="9144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“是一位专家、一位高级教师或一位官员这么说的。”</a:t>
            </a:r>
            <a:endParaRPr dirty="0" lang="en-US" sz="1600"/>
          </a:p>
        </p:txBody>
      </p:sp>
      <p:sp>
        <p:nvSpPr>
          <p:cNvPr id="21" name="Text 17"/>
          <p:cNvSpPr txBox="1"/>
          <p:nvPr/>
        </p:nvSpPr>
        <p:spPr>
          <a:xfrm>
            <a:off x="2986430" y="443484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限制</a:t>
            </a:r>
            <a:endParaRPr dirty="0" lang="en-US" sz="1050"/>
          </a:p>
        </p:txBody>
      </p:sp>
      <p:sp>
        <p:nvSpPr>
          <p:cNvPr id="22" name="Text 18"/>
          <p:cNvSpPr txBox="1"/>
          <p:nvPr/>
        </p:nvSpPr>
        <p:spPr>
          <a:xfrm>
            <a:off x="2986430" y="4690872"/>
            <a:ext cx="1751990" cy="91440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专家可能是错误的或过时的。</a:t>
            </a:r>
            <a:endParaRPr dirty="0" lang="en-US" sz="1600"/>
          </a:p>
        </p:txBody>
      </p:sp>
      <p:sp>
        <p:nvSpPr>
          <p:cNvPr id="23" name="Shape 19"/>
          <p:cNvSpPr/>
          <p:nvPr/>
        </p:nvSpPr>
        <p:spPr>
          <a:xfrm>
            <a:off x="5058461" y="2331720"/>
            <a:ext cx="2072030" cy="3337560"/>
          </a:xfrm>
          <a:prstGeom prst="roundRect">
            <a:avLst>
              <a:gd fmla="val 3530" name="adj"/>
            </a:avLst>
          </a:prstGeom>
          <a:solidFill>
            <a:srgbClr val="EFE5D3"/>
          </a:solidFill>
          <a:ln/>
        </p:spPr>
      </p:sp>
      <p:sp>
        <p:nvSpPr>
          <p:cNvPr id="24" name="Shape 20"/>
          <p:cNvSpPr/>
          <p:nvPr/>
        </p:nvSpPr>
        <p:spPr>
          <a:xfrm>
            <a:off x="5241341" y="2514600"/>
            <a:ext cx="566928" cy="566928"/>
          </a:xfrm>
          <a:prstGeom prst="ellipse">
            <a:avLst/>
          </a:prstGeom>
          <a:solidFill>
            <a:srgbClr val="7A1F2B"/>
          </a:solidFill>
          <a:ln/>
        </p:spPr>
      </p:sp>
      <p:pic>
        <p:nvPicPr>
          <p:cNvPr descr="preencoded.png" id="25" name="Image 2"/>
          <p:cNvPicPr>
            <a:picLocks noChangeAspect="1"/>
          </p:cNvPicPr>
          <p:nvPr/>
        </p:nvPicPr>
        <p:blipFill>
          <a:blip r:embed="rId5"/>
          <a:stretch>
            <a:fillRect/>
          </a:stretch>
        </p:blipFill>
        <p:spPr>
          <a:xfrm>
            <a:off x="5387645" y="2660904"/>
            <a:ext cx="274320" cy="274320"/>
          </a:xfrm>
          <a:prstGeom prst="rect">
            <a:avLst/>
          </a:prstGeom>
        </p:spPr>
      </p:pic>
      <p:sp>
        <p:nvSpPr>
          <p:cNvPr id="26" name="Text 21"/>
          <p:cNvSpPr txBox="1"/>
          <p:nvPr/>
        </p:nvSpPr>
        <p:spPr>
          <a:xfrm>
            <a:off x="5927141" y="2514600"/>
            <a:ext cx="1111910" cy="566928"/>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个人经验</a:t>
            </a:r>
            <a:endParaRPr dirty="0" lang="en-US"/>
          </a:p>
        </p:txBody>
      </p:sp>
      <p:sp>
        <p:nvSpPr>
          <p:cNvPr id="27" name="Text 22"/>
          <p:cNvSpPr txBox="1"/>
          <p:nvPr/>
        </p:nvSpPr>
        <p:spPr>
          <a:xfrm>
            <a:off x="5241341" y="324612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她知道是因为……</a:t>
            </a:r>
            <a:endParaRPr dirty="0" lang="en-US" sz="1050"/>
          </a:p>
        </p:txBody>
      </p:sp>
      <p:sp>
        <p:nvSpPr>
          <p:cNvPr id="28" name="Text 23"/>
          <p:cNvSpPr txBox="1"/>
          <p:nvPr/>
        </p:nvSpPr>
        <p:spPr>
          <a:xfrm>
            <a:off x="5241341" y="3502152"/>
            <a:ext cx="1751990" cy="9144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“这对我教过的一个学生很有效。”</a:t>
            </a:r>
            <a:endParaRPr dirty="0" lang="en-US" sz="1600"/>
          </a:p>
        </p:txBody>
      </p:sp>
      <p:sp>
        <p:nvSpPr>
          <p:cNvPr id="29" name="Text 24"/>
          <p:cNvSpPr txBox="1"/>
          <p:nvPr/>
        </p:nvSpPr>
        <p:spPr>
          <a:xfrm>
            <a:off x="5241341" y="443484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限制</a:t>
            </a:r>
            <a:endParaRPr dirty="0" lang="en-US" sz="1050"/>
          </a:p>
        </p:txBody>
      </p:sp>
      <p:sp>
        <p:nvSpPr>
          <p:cNvPr id="30" name="Text 25"/>
          <p:cNvSpPr txBox="1"/>
          <p:nvPr/>
        </p:nvSpPr>
        <p:spPr>
          <a:xfrm>
            <a:off x="5241341" y="4690872"/>
            <a:ext cx="1751990" cy="91440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一案不得代表他人；我们记住我们的成功。</a:t>
            </a:r>
            <a:endParaRPr dirty="0" lang="en-US" sz="1600"/>
          </a:p>
        </p:txBody>
      </p:sp>
      <p:sp>
        <p:nvSpPr>
          <p:cNvPr id="31" name="Shape 26"/>
          <p:cNvSpPr/>
          <p:nvPr/>
        </p:nvSpPr>
        <p:spPr>
          <a:xfrm>
            <a:off x="7313371" y="2331720"/>
            <a:ext cx="2072030" cy="3337560"/>
          </a:xfrm>
          <a:prstGeom prst="roundRect">
            <a:avLst>
              <a:gd fmla="val 3530" name="adj"/>
            </a:avLst>
          </a:prstGeom>
          <a:solidFill>
            <a:srgbClr val="EFE5D3"/>
          </a:solidFill>
          <a:ln/>
        </p:spPr>
      </p:sp>
      <p:sp>
        <p:nvSpPr>
          <p:cNvPr id="32" name="Shape 27"/>
          <p:cNvSpPr/>
          <p:nvPr/>
        </p:nvSpPr>
        <p:spPr>
          <a:xfrm>
            <a:off x="7496251" y="2514600"/>
            <a:ext cx="566928" cy="566928"/>
          </a:xfrm>
          <a:prstGeom prst="ellipse">
            <a:avLst/>
          </a:prstGeom>
          <a:solidFill>
            <a:srgbClr val="7A1F2B"/>
          </a:solidFill>
          <a:ln/>
        </p:spPr>
      </p:sp>
      <p:pic>
        <p:nvPicPr>
          <p:cNvPr descr="preencoded.png" id="33" name="Image 3"/>
          <p:cNvPicPr>
            <a:picLocks noChangeAspect="1"/>
          </p:cNvPicPr>
          <p:nvPr/>
        </p:nvPicPr>
        <p:blipFill>
          <a:blip r:embed="rId6"/>
          <a:stretch>
            <a:fillRect/>
          </a:stretch>
        </p:blipFill>
        <p:spPr>
          <a:xfrm>
            <a:off x="7642555" y="2660904"/>
            <a:ext cx="274320" cy="274320"/>
          </a:xfrm>
          <a:prstGeom prst="rect">
            <a:avLst/>
          </a:prstGeom>
        </p:spPr>
      </p:pic>
      <p:sp>
        <p:nvSpPr>
          <p:cNvPr id="34" name="Text 28"/>
          <p:cNvSpPr txBox="1"/>
          <p:nvPr/>
        </p:nvSpPr>
        <p:spPr>
          <a:xfrm>
            <a:off x="8182051" y="2514600"/>
            <a:ext cx="1111910" cy="566928"/>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直觉</a:t>
            </a:r>
            <a:endParaRPr dirty="0" lang="en-US"/>
          </a:p>
        </p:txBody>
      </p:sp>
      <p:sp>
        <p:nvSpPr>
          <p:cNvPr id="35" name="Text 29"/>
          <p:cNvSpPr txBox="1"/>
          <p:nvPr/>
        </p:nvSpPr>
        <p:spPr>
          <a:xfrm>
            <a:off x="7496251" y="324612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她知道是因为……</a:t>
            </a:r>
            <a:endParaRPr dirty="0" lang="en-US" sz="1050"/>
          </a:p>
        </p:txBody>
      </p:sp>
      <p:sp>
        <p:nvSpPr>
          <p:cNvPr id="36" name="Text 30"/>
          <p:cNvSpPr txBox="1"/>
          <p:nvPr/>
        </p:nvSpPr>
        <p:spPr>
          <a:xfrm>
            <a:off x="7496251" y="3502152"/>
            <a:ext cx="1751990" cy="9144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“只是看起来很明显。”</a:t>
            </a:r>
            <a:endParaRPr dirty="0" lang="en-US" sz="1600"/>
          </a:p>
        </p:txBody>
      </p:sp>
      <p:sp>
        <p:nvSpPr>
          <p:cNvPr id="37" name="Text 31"/>
          <p:cNvSpPr txBox="1"/>
          <p:nvPr/>
        </p:nvSpPr>
        <p:spPr>
          <a:xfrm>
            <a:off x="7496251" y="443484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限制</a:t>
            </a:r>
            <a:endParaRPr dirty="0" lang="en-US" sz="1050"/>
          </a:p>
        </p:txBody>
      </p:sp>
      <p:sp>
        <p:nvSpPr>
          <p:cNvPr id="38" name="Text 32"/>
          <p:cNvSpPr txBox="1"/>
          <p:nvPr/>
        </p:nvSpPr>
        <p:spPr>
          <a:xfrm>
            <a:off x="7496251" y="4690872"/>
            <a:ext cx="1751990" cy="91440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常识常常与证据相冲突。</a:t>
            </a:r>
            <a:endParaRPr dirty="0" lang="en-US" sz="1600"/>
          </a:p>
        </p:txBody>
      </p:sp>
      <p:sp>
        <p:nvSpPr>
          <p:cNvPr id="39" name="Shape 33"/>
          <p:cNvSpPr/>
          <p:nvPr/>
        </p:nvSpPr>
        <p:spPr>
          <a:xfrm>
            <a:off x="9568282" y="2331720"/>
            <a:ext cx="2072030" cy="3337560"/>
          </a:xfrm>
          <a:prstGeom prst="roundRect">
            <a:avLst>
              <a:gd fmla="val 3530" name="adj"/>
            </a:avLst>
          </a:prstGeom>
          <a:solidFill>
            <a:srgbClr val="F1E0DC"/>
          </a:solidFill>
          <a:ln w="19050">
            <a:solidFill>
              <a:srgbClr val="7A1F2B"/>
            </a:solidFill>
            <a:prstDash val="solid"/>
          </a:ln>
        </p:spPr>
      </p:sp>
      <p:sp>
        <p:nvSpPr>
          <p:cNvPr id="40" name="Shape 34"/>
          <p:cNvSpPr/>
          <p:nvPr/>
        </p:nvSpPr>
        <p:spPr>
          <a:xfrm>
            <a:off x="9751162" y="2514600"/>
            <a:ext cx="566928" cy="566928"/>
          </a:xfrm>
          <a:prstGeom prst="ellipse">
            <a:avLst/>
          </a:prstGeom>
          <a:solidFill>
            <a:srgbClr val="7A1F2B"/>
          </a:solidFill>
          <a:ln/>
        </p:spPr>
      </p:sp>
      <p:pic>
        <p:nvPicPr>
          <p:cNvPr descr="preencoded.png" id="41" name="Image 4"/>
          <p:cNvPicPr>
            <a:picLocks noChangeAspect="1"/>
          </p:cNvPicPr>
          <p:nvPr/>
        </p:nvPicPr>
        <p:blipFill>
          <a:blip r:embed="rId7"/>
          <a:stretch>
            <a:fillRect/>
          </a:stretch>
        </p:blipFill>
        <p:spPr>
          <a:xfrm>
            <a:off x="9897466" y="2660904"/>
            <a:ext cx="274320" cy="274320"/>
          </a:xfrm>
          <a:prstGeom prst="rect">
            <a:avLst/>
          </a:prstGeom>
        </p:spPr>
      </p:pic>
      <p:sp>
        <p:nvSpPr>
          <p:cNvPr id="42" name="Text 35"/>
          <p:cNvSpPr txBox="1"/>
          <p:nvPr/>
        </p:nvSpPr>
        <p:spPr>
          <a:xfrm>
            <a:off x="10436962" y="2514600"/>
            <a:ext cx="1111910" cy="566928"/>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研究</a:t>
            </a:r>
            <a:endParaRPr dirty="0" lang="en-US"/>
          </a:p>
        </p:txBody>
      </p:sp>
      <p:sp>
        <p:nvSpPr>
          <p:cNvPr id="43" name="Text 36"/>
          <p:cNvSpPr txBox="1"/>
          <p:nvPr/>
        </p:nvSpPr>
        <p:spPr>
          <a:xfrm>
            <a:off x="9751162" y="324612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她知道是因为……</a:t>
            </a:r>
            <a:endParaRPr dirty="0" lang="en-US" sz="1050"/>
          </a:p>
        </p:txBody>
      </p:sp>
      <p:sp>
        <p:nvSpPr>
          <p:cNvPr id="44" name="Text 37"/>
          <p:cNvSpPr txBox="1"/>
          <p:nvPr/>
        </p:nvSpPr>
        <p:spPr>
          <a:xfrm>
            <a:off x="9751162" y="3502152"/>
            <a:ext cx="1751990" cy="9144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“系统研究已经验证了这种说法。”</a:t>
            </a:r>
            <a:endParaRPr dirty="0" lang="en-US" sz="1600"/>
          </a:p>
        </p:txBody>
      </p:sp>
      <p:sp>
        <p:nvSpPr>
          <p:cNvPr id="45" name="Text 38"/>
          <p:cNvSpPr txBox="1"/>
          <p:nvPr/>
        </p:nvSpPr>
        <p:spPr>
          <a:xfrm>
            <a:off x="9751162" y="4434840"/>
            <a:ext cx="1797710" cy="237744"/>
          </a:xfrm>
          <a:prstGeom prst="rect">
            <a:avLst/>
          </a:prstGeom>
          <a:noFill/>
          <a:ln/>
        </p:spPr>
        <p:txBody>
          <a:bodyPr anchor="ctr" bIns="0" lIns="0" rIns="0" rtlCol="0" tIns="0" wrap="square"/>
          <a:lstStyle/>
          <a:p>
            <a:pPr indent="0" marL="0">
              <a:buNone/>
            </a:pPr>
            <a:r>
              <a:rPr b="1" dirty="0" kern="0" lang="en-US" spc="150" sz="1050">
                <a:solidFill>
                  <a:srgbClr val="7A1F2B"/>
                </a:solidFill>
                <a:latin charset="0" pitchFamily="34" typeface="Calibri"/>
                <a:ea charset="-122" pitchFamily="34" typeface="Calibri"/>
                <a:cs charset="-120" pitchFamily="34" typeface="Calibri"/>
              </a:rPr>
              <a:t>强度与极限</a:t>
            </a:r>
            <a:endParaRPr dirty="0" lang="en-US" sz="1050"/>
          </a:p>
        </p:txBody>
      </p:sp>
      <p:sp>
        <p:nvSpPr>
          <p:cNvPr id="46" name="Text 39"/>
          <p:cNvSpPr txBox="1"/>
          <p:nvPr/>
        </p:nvSpPr>
        <p:spPr>
          <a:xfrm>
            <a:off x="9751162" y="4690872"/>
            <a:ext cx="1751990" cy="91440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同样不完美，但公开、可检查、可自我纠正。</a:t>
            </a:r>
            <a:endParaRPr dirty="0" lang="en-US" sz="1600"/>
          </a:p>
        </p:txBody>
      </p:sp>
      <p:sp>
        <p:nvSpPr>
          <p:cNvPr id="47" name="Text 40"/>
          <p:cNvSpPr txBox="1"/>
          <p:nvPr/>
        </p:nvSpPr>
        <p:spPr>
          <a:xfrm>
            <a:off x="548640" y="5852160"/>
            <a:ext cx="11064240" cy="411480"/>
          </a:xfrm>
          <a:prstGeom prst="rect">
            <a:avLst/>
          </a:prstGeom>
          <a:noFill/>
          <a:ln/>
        </p:spPr>
        <p:txBody>
          <a:bodyPr anchor="ctr"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核心思想：研究不能取代专业经验。它是对主张进行检验，以便检验和改进实践。</a:t>
            </a:r>
            <a:endParaRPr dirty="0" lang="en-US" sz="1600"/>
          </a:p>
        </p:txBody>
      </p:sp>
      <p:sp>
        <p:nvSpPr>
          <p:cNvPr id="48"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name="Slide 6">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822960" y="1554480"/>
            <a:ext cx="2926080" cy="2926080"/>
          </a:xfrm>
          <a:prstGeom prst="ellipse">
            <a:avLst/>
          </a:prstGeom>
          <a:ln w="19050">
            <a:solidFill>
              <a:srgbClr val="EADBC0"/>
            </a:solidFill>
            <a:prstDash val="solid"/>
          </a:ln>
        </p:spPr>
      </p:sp>
      <p:sp>
        <p:nvSpPr>
          <p:cNvPr id="3" name="Shape 1"/>
          <p:cNvSpPr/>
          <p:nvPr/>
        </p:nvSpPr>
        <p:spPr>
          <a:xfrm>
            <a:off x="1143000" y="1874520"/>
            <a:ext cx="2286000" cy="2286000"/>
          </a:xfrm>
          <a:prstGeom prst="ellipse">
            <a:avLst/>
          </a:prstGeom>
          <a:solidFill>
            <a:srgbClr val="561520"/>
          </a:solidFill>
          <a:ln/>
        </p:spPr>
      </p:sp>
      <p:sp>
        <p:nvSpPr>
          <p:cNvPr id="4" name="Text 2"/>
          <p:cNvSpPr txBox="1"/>
          <p:nvPr/>
        </p:nvSpPr>
        <p:spPr>
          <a:xfrm>
            <a:off x="1143000" y="1874520"/>
            <a:ext cx="2286000" cy="2286000"/>
          </a:xfrm>
          <a:prstGeom prst="rect">
            <a:avLst/>
          </a:prstGeom>
          <a:noFill/>
          <a:ln/>
        </p:spPr>
        <p:txBody>
          <a:bodyPr anchor="ctr" bIns="0" lIns="0" rIns="0" rtlCol="0" tIns="0" wrap="square">
            <a:normAutofit fontScale="50000" lnSpcReduction="10000"/>
          </a:bodyPr>
          <a:lstStyle/>
          <a:p>
            <a:pPr algn="ctr" indent="0" marL="0">
              <a:buNone/>
            </a:pPr>
            <a:r>
              <a:rPr b="1" dirty="0" lang="en-US" sz="11000">
                <a:solidFill>
                  <a:srgbClr val="FFFBF3"/>
                </a:solidFill>
                <a:latin charset="0" pitchFamily="34" typeface="Cambria"/>
                <a:ea charset="-122" pitchFamily="34" typeface="Cambria"/>
                <a:cs charset="-120" pitchFamily="34" typeface="Cambria"/>
              </a:rPr>
              <a:t>一个</a:t>
            </a:r>
            <a:endParaRPr dirty="0" lang="en-US" sz="11000"/>
          </a:p>
        </p:txBody>
      </p:sp>
      <p:sp>
        <p:nvSpPr>
          <p:cNvPr id="5" name="Text 3"/>
          <p:cNvSpPr txBox="1"/>
          <p:nvPr/>
        </p:nvSpPr>
        <p:spPr>
          <a:xfrm>
            <a:off x="4389120" y="1417320"/>
            <a:ext cx="5486400" cy="237744"/>
          </a:xfrm>
          <a:prstGeom prst="rect">
            <a:avLst/>
          </a:prstGeom>
          <a:noFill/>
          <a:ln/>
        </p:spPr>
        <p:txBody>
          <a:bodyPr anchor="ctr" bIns="0" lIns="0" rIns="0" rtlCol="0" tIns="0" wrap="square"/>
          <a:lstStyle/>
          <a:p>
            <a:pPr indent="0" marL="0">
              <a:buNone/>
            </a:pPr>
            <a:r>
              <a:rPr b="1" dirty="0" kern="0" lang="en-US" spc="150" sz="1200">
                <a:solidFill>
                  <a:srgbClr val="EADBC0"/>
                </a:solidFill>
                <a:latin charset="0" pitchFamily="34" typeface="Calibri"/>
                <a:ea charset="-122" pitchFamily="34" typeface="Calibri"/>
                <a:cs charset="-120" pitchFamily="34" typeface="Calibri"/>
              </a:rPr>
              <a:t>部分</a:t>
            </a:r>
            <a:endParaRPr dirty="0" lang="en-US" sz="1200"/>
          </a:p>
        </p:txBody>
      </p:sp>
      <p:sp>
        <p:nvSpPr>
          <p:cNvPr id="6" name="Text 4"/>
          <p:cNvSpPr txBox="1"/>
          <p:nvPr/>
        </p:nvSpPr>
        <p:spPr>
          <a:xfrm>
            <a:off x="4389120" y="1737360"/>
            <a:ext cx="7223760" cy="1280160"/>
          </a:xfrm>
          <a:prstGeom prst="rect">
            <a:avLst/>
          </a:prstGeom>
          <a:noFill/>
          <a:ln/>
        </p:spPr>
        <p:txBody>
          <a:bodyPr anchor="t" bIns="0" lIns="0" rIns="0" rtlCol="0" tIns="0" wrap="square"/>
          <a:lstStyle/>
          <a:p>
            <a:pPr indent="0" marL="0">
              <a:buNone/>
            </a:pPr>
            <a:r>
              <a:rPr b="1" dirty="0" lang="en-US" sz="3400">
                <a:solidFill>
                  <a:srgbClr val="FFFBF3"/>
                </a:solidFill>
                <a:latin charset="0" pitchFamily="34" typeface="Cambria"/>
                <a:ea charset="-122" pitchFamily="34" typeface="Cambria"/>
                <a:cs charset="-120" pitchFamily="34" typeface="Cambria"/>
              </a:rPr>
              <a:t>SNE研究的历史发展及其意义</a:t>
            </a:r>
            <a:endParaRPr dirty="0" lang="en-US" sz="3400"/>
          </a:p>
        </p:txBody>
      </p:sp>
      <p:sp>
        <p:nvSpPr>
          <p:cNvPr id="7" name="Text 5"/>
          <p:cNvSpPr txBox="1"/>
          <p:nvPr/>
        </p:nvSpPr>
        <p:spPr>
          <a:xfrm>
            <a:off x="4389120" y="3200400"/>
            <a:ext cx="7223760" cy="2377440"/>
          </a:xfrm>
          <a:prstGeom prst="rect">
            <a:avLst/>
          </a:prstGeom>
          <a:noFill/>
          <a:ln/>
        </p:spPr>
        <p:txBody>
          <a:bodyPr anchor="t" bIns="0" lIns="0" rIns="0" rtlCol="0" tIns="0" wrap="square"/>
          <a:lstStyle/>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为什么SNE研究的历史很重要</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六大发展，以及整合与包容</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地方历史：马来西亚和中国</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为什么SNE研究很重要，是什么让它与众不同</a:t>
            </a:r>
            <a:endParaRPr dirty="0" lang="en-US">
              <a:solidFill>
                <a:schemeClr val="bg1"/>
              </a:solidFill>
            </a:endParaRPr>
          </a:p>
        </p:txBody>
      </p:sp>
      <p:sp>
        <p:nvSpPr>
          <p:cNvPr id="8" name="Text 6"/>
          <p:cNvSpPr txBox="1"/>
          <p:nvPr/>
        </p:nvSpPr>
        <p:spPr>
          <a:xfrm>
            <a:off x="4389120" y="5715000"/>
            <a:ext cx="7223760" cy="457200"/>
          </a:xfrm>
          <a:prstGeom prst="rect">
            <a:avLst/>
          </a:prstGeom>
          <a:noFill/>
          <a:ln/>
        </p:spPr>
        <p:txBody>
          <a:bodyPr anchor="t" bIns="0" lIns="0" rIns="0" rtlCol="0" tIns="0" wrap="square"/>
          <a:lstStyle/>
          <a:p>
            <a:pPr indent="0" marL="0">
              <a:buNone/>
            </a:pPr>
            <a:r>
              <a:rPr dirty="0" i="1" lang="en-US" sz="1200">
                <a:solidFill>
                  <a:srgbClr val="EADBC0"/>
                </a:solidFill>
                <a:latin charset="0" pitchFamily="34" typeface="Calibri"/>
                <a:ea charset="-122" pitchFamily="34" typeface="Calibri"/>
                <a:cs charset="-120" pitchFamily="34" typeface="Calibri"/>
              </a:rPr>
              <a:t>以你的预读为基础：特殊需要教育研究中的变化视角</a:t>
            </a:r>
            <a:endParaRPr dirty="0" lang="en-US" sz="12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EADBC0"/>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name="Slide 7">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第一部分·历史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历史为什么重要</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Text 3"/>
          <p:cNvSpPr txBox="1"/>
          <p:nvPr/>
        </p:nvSpPr>
        <p:spPr>
          <a:xfrm>
            <a:off x="548640" y="1371600"/>
            <a:ext cx="4206240" cy="1280160"/>
          </a:xfrm>
          <a:prstGeom prst="rect">
            <a:avLst/>
          </a:prstGeom>
          <a:noFill/>
          <a:ln/>
        </p:spPr>
        <p:txBody>
          <a:bodyPr anchor="t" bIns="0" lIns="0" rIns="0" rtlCol="0" tIns="0" wrap="square"/>
          <a:lstStyle/>
          <a:p>
            <a:pPr indent="0" marL="0">
              <a:buNone/>
            </a:pPr>
            <a:r>
              <a:rPr dirty="0" i="1" lang="en-US" sz="2200">
                <a:solidFill>
                  <a:srgbClr val="7A1F2B"/>
                </a:solidFill>
                <a:latin charset="0" pitchFamily="34" typeface="Cambria"/>
                <a:ea charset="-122" pitchFamily="34" typeface="Cambria"/>
                <a:cs charset="-120" pitchFamily="34" typeface="Cambria"/>
              </a:rPr>
              <a:t>“研究从选择需要解释的内容开始。”</a:t>
            </a:r>
            <a:endParaRPr dirty="0" lang="en-US" sz="2200"/>
          </a:p>
        </p:txBody>
      </p:sp>
      <p:sp>
        <p:nvSpPr>
          <p:cNvPr id="6" name="Text 4"/>
          <p:cNvSpPr txBox="1"/>
          <p:nvPr/>
        </p:nvSpPr>
        <p:spPr>
          <a:xfrm>
            <a:off x="548640" y="2743200"/>
            <a:ext cx="4206240" cy="1188720"/>
          </a:xfrm>
          <a:prstGeom prst="rect">
            <a:avLst/>
          </a:prstGeom>
          <a:noFill/>
          <a:ln/>
        </p:spPr>
        <p:txBody>
          <a:bodyPr anchor="t"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随着时间的推移，SNE研究人员以不同的方式做出了这个选择。每一种方式都让一些东西可见，而让另一些东西隐藏起来。</a:t>
            </a:r>
            <a:endParaRPr dirty="0" lang="en-US"/>
          </a:p>
        </p:txBody>
      </p:sp>
      <p:sp>
        <p:nvSpPr>
          <p:cNvPr id="7" name="Shape 5"/>
          <p:cNvSpPr/>
          <p:nvPr/>
        </p:nvSpPr>
        <p:spPr>
          <a:xfrm>
            <a:off x="548640" y="4160520"/>
            <a:ext cx="4206240" cy="1737360"/>
          </a:xfrm>
          <a:prstGeom prst="roundRect">
            <a:avLst>
              <a:gd fmla="val 4211" name="adj"/>
            </a:avLst>
          </a:prstGeom>
          <a:solidFill>
            <a:srgbClr val="EFE5D3"/>
          </a:solidFill>
          <a:ln/>
        </p:spPr>
      </p:sp>
      <p:sp>
        <p:nvSpPr>
          <p:cNvPr id="8" name="Text 6"/>
          <p:cNvSpPr txBox="1"/>
          <p:nvPr/>
        </p:nvSpPr>
        <p:spPr>
          <a:xfrm>
            <a:off x="777240" y="4297680"/>
            <a:ext cx="36576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关键</a:t>
            </a:r>
            <a:endParaRPr dirty="0" lang="en-US" sz="1000"/>
          </a:p>
        </p:txBody>
      </p:sp>
      <p:sp>
        <p:nvSpPr>
          <p:cNvPr id="9" name="Text 7"/>
          <p:cNvSpPr txBox="1"/>
          <p:nvPr/>
        </p:nvSpPr>
        <p:spPr>
          <a:xfrm>
            <a:off x="777240" y="4572000"/>
            <a:ext cx="3794760" cy="123444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每个焦点都提供了有用的证据，但每个焦点都展示了同一情况的不同部分。了解历史有助于我们看清自己的选择及其后果。</a:t>
            </a:r>
            <a:endParaRPr dirty="0" lang="en-US" sz="1600"/>
          </a:p>
        </p:txBody>
      </p:sp>
      <p:sp>
        <p:nvSpPr>
          <p:cNvPr id="10" name="Shape 8"/>
          <p:cNvSpPr/>
          <p:nvPr/>
        </p:nvSpPr>
        <p:spPr>
          <a:xfrm>
            <a:off x="7470648" y="2852928"/>
            <a:ext cx="1828800" cy="1828800"/>
          </a:xfrm>
          <a:prstGeom prst="ellipse">
            <a:avLst/>
          </a:prstGeom>
          <a:solidFill>
            <a:srgbClr val="7A1F2B"/>
          </a:solidFill>
          <a:ln/>
        </p:spPr>
      </p:sp>
      <p:sp>
        <p:nvSpPr>
          <p:cNvPr id="11" name="Text 9"/>
          <p:cNvSpPr txBox="1"/>
          <p:nvPr/>
        </p:nvSpPr>
        <p:spPr>
          <a:xfrm>
            <a:off x="7607808" y="3127248"/>
            <a:ext cx="1554480" cy="1280160"/>
          </a:xfrm>
          <a:prstGeom prst="rect">
            <a:avLst/>
          </a:prstGeom>
          <a:noFill/>
          <a:ln/>
        </p:spPr>
        <p:txBody>
          <a:bodyPr anchor="ctr" bIns="0" lIns="0" rIns="0" rtlCol="0" tIns="0" wrap="square"/>
          <a:lstStyle/>
          <a:p>
            <a:pPr algn="ctr" indent="0" marL="0">
              <a:buNone/>
            </a:pPr>
            <a:r>
              <a:rPr b="1" dirty="0" lang="en-US">
                <a:solidFill>
                  <a:srgbClr val="FFFBF3"/>
                </a:solidFill>
                <a:latin charset="0" pitchFamily="34" typeface="Calibri"/>
                <a:ea charset="-122" pitchFamily="34" typeface="Calibri"/>
                <a:cs charset="-120" pitchFamily="34" typeface="Calibri"/>
              </a:rPr>
              <a:t>三年级的梅在阅读方面遇到了困难</a:t>
            </a:r>
            <a:endParaRPr dirty="0" lang="en-US"/>
          </a:p>
        </p:txBody>
      </p:sp>
      <p:sp>
        <p:nvSpPr>
          <p:cNvPr id="12" name="Shape 10"/>
          <p:cNvSpPr/>
          <p:nvPr/>
        </p:nvSpPr>
        <p:spPr>
          <a:xfrm>
            <a:off x="5120640" y="1325880"/>
            <a:ext cx="2926080" cy="1371600"/>
          </a:xfrm>
          <a:prstGeom prst="roundRect">
            <a:avLst>
              <a:gd fmla="val 5333" name="adj"/>
            </a:avLst>
          </a:prstGeom>
          <a:solidFill>
            <a:srgbClr val="FFFBF3"/>
          </a:solidFill>
          <a:ln w="12700">
            <a:solidFill>
              <a:srgbClr val="D6C4A4"/>
            </a:solidFill>
            <a:prstDash val="solid"/>
          </a:ln>
        </p:spPr>
      </p:sp>
      <p:sp>
        <p:nvSpPr>
          <p:cNvPr id="13" name="Text 11"/>
          <p:cNvSpPr txBox="1"/>
          <p:nvPr/>
        </p:nvSpPr>
        <p:spPr>
          <a:xfrm>
            <a:off x="5257800" y="1417320"/>
            <a:ext cx="2651760" cy="27432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关注学习者</a:t>
            </a:r>
            <a:endParaRPr dirty="0" lang="en-US" sz="1600"/>
          </a:p>
        </p:txBody>
      </p:sp>
      <p:sp>
        <p:nvSpPr>
          <p:cNvPr id="14" name="Text 12"/>
          <p:cNvSpPr txBox="1"/>
          <p:nvPr/>
        </p:nvSpPr>
        <p:spPr>
          <a:xfrm>
            <a:off x="5257800" y="1709928"/>
            <a:ext cx="2651760" cy="6858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“梅需要哪些阅读技巧的支持？”</a:t>
            </a:r>
            <a:endParaRPr dirty="0" lang="en-US" sz="1600"/>
          </a:p>
        </p:txBody>
      </p:sp>
      <p:sp>
        <p:nvSpPr>
          <p:cNvPr id="15" name="Text 13"/>
          <p:cNvSpPr txBox="1"/>
          <p:nvPr/>
        </p:nvSpPr>
        <p:spPr>
          <a:xfrm>
            <a:off x="5257800" y="2377440"/>
            <a:ext cx="2651760" cy="256032"/>
          </a:xfrm>
          <a:prstGeom prst="rect">
            <a:avLst/>
          </a:prstGeom>
          <a:noFill/>
          <a:ln/>
        </p:spPr>
        <p:txBody>
          <a:bodyPr anchor="t" bIns="0" lIns="0" rIns="0" rtlCol="0" tIns="0" wrap="square"/>
          <a:lstStyle/>
          <a:p>
            <a:pPr indent="0" marL="0">
              <a:buNone/>
            </a:pPr>
            <a:r>
              <a:rPr b="1" dirty="0" lang="en-US" sz="1600">
                <a:solidFill>
                  <a:srgbClr val="6B5E55"/>
                </a:solidFill>
                <a:latin charset="0" pitchFamily="34" typeface="Calibri"/>
                <a:ea charset="-122" pitchFamily="34" typeface="Calibri"/>
                <a:cs charset="-120" pitchFamily="34" typeface="Calibri"/>
              </a:rPr>
              <a:t>→评估</a:t>
            </a:r>
            <a:endParaRPr dirty="0" lang="en-US" sz="1600"/>
          </a:p>
        </p:txBody>
      </p:sp>
      <p:sp>
        <p:nvSpPr>
          <p:cNvPr id="16" name="Shape 14"/>
          <p:cNvSpPr/>
          <p:nvPr/>
        </p:nvSpPr>
        <p:spPr>
          <a:xfrm>
            <a:off x="8714232" y="1325880"/>
            <a:ext cx="2926080" cy="1371600"/>
          </a:xfrm>
          <a:prstGeom prst="roundRect">
            <a:avLst>
              <a:gd fmla="val 5333" name="adj"/>
            </a:avLst>
          </a:prstGeom>
          <a:solidFill>
            <a:srgbClr val="FFFBF3"/>
          </a:solidFill>
          <a:ln w="12700">
            <a:solidFill>
              <a:srgbClr val="D6C4A4"/>
            </a:solidFill>
            <a:prstDash val="solid"/>
          </a:ln>
        </p:spPr>
      </p:sp>
      <p:sp>
        <p:nvSpPr>
          <p:cNvPr id="17" name="Text 15"/>
          <p:cNvSpPr txBox="1"/>
          <p:nvPr/>
        </p:nvSpPr>
        <p:spPr>
          <a:xfrm>
            <a:off x="8851392" y="1417320"/>
            <a:ext cx="2651760" cy="27432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关注课堂</a:t>
            </a:r>
            <a:endParaRPr dirty="0" lang="en-US" sz="1600"/>
          </a:p>
        </p:txBody>
      </p:sp>
      <p:sp>
        <p:nvSpPr>
          <p:cNvPr id="18" name="Text 16"/>
          <p:cNvSpPr txBox="1"/>
          <p:nvPr/>
        </p:nvSpPr>
        <p:spPr>
          <a:xfrm>
            <a:off x="8851392" y="1709928"/>
            <a:ext cx="2651760" cy="6858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“梅可以是否课堂文本和任务吗？”</a:t>
            </a:r>
            <a:endParaRPr dirty="0" lang="en-US" sz="1600"/>
          </a:p>
        </p:txBody>
      </p:sp>
      <p:sp>
        <p:nvSpPr>
          <p:cNvPr id="19" name="Text 17"/>
          <p:cNvSpPr txBox="1"/>
          <p:nvPr/>
        </p:nvSpPr>
        <p:spPr>
          <a:xfrm>
            <a:off x="8851392" y="2377440"/>
            <a:ext cx="2651760" cy="256032"/>
          </a:xfrm>
          <a:prstGeom prst="rect">
            <a:avLst/>
          </a:prstGeom>
          <a:noFill/>
          <a:ln/>
        </p:spPr>
        <p:txBody>
          <a:bodyPr anchor="t" bIns="0" lIns="0" rIns="0" rtlCol="0" tIns="0" wrap="square"/>
          <a:lstStyle/>
          <a:p>
            <a:pPr indent="0" marL="0">
              <a:buNone/>
            </a:pPr>
            <a:r>
              <a:rPr b="1" dirty="0" lang="en-US" sz="1600">
                <a:solidFill>
                  <a:srgbClr val="6B5E55"/>
                </a:solidFill>
                <a:latin charset="0" pitchFamily="34" typeface="Calibri"/>
                <a:ea charset="-122" pitchFamily="34" typeface="Calibri"/>
                <a:cs charset="-120" pitchFamily="34" typeface="Calibri"/>
              </a:rPr>
              <a:t>→包容性探究</a:t>
            </a:r>
            <a:endParaRPr dirty="0" lang="en-US" sz="1600"/>
          </a:p>
        </p:txBody>
      </p:sp>
      <p:sp>
        <p:nvSpPr>
          <p:cNvPr id="20" name="Shape 18"/>
          <p:cNvSpPr/>
          <p:nvPr/>
        </p:nvSpPr>
        <p:spPr>
          <a:xfrm>
            <a:off x="5120640" y="4754880"/>
            <a:ext cx="2926080" cy="1371600"/>
          </a:xfrm>
          <a:prstGeom prst="roundRect">
            <a:avLst>
              <a:gd fmla="val 5333" name="adj"/>
            </a:avLst>
          </a:prstGeom>
          <a:solidFill>
            <a:srgbClr val="FFFBF3"/>
          </a:solidFill>
          <a:ln w="12700">
            <a:solidFill>
              <a:srgbClr val="D6C4A4"/>
            </a:solidFill>
            <a:prstDash val="solid"/>
          </a:ln>
        </p:spPr>
      </p:sp>
      <p:sp>
        <p:nvSpPr>
          <p:cNvPr id="21" name="Text 19"/>
          <p:cNvSpPr txBox="1"/>
          <p:nvPr/>
        </p:nvSpPr>
        <p:spPr>
          <a:xfrm>
            <a:off x="5257800" y="4846320"/>
            <a:ext cx="2651760" cy="27432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聚焦项目</a:t>
            </a:r>
            <a:endParaRPr dirty="0" lang="en-US" sz="1600"/>
          </a:p>
        </p:txBody>
      </p:sp>
      <p:sp>
        <p:nvSpPr>
          <p:cNvPr id="22" name="Text 20"/>
          <p:cNvSpPr txBox="1"/>
          <p:nvPr/>
        </p:nvSpPr>
        <p:spPr>
          <a:xfrm>
            <a:off x="5257800" y="5138928"/>
            <a:ext cx="2651760" cy="6858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“学校的阅读计划有提高梅的阅读能力吗？”</a:t>
            </a:r>
            <a:endParaRPr dirty="0" lang="en-US" sz="1600"/>
          </a:p>
        </p:txBody>
      </p:sp>
      <p:sp>
        <p:nvSpPr>
          <p:cNvPr id="23" name="Text 21"/>
          <p:cNvSpPr txBox="1"/>
          <p:nvPr/>
        </p:nvSpPr>
        <p:spPr>
          <a:xfrm>
            <a:off x="5257800" y="5860230"/>
            <a:ext cx="2651760" cy="256032"/>
          </a:xfrm>
          <a:prstGeom prst="rect">
            <a:avLst/>
          </a:prstGeom>
          <a:noFill/>
          <a:ln/>
        </p:spPr>
        <p:txBody>
          <a:bodyPr anchor="t" bIns="0" lIns="0" rIns="0" rtlCol="0" tIns="0" wrap="square"/>
          <a:lstStyle/>
          <a:p>
            <a:pPr indent="0" marL="0">
              <a:buNone/>
            </a:pPr>
            <a:r>
              <a:rPr b="1" dirty="0" lang="en-US" sz="1600">
                <a:solidFill>
                  <a:srgbClr val="6B5E55"/>
                </a:solidFill>
                <a:latin charset="0" pitchFamily="34" typeface="Calibri"/>
                <a:ea charset="-122" pitchFamily="34" typeface="Calibri"/>
                <a:cs charset="-120" pitchFamily="34" typeface="Calibri"/>
              </a:rPr>
              <a:t>→评估</a:t>
            </a:r>
            <a:endParaRPr dirty="0" lang="en-US" sz="1600"/>
          </a:p>
        </p:txBody>
      </p:sp>
      <p:sp>
        <p:nvSpPr>
          <p:cNvPr id="24" name="Shape 22"/>
          <p:cNvSpPr/>
          <p:nvPr/>
        </p:nvSpPr>
        <p:spPr>
          <a:xfrm>
            <a:off x="8714232" y="4754880"/>
            <a:ext cx="2926080" cy="1371600"/>
          </a:xfrm>
          <a:prstGeom prst="roundRect">
            <a:avLst>
              <a:gd fmla="val 5333" name="adj"/>
            </a:avLst>
          </a:prstGeom>
          <a:solidFill>
            <a:srgbClr val="FFFBF3"/>
          </a:solidFill>
          <a:ln w="12700">
            <a:solidFill>
              <a:srgbClr val="D6C4A4"/>
            </a:solidFill>
            <a:prstDash val="solid"/>
          </a:ln>
        </p:spPr>
      </p:sp>
      <p:sp>
        <p:nvSpPr>
          <p:cNvPr id="25" name="Text 23"/>
          <p:cNvSpPr txBox="1"/>
          <p:nvPr/>
        </p:nvSpPr>
        <p:spPr>
          <a:xfrm>
            <a:off x="8851392" y="4846320"/>
            <a:ext cx="2651760" cy="27432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以人为本</a:t>
            </a:r>
            <a:endParaRPr dirty="0" lang="en-US" sz="1600"/>
          </a:p>
        </p:txBody>
      </p:sp>
      <p:sp>
        <p:nvSpPr>
          <p:cNvPr id="26" name="Text 24"/>
          <p:cNvSpPr txBox="1"/>
          <p:nvPr/>
        </p:nvSpPr>
        <p:spPr>
          <a:xfrm>
            <a:off x="8851392" y="5138928"/>
            <a:ext cx="2651760" cy="68580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“梅和她的家人觉得有什么帮助？”</a:t>
            </a:r>
            <a:endParaRPr dirty="0" lang="en-US" sz="1600"/>
          </a:p>
        </p:txBody>
      </p:sp>
      <p:sp>
        <p:nvSpPr>
          <p:cNvPr id="27" name="Text 25"/>
          <p:cNvSpPr txBox="1"/>
          <p:nvPr/>
        </p:nvSpPr>
        <p:spPr>
          <a:xfrm>
            <a:off x="8851392" y="5806440"/>
            <a:ext cx="2651760" cy="256032"/>
          </a:xfrm>
          <a:prstGeom prst="rect">
            <a:avLst/>
          </a:prstGeom>
          <a:noFill/>
          <a:ln/>
        </p:spPr>
        <p:txBody>
          <a:bodyPr anchor="t" bIns="0" lIns="0" rIns="0" rtlCol="0" tIns="0" wrap="square"/>
          <a:lstStyle/>
          <a:p>
            <a:pPr indent="0" marL="0">
              <a:buNone/>
            </a:pPr>
            <a:r>
              <a:rPr b="1" dirty="0" lang="en-US" sz="1600">
                <a:solidFill>
                  <a:srgbClr val="6B5E55"/>
                </a:solidFill>
                <a:latin charset="0" pitchFamily="34" typeface="Calibri"/>
                <a:ea charset="-122" pitchFamily="34" typeface="Calibri"/>
                <a:cs charset="-120" pitchFamily="34" typeface="Calibri"/>
              </a:rPr>
              <a:t>→学习者的声音</a:t>
            </a:r>
            <a:endParaRPr dirty="0" lang="en-US" sz="1600"/>
          </a:p>
        </p:txBody>
      </p:sp>
      <p:sp>
        <p:nvSpPr>
          <p:cNvPr id="28" name="Shape 26"/>
          <p:cNvSpPr/>
          <p:nvPr/>
        </p:nvSpPr>
        <p:spPr>
          <a:xfrm>
            <a:off x="7315200" y="2697480"/>
            <a:ext cx="502920" cy="365760"/>
          </a:xfrm>
          <a:prstGeom prst="line">
            <a:avLst/>
          </a:prstGeom>
          <a:noFill/>
          <a:ln w="15875">
            <a:solidFill>
              <a:srgbClr val="C9AE85"/>
            </a:solidFill>
            <a:prstDash val="solid"/>
          </a:ln>
        </p:spPr>
      </p:sp>
      <p:sp>
        <p:nvSpPr>
          <p:cNvPr id="29" name="Shape 27"/>
          <p:cNvSpPr/>
          <p:nvPr/>
        </p:nvSpPr>
        <p:spPr>
          <a:xfrm flipH="1">
            <a:off x="8961120" y="2697480"/>
            <a:ext cx="502920" cy="365760"/>
          </a:xfrm>
          <a:prstGeom prst="line">
            <a:avLst/>
          </a:prstGeom>
          <a:noFill/>
          <a:ln w="15875">
            <a:solidFill>
              <a:srgbClr val="C9AE85"/>
            </a:solidFill>
            <a:prstDash val="solid"/>
          </a:ln>
        </p:spPr>
      </p:sp>
      <p:sp>
        <p:nvSpPr>
          <p:cNvPr id="30" name="Shape 28"/>
          <p:cNvSpPr/>
          <p:nvPr/>
        </p:nvSpPr>
        <p:spPr>
          <a:xfrm flipV="1">
            <a:off x="7315200" y="4434840"/>
            <a:ext cx="502920" cy="320040"/>
          </a:xfrm>
          <a:prstGeom prst="line">
            <a:avLst/>
          </a:prstGeom>
          <a:noFill/>
          <a:ln w="15875">
            <a:solidFill>
              <a:srgbClr val="C9AE85"/>
            </a:solidFill>
            <a:prstDash val="solid"/>
          </a:ln>
        </p:spPr>
      </p:sp>
      <p:sp>
        <p:nvSpPr>
          <p:cNvPr id="31" name="Shape 29"/>
          <p:cNvSpPr/>
          <p:nvPr/>
        </p:nvSpPr>
        <p:spPr>
          <a:xfrm flipH="1" flipV="1">
            <a:off x="8961120" y="4434840"/>
            <a:ext cx="502920" cy="320040"/>
          </a:xfrm>
          <a:prstGeom prst="line">
            <a:avLst/>
          </a:prstGeom>
          <a:noFill/>
          <a:ln w="15875">
            <a:solidFill>
              <a:srgbClr val="C9AE85"/>
            </a:solidFill>
            <a:prstDash val="solid"/>
          </a:ln>
        </p:spPr>
      </p:sp>
      <p:sp>
        <p:nvSpPr>
          <p:cNvPr id="32"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name="Slide 8">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normAutofit fontScale="94280" lnSpcReduction="10000"/>
          </a:bodyPr>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a·历史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六个发展：重叠的线，而不是阶段</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Text 3"/>
          <p:cNvSpPr txBox="1"/>
          <p:nvPr/>
        </p:nvSpPr>
        <p:spPr>
          <a:xfrm>
            <a:off x="548640" y="1408176"/>
            <a:ext cx="365760" cy="36576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1</a:t>
            </a:r>
            <a:endParaRPr dirty="0" lang="en-US" sz="1300"/>
          </a:p>
        </p:txBody>
      </p:sp>
      <p:sp>
        <p:nvSpPr>
          <p:cNvPr id="6" name="Text 4"/>
          <p:cNvSpPr txBox="1"/>
          <p:nvPr/>
        </p:nvSpPr>
        <p:spPr>
          <a:xfrm>
            <a:off x="1005840" y="1371600"/>
            <a:ext cx="2606040" cy="438912"/>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评估分类</a:t>
            </a:r>
            <a:endParaRPr dirty="0" lang="en-US" sz="1600"/>
          </a:p>
        </p:txBody>
      </p:sp>
      <p:sp>
        <p:nvSpPr>
          <p:cNvPr id="7" name="Shape 5"/>
          <p:cNvSpPr/>
          <p:nvPr/>
        </p:nvSpPr>
        <p:spPr>
          <a:xfrm>
            <a:off x="6459901" y="1426464"/>
            <a:ext cx="411480" cy="329184"/>
          </a:xfrm>
          <a:prstGeom prst="roundRect">
            <a:avLst>
              <a:gd fmla="val 13889" name="adj"/>
            </a:avLst>
          </a:prstGeom>
          <a:solidFill>
            <a:srgbClr val="C9AE85">
              <a:alpha val="70000"/>
            </a:srgbClr>
          </a:solidFill>
          <a:ln/>
        </p:spPr>
      </p:sp>
      <p:sp>
        <p:nvSpPr>
          <p:cNvPr id="8" name="Shape 6"/>
          <p:cNvSpPr/>
          <p:nvPr/>
        </p:nvSpPr>
        <p:spPr>
          <a:xfrm>
            <a:off x="6779941" y="1426464"/>
            <a:ext cx="4604339" cy="329184"/>
          </a:xfrm>
          <a:prstGeom prst="roundRect">
            <a:avLst>
              <a:gd fmla="val 13889" name="adj"/>
            </a:avLst>
          </a:prstGeom>
          <a:solidFill>
            <a:srgbClr val="7A1F2B"/>
          </a:solidFill>
          <a:ln/>
        </p:spPr>
      </p:sp>
      <p:sp>
        <p:nvSpPr>
          <p:cNvPr id="9" name="Text 7"/>
          <p:cNvSpPr txBox="1"/>
          <p:nvPr/>
        </p:nvSpPr>
        <p:spPr>
          <a:xfrm>
            <a:off x="6889669" y="1426464"/>
            <a:ext cx="4467179" cy="329184"/>
          </a:xfrm>
          <a:prstGeom prst="rect">
            <a:avLst/>
          </a:prstGeom>
          <a:noFill/>
          <a:ln/>
        </p:spPr>
        <p:txBody>
          <a:bodyPr anchor="ctr" bIns="0" lIns="0" rIns="0" rtlCol="0" tIns="0" wrap="square">
            <a:normAutofit fontScale="95553" lnSpcReduction="10000"/>
          </a:bodyPr>
          <a:lstStyle/>
          <a:p>
            <a:pPr indent="0" marL="0">
              <a:buNone/>
            </a:pPr>
            <a:r>
              <a:rPr dirty="0" lang="en-US" sz="1400">
                <a:solidFill>
                  <a:srgbClr val="FFFBF3"/>
                </a:solidFill>
                <a:latin charset="0" pitchFamily="34" typeface="Calibri"/>
                <a:ea charset="-122" pitchFamily="34" typeface="Calibri"/>
                <a:cs charset="-120" pitchFamily="34" typeface="Calibri"/>
              </a:rPr>
              <a:t>例如Binet-Simon智力量表（1905）</a:t>
            </a:r>
            <a:endParaRPr dirty="0" lang="en-US" sz="1400"/>
          </a:p>
        </p:txBody>
      </p:sp>
      <p:sp>
        <p:nvSpPr>
          <p:cNvPr id="10" name="Text 8"/>
          <p:cNvSpPr txBox="1"/>
          <p:nvPr/>
        </p:nvSpPr>
        <p:spPr>
          <a:xfrm>
            <a:off x="548640" y="2011680"/>
            <a:ext cx="365760" cy="36576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2</a:t>
            </a:r>
            <a:endParaRPr dirty="0" lang="en-US" sz="1300"/>
          </a:p>
        </p:txBody>
      </p:sp>
      <p:sp>
        <p:nvSpPr>
          <p:cNvPr id="11" name="Text 9"/>
          <p:cNvSpPr txBox="1"/>
          <p:nvPr/>
        </p:nvSpPr>
        <p:spPr>
          <a:xfrm>
            <a:off x="1005840" y="1975104"/>
            <a:ext cx="2606040" cy="438912"/>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专门化、隔离化的规定</a:t>
            </a:r>
            <a:endParaRPr dirty="0" lang="en-US" sz="1600"/>
          </a:p>
        </p:txBody>
      </p:sp>
      <p:sp>
        <p:nvSpPr>
          <p:cNvPr id="12" name="Shape 10"/>
          <p:cNvSpPr/>
          <p:nvPr/>
        </p:nvSpPr>
        <p:spPr>
          <a:xfrm>
            <a:off x="3813717" y="2029968"/>
            <a:ext cx="7570563" cy="329184"/>
          </a:xfrm>
          <a:prstGeom prst="roundRect">
            <a:avLst>
              <a:gd fmla="val 13889" name="adj"/>
            </a:avLst>
          </a:prstGeom>
          <a:solidFill>
            <a:srgbClr val="7A1F2B"/>
          </a:solidFill>
          <a:ln/>
        </p:spPr>
      </p:sp>
      <p:sp>
        <p:nvSpPr>
          <p:cNvPr id="13" name="Text 11"/>
          <p:cNvSpPr txBox="1"/>
          <p:nvPr/>
        </p:nvSpPr>
        <p:spPr>
          <a:xfrm>
            <a:off x="3923445" y="2029968"/>
            <a:ext cx="7433403" cy="329184"/>
          </a:xfrm>
          <a:prstGeom prst="rect">
            <a:avLst/>
          </a:prstGeom>
          <a:noFill/>
          <a:ln/>
        </p:spPr>
        <p:txBody>
          <a:bodyPr anchor="ctr" bIns="0" lIns="0" rIns="0" rtlCol="0" tIns="0" wrap="square"/>
          <a:lstStyle/>
          <a:p>
            <a:pPr indent="0" marL="0">
              <a:buNone/>
            </a:pPr>
            <a:r>
              <a:rPr dirty="0" lang="en-US" sz="1400">
                <a:solidFill>
                  <a:srgbClr val="FFFBF3"/>
                </a:solidFill>
                <a:latin charset="0" pitchFamily="34" typeface="Calibri"/>
                <a:ea charset="-122" pitchFamily="34" typeface="Calibri"/>
                <a:cs charset="-120" pitchFamily="34" typeface="Calibri"/>
              </a:rPr>
              <a:t>例如，为聋哑人和盲人提供早期学校；后来的大型机构</a:t>
            </a:r>
            <a:endParaRPr dirty="0" lang="en-US" sz="1400"/>
          </a:p>
        </p:txBody>
      </p:sp>
      <p:sp>
        <p:nvSpPr>
          <p:cNvPr id="14" name="Text 12"/>
          <p:cNvSpPr txBox="1"/>
          <p:nvPr/>
        </p:nvSpPr>
        <p:spPr>
          <a:xfrm>
            <a:off x="548640" y="2615184"/>
            <a:ext cx="365760" cy="36576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3</a:t>
            </a:r>
            <a:endParaRPr dirty="0" lang="en-US" sz="1300"/>
          </a:p>
        </p:txBody>
      </p:sp>
      <p:sp>
        <p:nvSpPr>
          <p:cNvPr id="15" name="Text 13"/>
          <p:cNvSpPr txBox="1"/>
          <p:nvPr/>
        </p:nvSpPr>
        <p:spPr>
          <a:xfrm>
            <a:off x="1005840" y="2578608"/>
            <a:ext cx="2606040" cy="438912"/>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正常化与整合</a:t>
            </a:r>
            <a:endParaRPr dirty="0" lang="en-US" sz="1600"/>
          </a:p>
        </p:txBody>
      </p:sp>
      <p:sp>
        <p:nvSpPr>
          <p:cNvPr id="16" name="Shape 14"/>
          <p:cNvSpPr/>
          <p:nvPr/>
        </p:nvSpPr>
        <p:spPr>
          <a:xfrm>
            <a:off x="8957775" y="2633472"/>
            <a:ext cx="411480" cy="329184"/>
          </a:xfrm>
          <a:prstGeom prst="roundRect">
            <a:avLst>
              <a:gd fmla="val 13889" name="adj"/>
            </a:avLst>
          </a:prstGeom>
          <a:solidFill>
            <a:srgbClr val="C9AE85">
              <a:alpha val="70000"/>
            </a:srgbClr>
          </a:solidFill>
          <a:ln/>
        </p:spPr>
      </p:sp>
      <p:sp>
        <p:nvSpPr>
          <p:cNvPr id="17" name="Shape 15"/>
          <p:cNvSpPr/>
          <p:nvPr/>
        </p:nvSpPr>
        <p:spPr>
          <a:xfrm>
            <a:off x="9277815" y="2633472"/>
            <a:ext cx="2106465" cy="329184"/>
          </a:xfrm>
          <a:prstGeom prst="roundRect">
            <a:avLst>
              <a:gd fmla="val 13889" name="adj"/>
            </a:avLst>
          </a:prstGeom>
          <a:solidFill>
            <a:srgbClr val="7A1F2B"/>
          </a:solidFill>
          <a:ln/>
        </p:spPr>
      </p:sp>
      <p:sp>
        <p:nvSpPr>
          <p:cNvPr id="18" name="Text 16"/>
          <p:cNvSpPr txBox="1"/>
          <p:nvPr/>
        </p:nvSpPr>
        <p:spPr>
          <a:xfrm>
            <a:off x="9387543" y="2633472"/>
            <a:ext cx="1969305" cy="329184"/>
          </a:xfrm>
          <a:prstGeom prst="rect">
            <a:avLst/>
          </a:prstGeom>
          <a:noFill/>
          <a:ln/>
        </p:spPr>
        <p:txBody>
          <a:bodyPr anchor="ctr" bIns="0" lIns="0" rIns="0" rtlCol="0" tIns="0" wrap="square">
            <a:normAutofit fontScale="77459" lnSpcReduction="10000"/>
          </a:bodyPr>
          <a:lstStyle/>
          <a:p>
            <a:pPr indent="0" marL="0">
              <a:buNone/>
            </a:pPr>
            <a:r>
              <a:rPr dirty="0" lang="en-US" sz="1400">
                <a:solidFill>
                  <a:srgbClr val="FFFBF3"/>
                </a:solidFill>
                <a:latin charset="0" pitchFamily="34" typeface="Calibri"/>
                <a:ea charset="-122" pitchFamily="34" typeface="Calibri"/>
                <a:cs charset="-120" pitchFamily="34" typeface="Calibri"/>
              </a:rPr>
              <a:t>《涅杰》（1969）</a:t>
            </a:r>
            <a:endParaRPr dirty="0" lang="en-US" sz="1400"/>
          </a:p>
        </p:txBody>
      </p:sp>
      <p:sp>
        <p:nvSpPr>
          <p:cNvPr id="19" name="Text 17"/>
          <p:cNvSpPr txBox="1"/>
          <p:nvPr/>
        </p:nvSpPr>
        <p:spPr>
          <a:xfrm>
            <a:off x="548640" y="3218688"/>
            <a:ext cx="365760" cy="36576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4</a:t>
            </a:r>
            <a:endParaRPr dirty="0" lang="en-US" sz="1300"/>
          </a:p>
        </p:txBody>
      </p:sp>
      <p:sp>
        <p:nvSpPr>
          <p:cNvPr id="20" name="Text 18"/>
          <p:cNvSpPr txBox="1"/>
          <p:nvPr/>
        </p:nvSpPr>
        <p:spPr>
          <a:xfrm>
            <a:off x="1005840" y="3182112"/>
            <a:ext cx="2606040" cy="438912"/>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包容和基于权利的教育</a:t>
            </a:r>
            <a:endParaRPr dirty="0" lang="en-US" sz="1600"/>
          </a:p>
        </p:txBody>
      </p:sp>
      <p:sp>
        <p:nvSpPr>
          <p:cNvPr id="21" name="Shape 19"/>
          <p:cNvSpPr/>
          <p:nvPr/>
        </p:nvSpPr>
        <p:spPr>
          <a:xfrm>
            <a:off x="9894477" y="3236976"/>
            <a:ext cx="411480" cy="329184"/>
          </a:xfrm>
          <a:prstGeom prst="roundRect">
            <a:avLst>
              <a:gd fmla="val 13889" name="adj"/>
            </a:avLst>
          </a:prstGeom>
          <a:solidFill>
            <a:srgbClr val="C9AE85">
              <a:alpha val="70000"/>
            </a:srgbClr>
          </a:solidFill>
          <a:ln/>
        </p:spPr>
      </p:sp>
      <p:sp>
        <p:nvSpPr>
          <p:cNvPr id="22" name="Shape 20"/>
          <p:cNvSpPr/>
          <p:nvPr/>
        </p:nvSpPr>
        <p:spPr>
          <a:xfrm>
            <a:off x="10214517" y="3236976"/>
            <a:ext cx="1169763" cy="329184"/>
          </a:xfrm>
          <a:prstGeom prst="roundRect">
            <a:avLst>
              <a:gd fmla="val 13889" name="adj"/>
            </a:avLst>
          </a:prstGeom>
          <a:solidFill>
            <a:srgbClr val="7A1F2B"/>
          </a:solidFill>
          <a:ln/>
        </p:spPr>
      </p:sp>
      <p:sp>
        <p:nvSpPr>
          <p:cNvPr id="23" name="Text 21"/>
          <p:cNvSpPr txBox="1"/>
          <p:nvPr/>
        </p:nvSpPr>
        <p:spPr>
          <a:xfrm>
            <a:off x="6465477" y="3236976"/>
            <a:ext cx="3383280" cy="329184"/>
          </a:xfrm>
          <a:prstGeom prst="rect">
            <a:avLst/>
          </a:prstGeom>
          <a:noFill/>
          <a:ln/>
        </p:spPr>
        <p:txBody>
          <a:bodyPr anchor="ctr" bIns="0" lIns="0" rIns="0" rtlCol="0" tIns="0" wrap="square">
            <a:normAutofit fontScale="91287" lnSpcReduction="10000"/>
          </a:bodyPr>
          <a:lstStyle/>
          <a:p>
            <a:pPr algn="r" indent="0" marL="0">
              <a:buNone/>
            </a:pPr>
            <a:r>
              <a:rPr dirty="0" i="1" lang="en-US" sz="1400">
                <a:solidFill>
                  <a:srgbClr val="6B5E55"/>
                </a:solidFill>
                <a:latin charset="0" pitchFamily="34" typeface="Calibri"/>
                <a:ea charset="-122" pitchFamily="34" typeface="Calibri"/>
                <a:cs charset="-120" pitchFamily="34" typeface="Calibri"/>
              </a:rPr>
              <a:t>萨拉曼卡声明（1994）·CRPD （2006）</a:t>
            </a:r>
            <a:endParaRPr dirty="0" lang="en-US" sz="1400"/>
          </a:p>
        </p:txBody>
      </p:sp>
      <p:sp>
        <p:nvSpPr>
          <p:cNvPr id="24" name="Text 22"/>
          <p:cNvSpPr txBox="1"/>
          <p:nvPr/>
        </p:nvSpPr>
        <p:spPr>
          <a:xfrm>
            <a:off x="548640" y="3822192"/>
            <a:ext cx="365760" cy="36576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5</a:t>
            </a:r>
            <a:endParaRPr dirty="0" lang="en-US" sz="1300"/>
          </a:p>
        </p:txBody>
      </p:sp>
      <p:sp>
        <p:nvSpPr>
          <p:cNvPr id="25" name="Text 23"/>
          <p:cNvSpPr txBox="1"/>
          <p:nvPr/>
        </p:nvSpPr>
        <p:spPr>
          <a:xfrm>
            <a:off x="1005840" y="3785616"/>
            <a:ext cx="2606040" cy="438912"/>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循证教育支持</a:t>
            </a:r>
            <a:endParaRPr dirty="0" lang="en-US" sz="1600"/>
          </a:p>
        </p:txBody>
      </p:sp>
      <p:sp>
        <p:nvSpPr>
          <p:cNvPr id="26" name="Shape 24"/>
          <p:cNvSpPr/>
          <p:nvPr/>
        </p:nvSpPr>
        <p:spPr>
          <a:xfrm>
            <a:off x="10206711" y="3840480"/>
            <a:ext cx="411480" cy="329184"/>
          </a:xfrm>
          <a:prstGeom prst="roundRect">
            <a:avLst>
              <a:gd fmla="val 13889" name="adj"/>
            </a:avLst>
          </a:prstGeom>
          <a:solidFill>
            <a:srgbClr val="C9AE85">
              <a:alpha val="70000"/>
            </a:srgbClr>
          </a:solidFill>
          <a:ln/>
        </p:spPr>
      </p:sp>
      <p:sp>
        <p:nvSpPr>
          <p:cNvPr id="27" name="Shape 25"/>
          <p:cNvSpPr/>
          <p:nvPr/>
        </p:nvSpPr>
        <p:spPr>
          <a:xfrm>
            <a:off x="10526751" y="3840480"/>
            <a:ext cx="857529" cy="329184"/>
          </a:xfrm>
          <a:prstGeom prst="roundRect">
            <a:avLst>
              <a:gd fmla="val 13889" name="adj"/>
            </a:avLst>
          </a:prstGeom>
          <a:solidFill>
            <a:srgbClr val="7A1F2B"/>
          </a:solidFill>
          <a:ln/>
        </p:spPr>
      </p:sp>
      <p:sp>
        <p:nvSpPr>
          <p:cNvPr id="28" name="Text 26"/>
          <p:cNvSpPr txBox="1"/>
          <p:nvPr/>
        </p:nvSpPr>
        <p:spPr>
          <a:xfrm>
            <a:off x="6777711" y="3840480"/>
            <a:ext cx="3383280" cy="329184"/>
          </a:xfrm>
          <a:prstGeom prst="rect">
            <a:avLst/>
          </a:prstGeom>
          <a:noFill/>
          <a:ln/>
        </p:spPr>
        <p:txBody>
          <a:bodyPr anchor="ctr" bIns="0" lIns="0" rIns="0" rtlCol="0" tIns="0" wrap="square"/>
          <a:lstStyle/>
          <a:p>
            <a:pPr algn="r" indent="0" marL="0">
              <a:buNone/>
            </a:pPr>
            <a:r>
              <a:rPr dirty="0" i="1" lang="en-US" sz="1400">
                <a:solidFill>
                  <a:srgbClr val="6B5E55"/>
                </a:solidFill>
                <a:latin charset="0" pitchFamily="34" typeface="Calibri"/>
                <a:ea charset="-122" pitchFamily="34" typeface="Calibri"/>
                <a:cs charset="-120" pitchFamily="34" typeface="Calibri"/>
              </a:rPr>
              <a:t>循证实践运动（2000年代）</a:t>
            </a:r>
            <a:endParaRPr dirty="0" lang="en-US" sz="1400"/>
          </a:p>
        </p:txBody>
      </p:sp>
      <p:sp>
        <p:nvSpPr>
          <p:cNvPr id="29" name="Text 27"/>
          <p:cNvSpPr txBox="1"/>
          <p:nvPr/>
        </p:nvSpPr>
        <p:spPr>
          <a:xfrm>
            <a:off x="548640" y="4425696"/>
            <a:ext cx="365760" cy="36576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6</a:t>
            </a:r>
            <a:endParaRPr dirty="0" lang="en-US" sz="1300"/>
          </a:p>
        </p:txBody>
      </p:sp>
      <p:sp>
        <p:nvSpPr>
          <p:cNvPr id="30" name="Text 28"/>
          <p:cNvSpPr txBox="1"/>
          <p:nvPr/>
        </p:nvSpPr>
        <p:spPr>
          <a:xfrm>
            <a:off x="1005840" y="4389120"/>
            <a:ext cx="2606040" cy="438912"/>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学习者的声音和参与性研究</a:t>
            </a:r>
            <a:endParaRPr dirty="0" lang="en-US" sz="1600"/>
          </a:p>
        </p:txBody>
      </p:sp>
      <p:sp>
        <p:nvSpPr>
          <p:cNvPr id="31" name="Shape 29"/>
          <p:cNvSpPr/>
          <p:nvPr/>
        </p:nvSpPr>
        <p:spPr>
          <a:xfrm>
            <a:off x="9894477" y="4443984"/>
            <a:ext cx="411480" cy="329184"/>
          </a:xfrm>
          <a:prstGeom prst="roundRect">
            <a:avLst>
              <a:gd fmla="val 13889" name="adj"/>
            </a:avLst>
          </a:prstGeom>
          <a:solidFill>
            <a:srgbClr val="C9AE85">
              <a:alpha val="70000"/>
            </a:srgbClr>
          </a:solidFill>
          <a:ln/>
        </p:spPr>
      </p:sp>
      <p:sp>
        <p:nvSpPr>
          <p:cNvPr id="32" name="Shape 30"/>
          <p:cNvSpPr/>
          <p:nvPr/>
        </p:nvSpPr>
        <p:spPr>
          <a:xfrm>
            <a:off x="10214517" y="4443984"/>
            <a:ext cx="1169763" cy="329184"/>
          </a:xfrm>
          <a:prstGeom prst="roundRect">
            <a:avLst>
              <a:gd fmla="val 13889" name="adj"/>
            </a:avLst>
          </a:prstGeom>
          <a:solidFill>
            <a:srgbClr val="7A1F2B"/>
          </a:solidFill>
          <a:ln/>
        </p:spPr>
      </p:sp>
      <p:sp>
        <p:nvSpPr>
          <p:cNvPr id="33" name="Text 31"/>
          <p:cNvSpPr txBox="1"/>
          <p:nvPr/>
        </p:nvSpPr>
        <p:spPr>
          <a:xfrm>
            <a:off x="6465477" y="4443984"/>
            <a:ext cx="3383280" cy="329184"/>
          </a:xfrm>
          <a:prstGeom prst="rect">
            <a:avLst/>
          </a:prstGeom>
          <a:noFill/>
          <a:ln/>
        </p:spPr>
        <p:txBody>
          <a:bodyPr anchor="ctr" bIns="0" lIns="0" rIns="0" rtlCol="0" tIns="0" wrap="square">
            <a:normAutofit fontScale="98675" lnSpcReduction="10000"/>
          </a:bodyPr>
          <a:lstStyle/>
          <a:p>
            <a:pPr algn="r" indent="0" marL="0">
              <a:buNone/>
            </a:pPr>
            <a:r>
              <a:rPr dirty="0" i="1" lang="en-US" sz="1400">
                <a:solidFill>
                  <a:srgbClr val="6B5E55"/>
                </a:solidFill>
                <a:latin charset="0" pitchFamily="34" typeface="Calibri"/>
                <a:ea charset="-122" pitchFamily="34" typeface="Calibri"/>
                <a:cs charset="-120" pitchFamily="34" typeface="Calibri"/>
              </a:rPr>
              <a:t>《没有我们就没有我们》（1990年代）</a:t>
            </a:r>
            <a:endParaRPr dirty="0" lang="en-US" sz="1400"/>
          </a:p>
        </p:txBody>
      </p:sp>
      <p:sp>
        <p:nvSpPr>
          <p:cNvPr id="34" name="Shape 32"/>
          <p:cNvSpPr/>
          <p:nvPr/>
        </p:nvSpPr>
        <p:spPr>
          <a:xfrm>
            <a:off x="3657600" y="5047488"/>
            <a:ext cx="7726680" cy="914"/>
          </a:xfrm>
          <a:prstGeom prst="line">
            <a:avLst/>
          </a:prstGeom>
          <a:noFill/>
          <a:ln w="12700">
            <a:solidFill>
              <a:srgbClr val="6B5E55"/>
            </a:solidFill>
            <a:prstDash val="solid"/>
          </a:ln>
        </p:spPr>
      </p:sp>
      <p:sp>
        <p:nvSpPr>
          <p:cNvPr id="35" name="Shape 33"/>
          <p:cNvSpPr/>
          <p:nvPr/>
        </p:nvSpPr>
        <p:spPr>
          <a:xfrm>
            <a:off x="4282068" y="4992624"/>
            <a:ext cx="914" cy="109728"/>
          </a:xfrm>
          <a:prstGeom prst="line">
            <a:avLst/>
          </a:prstGeom>
          <a:noFill/>
          <a:ln w="12700">
            <a:solidFill>
              <a:srgbClr val="6B5E55"/>
            </a:solidFill>
            <a:prstDash val="solid"/>
          </a:ln>
        </p:spPr>
      </p:sp>
      <p:sp>
        <p:nvSpPr>
          <p:cNvPr id="36" name="Text 34"/>
          <p:cNvSpPr txBox="1"/>
          <p:nvPr/>
        </p:nvSpPr>
        <p:spPr>
          <a:xfrm>
            <a:off x="3916308" y="5120640"/>
            <a:ext cx="731520" cy="237744"/>
          </a:xfrm>
          <a:prstGeom prst="rect">
            <a:avLst/>
          </a:prstGeom>
          <a:noFill/>
          <a:ln/>
        </p:spPr>
        <p:txBody>
          <a:bodyPr anchor="t" bIns="0" lIns="0" rIns="0" rtlCol="0" tIns="0" wrap="square">
            <a:normAutofit fontScale="70710" lnSpcReduction="10000"/>
          </a:bodyPr>
          <a:lstStyle/>
          <a:p>
            <a:pPr algn="ctr" indent="0" marL="0">
              <a:buNone/>
            </a:pPr>
            <a:r>
              <a:rPr dirty="0" lang="en-US" sz="1000">
                <a:solidFill>
                  <a:srgbClr val="6B5E55"/>
                </a:solidFill>
                <a:latin charset="0" pitchFamily="34" typeface="Calibri"/>
                <a:ea charset="-122" pitchFamily="34" typeface="Calibri"/>
                <a:cs charset="-120" pitchFamily="34" typeface="Calibri"/>
              </a:rPr>
              <a:t>1800</a:t>
            </a:r>
            <a:endParaRPr dirty="0" lang="en-US" sz="1000"/>
          </a:p>
        </p:txBody>
      </p:sp>
      <p:sp>
        <p:nvSpPr>
          <p:cNvPr id="37" name="Shape 35"/>
          <p:cNvSpPr/>
          <p:nvPr/>
        </p:nvSpPr>
        <p:spPr>
          <a:xfrm>
            <a:off x="5843239" y="4992624"/>
            <a:ext cx="914" cy="109728"/>
          </a:xfrm>
          <a:prstGeom prst="line">
            <a:avLst/>
          </a:prstGeom>
          <a:noFill/>
          <a:ln w="12700">
            <a:solidFill>
              <a:srgbClr val="6B5E55"/>
            </a:solidFill>
            <a:prstDash val="solid"/>
          </a:ln>
        </p:spPr>
      </p:sp>
      <p:sp>
        <p:nvSpPr>
          <p:cNvPr id="38" name="Text 36"/>
          <p:cNvSpPr txBox="1"/>
          <p:nvPr/>
        </p:nvSpPr>
        <p:spPr>
          <a:xfrm>
            <a:off x="5477479" y="5120640"/>
            <a:ext cx="731520" cy="237744"/>
          </a:xfrm>
          <a:prstGeom prst="rect">
            <a:avLst/>
          </a:prstGeom>
          <a:noFill/>
          <a:ln/>
        </p:spPr>
        <p:txBody>
          <a:bodyPr anchor="t" bIns="0" lIns="0" rIns="0" rtlCol="0" tIns="0" wrap="square">
            <a:normAutofit fontScale="70710" lnSpcReduction="10000"/>
          </a:bodyPr>
          <a:lstStyle/>
          <a:p>
            <a:pPr algn="ctr" indent="0" marL="0">
              <a:buNone/>
            </a:pPr>
            <a:r>
              <a:rPr dirty="0" lang="en-US" sz="1000">
                <a:solidFill>
                  <a:srgbClr val="6B5E55"/>
                </a:solidFill>
                <a:latin charset="0" pitchFamily="34" typeface="Calibri"/>
                <a:ea charset="-122" pitchFamily="34" typeface="Calibri"/>
                <a:cs charset="-120" pitchFamily="34" typeface="Calibri"/>
              </a:rPr>
              <a:t>1850</a:t>
            </a:r>
            <a:endParaRPr dirty="0" lang="en-US" sz="1000"/>
          </a:p>
        </p:txBody>
      </p:sp>
      <p:sp>
        <p:nvSpPr>
          <p:cNvPr id="39" name="Shape 37"/>
          <p:cNvSpPr/>
          <p:nvPr/>
        </p:nvSpPr>
        <p:spPr>
          <a:xfrm>
            <a:off x="7404410" y="4992624"/>
            <a:ext cx="914" cy="109728"/>
          </a:xfrm>
          <a:prstGeom prst="line">
            <a:avLst/>
          </a:prstGeom>
          <a:noFill/>
          <a:ln w="12700">
            <a:solidFill>
              <a:srgbClr val="6B5E55"/>
            </a:solidFill>
            <a:prstDash val="solid"/>
          </a:ln>
        </p:spPr>
      </p:sp>
      <p:sp>
        <p:nvSpPr>
          <p:cNvPr id="40" name="Text 38"/>
          <p:cNvSpPr txBox="1"/>
          <p:nvPr/>
        </p:nvSpPr>
        <p:spPr>
          <a:xfrm>
            <a:off x="7038650" y="5120640"/>
            <a:ext cx="731520" cy="237744"/>
          </a:xfrm>
          <a:prstGeom prst="rect">
            <a:avLst/>
          </a:prstGeom>
          <a:noFill/>
          <a:ln/>
        </p:spPr>
        <p:txBody>
          <a:bodyPr anchor="t" bIns="0" lIns="0" rIns="0" rtlCol="0" tIns="0" wrap="square">
            <a:normAutofit fontScale="70710" lnSpcReduction="10000"/>
          </a:bodyPr>
          <a:lstStyle/>
          <a:p>
            <a:pPr algn="ctr" indent="0" marL="0">
              <a:buNone/>
            </a:pPr>
            <a:r>
              <a:rPr dirty="0" lang="en-US" sz="1000">
                <a:solidFill>
                  <a:srgbClr val="6B5E55"/>
                </a:solidFill>
                <a:latin charset="0" pitchFamily="34" typeface="Calibri"/>
                <a:ea charset="-122" pitchFamily="34" typeface="Calibri"/>
                <a:cs charset="-120" pitchFamily="34" typeface="Calibri"/>
              </a:rPr>
              <a:t>1900</a:t>
            </a:r>
            <a:endParaRPr dirty="0" lang="en-US" sz="1000"/>
          </a:p>
        </p:txBody>
      </p:sp>
      <p:sp>
        <p:nvSpPr>
          <p:cNvPr id="41" name="Shape 39"/>
          <p:cNvSpPr/>
          <p:nvPr/>
        </p:nvSpPr>
        <p:spPr>
          <a:xfrm>
            <a:off x="8965580" y="4992624"/>
            <a:ext cx="914" cy="109728"/>
          </a:xfrm>
          <a:prstGeom prst="line">
            <a:avLst/>
          </a:prstGeom>
          <a:noFill/>
          <a:ln w="12700">
            <a:solidFill>
              <a:srgbClr val="6B5E55"/>
            </a:solidFill>
            <a:prstDash val="solid"/>
          </a:ln>
        </p:spPr>
      </p:sp>
      <p:sp>
        <p:nvSpPr>
          <p:cNvPr id="42" name="Text 40"/>
          <p:cNvSpPr txBox="1"/>
          <p:nvPr/>
        </p:nvSpPr>
        <p:spPr>
          <a:xfrm>
            <a:off x="8599820" y="5120640"/>
            <a:ext cx="731520" cy="237744"/>
          </a:xfrm>
          <a:prstGeom prst="rect">
            <a:avLst/>
          </a:prstGeom>
          <a:noFill/>
          <a:ln/>
        </p:spPr>
        <p:txBody>
          <a:bodyPr anchor="t" bIns="0" lIns="0" rIns="0" rtlCol="0" tIns="0" wrap="square">
            <a:normAutofit fontScale="70710" lnSpcReduction="10000"/>
          </a:bodyPr>
          <a:lstStyle/>
          <a:p>
            <a:pPr algn="ctr" indent="0" marL="0">
              <a:buNone/>
            </a:pPr>
            <a:r>
              <a:rPr dirty="0" lang="en-US" sz="1000">
                <a:solidFill>
                  <a:srgbClr val="6B5E55"/>
                </a:solidFill>
                <a:latin charset="0" pitchFamily="34" typeface="Calibri"/>
                <a:ea charset="-122" pitchFamily="34" typeface="Calibri"/>
                <a:cs charset="-120" pitchFamily="34" typeface="Calibri"/>
              </a:rPr>
              <a:t>1950</a:t>
            </a:r>
            <a:endParaRPr dirty="0" lang="en-US" sz="1000"/>
          </a:p>
        </p:txBody>
      </p:sp>
      <p:sp>
        <p:nvSpPr>
          <p:cNvPr id="43" name="Shape 41"/>
          <p:cNvSpPr/>
          <p:nvPr/>
        </p:nvSpPr>
        <p:spPr>
          <a:xfrm>
            <a:off x="10526751" y="4992624"/>
            <a:ext cx="914" cy="109728"/>
          </a:xfrm>
          <a:prstGeom prst="line">
            <a:avLst/>
          </a:prstGeom>
          <a:noFill/>
          <a:ln w="12700">
            <a:solidFill>
              <a:srgbClr val="6B5E55"/>
            </a:solidFill>
            <a:prstDash val="solid"/>
          </a:ln>
        </p:spPr>
      </p:sp>
      <p:sp>
        <p:nvSpPr>
          <p:cNvPr id="44" name="Text 42"/>
          <p:cNvSpPr txBox="1"/>
          <p:nvPr/>
        </p:nvSpPr>
        <p:spPr>
          <a:xfrm>
            <a:off x="10160991" y="5120640"/>
            <a:ext cx="731520" cy="237744"/>
          </a:xfrm>
          <a:prstGeom prst="rect">
            <a:avLst/>
          </a:prstGeom>
          <a:noFill/>
          <a:ln/>
        </p:spPr>
        <p:txBody>
          <a:bodyPr anchor="t" bIns="0" lIns="0" rIns="0" rtlCol="0" tIns="0" wrap="square">
            <a:normAutofit fontScale="70710" lnSpcReduction="10000"/>
          </a:bodyPr>
          <a:lstStyle/>
          <a:p>
            <a:pPr algn="ctr" indent="0" marL="0">
              <a:buNone/>
            </a:pPr>
            <a:r>
              <a:rPr dirty="0" lang="en-US" sz="1000">
                <a:solidFill>
                  <a:srgbClr val="6B5E55"/>
                </a:solidFill>
                <a:latin charset="0" pitchFamily="34" typeface="Calibri"/>
                <a:ea charset="-122" pitchFamily="34" typeface="Calibri"/>
                <a:cs charset="-120" pitchFamily="34" typeface="Calibri"/>
              </a:rPr>
              <a:t>2000</a:t>
            </a:r>
            <a:endParaRPr dirty="0" lang="en-US" sz="1000"/>
          </a:p>
        </p:txBody>
      </p:sp>
      <p:sp>
        <p:nvSpPr>
          <p:cNvPr id="45" name="Text 43"/>
          <p:cNvSpPr txBox="1"/>
          <p:nvPr/>
        </p:nvSpPr>
        <p:spPr>
          <a:xfrm>
            <a:off x="10881360" y="5120640"/>
            <a:ext cx="777240" cy="237744"/>
          </a:xfrm>
          <a:prstGeom prst="rect">
            <a:avLst/>
          </a:prstGeom>
          <a:noFill/>
          <a:ln/>
        </p:spPr>
        <p:txBody>
          <a:bodyPr anchor="t" bIns="0" lIns="0" rIns="0" rtlCol="0" tIns="0" wrap="square"/>
          <a:lstStyle/>
          <a:p>
            <a:pPr algn="r" indent="0" marL="0">
              <a:buNone/>
            </a:pPr>
            <a:r>
              <a:rPr b="1" dirty="0" lang="en-US" sz="1000">
                <a:solidFill>
                  <a:srgbClr val="7A1F2B"/>
                </a:solidFill>
                <a:latin charset="0" pitchFamily="34" typeface="Calibri"/>
                <a:ea charset="-122" pitchFamily="34" typeface="Calibri"/>
                <a:cs charset="-120" pitchFamily="34" typeface="Calibri"/>
              </a:rPr>
              <a:t>今天→</a:t>
            </a:r>
            <a:endParaRPr dirty="0" lang="en-US" sz="1000"/>
          </a:p>
        </p:txBody>
      </p:sp>
      <p:sp>
        <p:nvSpPr>
          <p:cNvPr id="46" name="Text 44"/>
          <p:cNvSpPr txBox="1"/>
          <p:nvPr/>
        </p:nvSpPr>
        <p:spPr>
          <a:xfrm>
            <a:off x="1382359" y="5099482"/>
            <a:ext cx="2560320" cy="237744"/>
          </a:xfrm>
          <a:prstGeom prst="rect">
            <a:avLst/>
          </a:prstGeom>
          <a:noFill/>
          <a:ln/>
        </p:spPr>
        <p:txBody>
          <a:bodyPr anchor="t" bIns="0" lIns="0" rIns="0" rtlCol="0" tIns="0" wrap="square"/>
          <a:lstStyle/>
          <a:p>
            <a:pPr algn="r" indent="0" marL="0">
              <a:buNone/>
            </a:pPr>
            <a:r>
              <a:rPr dirty="0" i="1" lang="en-US" sz="1000">
                <a:solidFill>
                  <a:srgbClr val="6B5E55"/>
                </a:solidFill>
                <a:latin charset="0" pitchFamily="34" typeface="Calibri"/>
                <a:ea charset="-122" pitchFamily="34" typeface="Calibri"/>
                <a:cs charset="-120" pitchFamily="34" typeface="Calibri"/>
              </a:rPr>
              <a:t>近似的出现</a:t>
            </a:r>
            <a:endParaRPr dirty="0" lang="en-US" sz="1000"/>
          </a:p>
        </p:txBody>
      </p:sp>
      <p:sp>
        <p:nvSpPr>
          <p:cNvPr id="47" name="Shape 45"/>
          <p:cNvSpPr/>
          <p:nvPr/>
        </p:nvSpPr>
        <p:spPr>
          <a:xfrm>
            <a:off x="548640" y="5532120"/>
            <a:ext cx="11091672" cy="713232"/>
          </a:xfrm>
          <a:prstGeom prst="roundRect">
            <a:avLst>
              <a:gd fmla="val 10256" name="adj"/>
            </a:avLst>
          </a:prstGeom>
          <a:solidFill>
            <a:srgbClr val="EFE5D3"/>
          </a:solidFill>
          <a:ln/>
        </p:spPr>
      </p:sp>
      <p:sp>
        <p:nvSpPr>
          <p:cNvPr id="48" name="Text 46"/>
          <p:cNvSpPr txBox="1"/>
          <p:nvPr/>
        </p:nvSpPr>
        <p:spPr>
          <a:xfrm>
            <a:off x="731520" y="5532120"/>
            <a:ext cx="10789920" cy="713232"/>
          </a:xfrm>
          <a:prstGeom prst="rect">
            <a:avLst/>
          </a:prstGeom>
          <a:noFill/>
          <a:ln/>
        </p:spPr>
        <p:txBody>
          <a:bodyPr anchor="ctr"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怎么读：每条条都延伸到现在，因为这六股线在今天的研究中仍然存在。褪色的开始表明日期是近似的，主要反映了欧洲和北美的文学。它们并不是一个通用的时间表。</a:t>
            </a:r>
            <a:endParaRPr dirty="0" lang="en-US" sz="1600"/>
          </a:p>
        </p:txBody>
      </p:sp>
      <p:sp>
        <p:nvSpPr>
          <p:cNvPr id="49"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name="Slide 9">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第一部分·历史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第一部分和第二部分：评估和专业提供</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5440680" cy="4892040"/>
          </a:xfrm>
          <a:prstGeom prst="roundRect">
            <a:avLst>
              <a:gd fmla="val 1495" name="adj"/>
            </a:avLst>
          </a:prstGeom>
          <a:solidFill>
            <a:srgbClr val="EFE5D3"/>
          </a:solidFill>
          <a:ln/>
        </p:spPr>
      </p:sp>
      <p:sp>
        <p:nvSpPr>
          <p:cNvPr id="6" name="Text 4"/>
          <p:cNvSpPr txBox="1"/>
          <p:nvPr/>
        </p:nvSpPr>
        <p:spPr>
          <a:xfrm>
            <a:off x="777240" y="150876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1</a:t>
            </a:r>
            <a:endParaRPr dirty="0" lang="en-US" sz="1900"/>
          </a:p>
        </p:txBody>
      </p:sp>
      <p:sp>
        <p:nvSpPr>
          <p:cNvPr id="7" name="Text 5"/>
          <p:cNvSpPr txBox="1"/>
          <p:nvPr/>
        </p:nvSpPr>
        <p:spPr>
          <a:xfrm>
            <a:off x="1417320" y="1463040"/>
            <a:ext cx="4389120" cy="594360"/>
          </a:xfrm>
          <a:prstGeom prst="rect">
            <a:avLst/>
          </a:prstGeom>
          <a:noFill/>
          <a:ln/>
        </p:spPr>
        <p:txBody>
          <a:bodyPr anchor="ctr" bIns="0" lIns="0" rIns="0" rtlCol="0" tIns="0" wrap="square"/>
          <a:lstStyle/>
          <a:p>
            <a:pPr indent="0" marL="0">
              <a:buNone/>
            </a:pPr>
            <a:r>
              <a:rPr b="1" dirty="0" lang="en-US" sz="2000">
                <a:solidFill>
                  <a:srgbClr val="2E2522"/>
                </a:solidFill>
                <a:latin charset="0" pitchFamily="34" typeface="Cambria"/>
                <a:ea charset="-122" pitchFamily="34" typeface="Cambria"/>
                <a:cs charset="-120" pitchFamily="34" typeface="Cambria"/>
              </a:rPr>
              <a:t>评估分类</a:t>
            </a:r>
            <a:endParaRPr dirty="0" lang="en-US" sz="2000"/>
          </a:p>
        </p:txBody>
      </p:sp>
      <p:sp>
        <p:nvSpPr>
          <p:cNvPr id="8" name="Text 6"/>
          <p:cNvSpPr txBox="1"/>
          <p:nvPr/>
        </p:nvSpPr>
        <p:spPr>
          <a:xfrm>
            <a:off x="777240" y="2148840"/>
            <a:ext cx="4983480" cy="685800"/>
          </a:xfrm>
          <a:prstGeom prst="rect">
            <a:avLst/>
          </a:prstGeom>
          <a:noFill/>
          <a:ln/>
        </p:spPr>
        <p:txBody>
          <a:bodyPr anchor="t" bIns="0" lIns="0" rIns="0" rtlCol="0" tIns="0" wrap="square"/>
          <a:lstStyle/>
          <a:p>
            <a:pPr indent="0" marL="0">
              <a:buNone/>
            </a:pPr>
            <a:r>
              <a:rPr b="1" dirty="0" lang="en-US" sz="1500">
                <a:solidFill>
                  <a:srgbClr val="7A1F2B"/>
                </a:solidFill>
                <a:latin charset="0" pitchFamily="34" typeface="Calibri"/>
                <a:ea charset="-122" pitchFamily="34" typeface="Calibri"/>
                <a:cs charset="-120" pitchFamily="34" typeface="Calibri"/>
              </a:rPr>
              <a:t>主要关注：识别和衡量学习和发展方面的差异。</a:t>
            </a:r>
            <a:endParaRPr dirty="0" lang="en-US" sz="1500"/>
          </a:p>
        </p:txBody>
      </p:sp>
      <p:sp>
        <p:nvSpPr>
          <p:cNvPr id="9" name="Text 7"/>
          <p:cNvSpPr txBox="1"/>
          <p:nvPr/>
        </p:nvSpPr>
        <p:spPr>
          <a:xfrm>
            <a:off x="777240" y="2880360"/>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典型的研究问题</a:t>
            </a:r>
            <a:endParaRPr dirty="0" lang="en-US" sz="1500"/>
          </a:p>
        </p:txBody>
      </p:sp>
      <p:sp>
        <p:nvSpPr>
          <p:cNvPr id="10" name="Text 8"/>
          <p:cNvSpPr txBox="1"/>
          <p:nvPr/>
        </p:nvSpPr>
        <p:spPr>
          <a:xfrm>
            <a:off x="777240" y="3127248"/>
            <a:ext cx="4983480" cy="9144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学习者有哪些特点？</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我们对它们的测量有多可靠？</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哪个指令或位置是合适的？</a:t>
            </a:r>
            <a:endParaRPr dirty="0" lang="en-US" sz="1500"/>
          </a:p>
        </p:txBody>
      </p:sp>
      <p:sp>
        <p:nvSpPr>
          <p:cNvPr id="11" name="Text 9"/>
          <p:cNvSpPr txBox="1"/>
          <p:nvPr/>
        </p:nvSpPr>
        <p:spPr>
          <a:xfrm>
            <a:off x="777240" y="4096512"/>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贡献了什么？</a:t>
            </a:r>
            <a:endParaRPr dirty="0" lang="en-US" sz="1500"/>
          </a:p>
        </p:txBody>
      </p:sp>
      <p:sp>
        <p:nvSpPr>
          <p:cNvPr id="12" name="Text 10"/>
          <p:cNvSpPr txBox="1"/>
          <p:nvPr/>
        </p:nvSpPr>
        <p:spPr>
          <a:xfrm>
            <a:off x="777240" y="4343400"/>
            <a:ext cx="4983480" cy="50292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帮助确定支持需求，并提供专业服务。</a:t>
            </a:r>
            <a:endParaRPr dirty="0" lang="en-US" sz="1500"/>
          </a:p>
        </p:txBody>
      </p:sp>
      <p:sp>
        <p:nvSpPr>
          <p:cNvPr id="13" name="Text 11"/>
          <p:cNvSpPr txBox="1"/>
          <p:nvPr/>
        </p:nvSpPr>
        <p:spPr>
          <a:xfrm>
            <a:off x="777240" y="5008764"/>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风险和批评</a:t>
            </a:r>
            <a:endParaRPr dirty="0" lang="en-US" sz="1500"/>
          </a:p>
        </p:txBody>
      </p:sp>
      <p:sp>
        <p:nvSpPr>
          <p:cNvPr id="14" name="Text 12"/>
          <p:cNvSpPr txBox="1"/>
          <p:nvPr/>
        </p:nvSpPr>
        <p:spPr>
          <a:xfrm>
            <a:off x="777240" y="5255652"/>
            <a:ext cx="4983480" cy="73152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一个分数或标签可能被视为整个学习者。</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课堂条件受到的关注太少（Oliver, 1996）。</a:t>
            </a:r>
            <a:endParaRPr dirty="0" lang="en-US" sz="1500"/>
          </a:p>
        </p:txBody>
      </p:sp>
      <p:sp>
        <p:nvSpPr>
          <p:cNvPr id="15" name="Shape 13"/>
          <p:cNvSpPr/>
          <p:nvPr/>
        </p:nvSpPr>
        <p:spPr>
          <a:xfrm>
            <a:off x="6199632" y="1325880"/>
            <a:ext cx="5440680" cy="4892040"/>
          </a:xfrm>
          <a:prstGeom prst="roundRect">
            <a:avLst>
              <a:gd fmla="val 1495" name="adj"/>
            </a:avLst>
          </a:prstGeom>
          <a:solidFill>
            <a:srgbClr val="EFE5D3"/>
          </a:solidFill>
          <a:ln/>
        </p:spPr>
      </p:sp>
      <p:sp>
        <p:nvSpPr>
          <p:cNvPr id="16" name="Text 14"/>
          <p:cNvSpPr txBox="1"/>
          <p:nvPr/>
        </p:nvSpPr>
        <p:spPr>
          <a:xfrm>
            <a:off x="6428232" y="150876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2</a:t>
            </a:r>
            <a:endParaRPr dirty="0" lang="en-US" sz="1900"/>
          </a:p>
        </p:txBody>
      </p:sp>
      <p:sp>
        <p:nvSpPr>
          <p:cNvPr id="17" name="Text 15"/>
          <p:cNvSpPr txBox="1"/>
          <p:nvPr/>
        </p:nvSpPr>
        <p:spPr>
          <a:xfrm>
            <a:off x="7068312" y="1463040"/>
            <a:ext cx="4389120" cy="594360"/>
          </a:xfrm>
          <a:prstGeom prst="rect">
            <a:avLst/>
          </a:prstGeom>
          <a:noFill/>
          <a:ln/>
        </p:spPr>
        <p:txBody>
          <a:bodyPr anchor="ctr" bIns="0" lIns="0" rIns="0" rtlCol="0" tIns="0" wrap="square"/>
          <a:lstStyle/>
          <a:p>
            <a:pPr indent="0" marL="0">
              <a:buNone/>
            </a:pPr>
            <a:r>
              <a:rPr b="1" dirty="0" lang="en-US" sz="2000">
                <a:solidFill>
                  <a:srgbClr val="2E2522"/>
                </a:solidFill>
                <a:latin charset="0" pitchFamily="34" typeface="Cambria"/>
                <a:ea charset="-122" pitchFamily="34" typeface="Cambria"/>
                <a:cs charset="-120" pitchFamily="34" typeface="Cambria"/>
              </a:rPr>
              <a:t>专门化、隔离化的规定</a:t>
            </a:r>
            <a:endParaRPr dirty="0" lang="en-US" sz="2000"/>
          </a:p>
        </p:txBody>
      </p:sp>
      <p:sp>
        <p:nvSpPr>
          <p:cNvPr id="18" name="Text 16"/>
          <p:cNvSpPr txBox="1"/>
          <p:nvPr/>
        </p:nvSpPr>
        <p:spPr>
          <a:xfrm>
            <a:off x="6428232" y="2148840"/>
            <a:ext cx="4983480" cy="685800"/>
          </a:xfrm>
          <a:prstGeom prst="rect">
            <a:avLst/>
          </a:prstGeom>
          <a:noFill/>
          <a:ln/>
        </p:spPr>
        <p:txBody>
          <a:bodyPr anchor="t" bIns="0" lIns="0" rIns="0" rtlCol="0" tIns="0" wrap="square"/>
          <a:lstStyle/>
          <a:p>
            <a:pPr indent="0" marL="0">
              <a:buNone/>
            </a:pPr>
            <a:r>
              <a:rPr b="1" dirty="0" lang="en-US" sz="1500">
                <a:solidFill>
                  <a:srgbClr val="7A1F2B"/>
                </a:solidFill>
                <a:latin charset="0" pitchFamily="34" typeface="Calibri"/>
                <a:ea charset="-122" pitchFamily="34" typeface="Calibri"/>
                <a:cs charset="-120" pitchFamily="34" typeface="Calibri"/>
              </a:rPr>
              <a:t>主要问题：谁应该参加单独的设置，以及这些设置提供什么。</a:t>
            </a:r>
            <a:endParaRPr dirty="0" lang="en-US" sz="1500"/>
          </a:p>
        </p:txBody>
      </p:sp>
      <p:sp>
        <p:nvSpPr>
          <p:cNvPr id="19" name="Text 17"/>
          <p:cNvSpPr txBox="1"/>
          <p:nvPr/>
        </p:nvSpPr>
        <p:spPr>
          <a:xfrm>
            <a:off x="6428232" y="2880360"/>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典型的研究问题</a:t>
            </a:r>
            <a:endParaRPr dirty="0" lang="en-US" sz="1500"/>
          </a:p>
        </p:txBody>
      </p:sp>
      <p:sp>
        <p:nvSpPr>
          <p:cNvPr id="20" name="Text 18"/>
          <p:cNvSpPr txBox="1"/>
          <p:nvPr/>
        </p:nvSpPr>
        <p:spPr>
          <a:xfrm>
            <a:off x="6428232" y="3127248"/>
            <a:ext cx="4983480" cy="9144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谁应该进入特殊学校或机构？</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这些机构提供什么样的培训？</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学习者能获得什么样的结果？</a:t>
            </a:r>
            <a:endParaRPr dirty="0" lang="en-US" sz="1500"/>
          </a:p>
        </p:txBody>
      </p:sp>
      <p:sp>
        <p:nvSpPr>
          <p:cNvPr id="21" name="Text 19"/>
          <p:cNvSpPr txBox="1"/>
          <p:nvPr/>
        </p:nvSpPr>
        <p:spPr>
          <a:xfrm>
            <a:off x="6428232" y="4096512"/>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它贡献了什么</a:t>
            </a:r>
            <a:endParaRPr dirty="0" lang="en-US" sz="1500"/>
          </a:p>
        </p:txBody>
      </p:sp>
      <p:sp>
        <p:nvSpPr>
          <p:cNvPr id="22" name="Text 20"/>
          <p:cNvSpPr txBox="1"/>
          <p:nvPr/>
        </p:nvSpPr>
        <p:spPr>
          <a:xfrm>
            <a:off x="6428232" y="4343400"/>
            <a:ext cx="4983480" cy="50292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一些环境提供了在其他情况下无法获得的教育机会。</a:t>
            </a:r>
            <a:endParaRPr dirty="0" lang="en-US" sz="1500"/>
          </a:p>
        </p:txBody>
      </p:sp>
      <p:sp>
        <p:nvSpPr>
          <p:cNvPr id="23" name="Text 21"/>
          <p:cNvSpPr txBox="1"/>
          <p:nvPr/>
        </p:nvSpPr>
        <p:spPr>
          <a:xfrm>
            <a:off x="6428232" y="5008764"/>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风险和批评</a:t>
            </a:r>
            <a:endParaRPr dirty="0" lang="en-US" sz="1500"/>
          </a:p>
        </p:txBody>
      </p:sp>
      <p:sp>
        <p:nvSpPr>
          <p:cNvPr id="24" name="Text 22"/>
          <p:cNvSpPr txBox="1"/>
          <p:nvPr/>
        </p:nvSpPr>
        <p:spPr>
          <a:xfrm>
            <a:off x="6428232" y="5255652"/>
            <a:ext cx="4983480" cy="73152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与社区和普通学校生活的接触有限。</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各国的历史不同；没有一个全球性的舞台（Wolfensberger, 1972）。</a:t>
            </a:r>
            <a:endParaRPr dirty="0" lang="en-US" sz="15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name="Slide 10">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第一部分·历史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股3和股4：从安置到参与</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5440680" cy="4892040"/>
          </a:xfrm>
          <a:prstGeom prst="roundRect">
            <a:avLst>
              <a:gd fmla="val 1495" name="adj"/>
            </a:avLst>
          </a:prstGeom>
          <a:solidFill>
            <a:srgbClr val="EFE5D3"/>
          </a:solidFill>
          <a:ln/>
        </p:spPr>
      </p:sp>
      <p:sp>
        <p:nvSpPr>
          <p:cNvPr id="6" name="Text 4"/>
          <p:cNvSpPr txBox="1"/>
          <p:nvPr/>
        </p:nvSpPr>
        <p:spPr>
          <a:xfrm>
            <a:off x="777240" y="150876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3</a:t>
            </a:r>
            <a:endParaRPr dirty="0" lang="en-US" sz="1900"/>
          </a:p>
        </p:txBody>
      </p:sp>
      <p:sp>
        <p:nvSpPr>
          <p:cNvPr id="7" name="Text 5"/>
          <p:cNvSpPr txBox="1"/>
          <p:nvPr/>
        </p:nvSpPr>
        <p:spPr>
          <a:xfrm>
            <a:off x="1417320" y="1463040"/>
            <a:ext cx="4389120" cy="594360"/>
          </a:xfrm>
          <a:prstGeom prst="rect">
            <a:avLst/>
          </a:prstGeom>
          <a:noFill/>
          <a:ln/>
        </p:spPr>
        <p:txBody>
          <a:bodyPr anchor="ctr" bIns="0" lIns="0" rIns="0" rtlCol="0" tIns="0" wrap="square"/>
          <a:lstStyle/>
          <a:p>
            <a:pPr indent="0" marL="0">
              <a:buNone/>
            </a:pPr>
            <a:r>
              <a:rPr b="1" dirty="0" lang="en-US" sz="2000">
                <a:solidFill>
                  <a:srgbClr val="2E2522"/>
                </a:solidFill>
                <a:latin charset="0" pitchFamily="34" typeface="Cambria"/>
                <a:ea charset="-122" pitchFamily="34" typeface="Cambria"/>
                <a:cs charset="-120" pitchFamily="34" typeface="Cambria"/>
              </a:rPr>
              <a:t>正常化与整合</a:t>
            </a:r>
            <a:endParaRPr dirty="0" lang="en-US" sz="2000"/>
          </a:p>
        </p:txBody>
      </p:sp>
      <p:sp>
        <p:nvSpPr>
          <p:cNvPr id="8" name="Text 6"/>
          <p:cNvSpPr txBox="1"/>
          <p:nvPr/>
        </p:nvSpPr>
        <p:spPr>
          <a:xfrm>
            <a:off x="777240" y="2148840"/>
            <a:ext cx="4983480" cy="685800"/>
          </a:xfrm>
          <a:prstGeom prst="rect">
            <a:avLst/>
          </a:prstGeom>
          <a:noFill/>
          <a:ln/>
        </p:spPr>
        <p:txBody>
          <a:bodyPr anchor="t" bIns="0" lIns="0" rIns="0" rtlCol="0" tIns="0" wrap="square"/>
          <a:lstStyle/>
          <a:p>
            <a:pPr indent="0" marL="0">
              <a:buNone/>
            </a:pPr>
            <a:r>
              <a:rPr b="1" dirty="0" lang="en-US" sz="1500">
                <a:solidFill>
                  <a:srgbClr val="7A1F2B"/>
                </a:solidFill>
                <a:latin charset="0" pitchFamily="34" typeface="Calibri"/>
                <a:ea charset="-122" pitchFamily="34" typeface="Calibri"/>
                <a:cs charset="-120" pitchFamily="34" typeface="Calibri"/>
              </a:rPr>
              <a:t>主要关注：残疾人应该分享普通的社区和学校生活（涅杰, 1985）。</a:t>
            </a:r>
            <a:endParaRPr dirty="0" lang="en-US" sz="1500"/>
          </a:p>
        </p:txBody>
      </p:sp>
      <p:sp>
        <p:nvSpPr>
          <p:cNvPr id="9" name="Text 7"/>
          <p:cNvSpPr txBox="1"/>
          <p:nvPr/>
        </p:nvSpPr>
        <p:spPr>
          <a:xfrm>
            <a:off x="777240" y="2880360"/>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典型的研究问题</a:t>
            </a:r>
            <a:endParaRPr dirty="0" lang="en-US" sz="1500"/>
          </a:p>
        </p:txBody>
      </p:sp>
      <p:sp>
        <p:nvSpPr>
          <p:cNvPr id="10" name="Text 8"/>
          <p:cNvSpPr txBox="1"/>
          <p:nvPr/>
        </p:nvSpPr>
        <p:spPr>
          <a:xfrm>
            <a:off x="777240" y="3127248"/>
            <a:ext cx="4983480" cy="6858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是否残疾学生被安置在普通学校？</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有物理访问导致学习和参与？</a:t>
            </a:r>
            <a:endParaRPr dirty="0" lang="en-US" sz="1500"/>
          </a:p>
        </p:txBody>
      </p:sp>
      <p:sp>
        <p:nvSpPr>
          <p:cNvPr id="11" name="Text 9"/>
          <p:cNvSpPr txBox="1"/>
          <p:nvPr/>
        </p:nvSpPr>
        <p:spPr>
          <a:xfrm>
            <a:off x="777240" y="3993421"/>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它贡献了什么？</a:t>
            </a:r>
            <a:endParaRPr dirty="0" lang="en-US" sz="1500"/>
          </a:p>
        </p:txBody>
      </p:sp>
      <p:sp>
        <p:nvSpPr>
          <p:cNvPr id="12" name="Text 10"/>
          <p:cNvSpPr txBox="1"/>
          <p:nvPr/>
        </p:nvSpPr>
        <p:spPr>
          <a:xfrm>
            <a:off x="777240" y="4240309"/>
            <a:ext cx="4983480" cy="50292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挑战了学习者应该分开生活和学习的假设。</a:t>
            </a:r>
            <a:endParaRPr dirty="0" lang="en-US" sz="1500"/>
          </a:p>
        </p:txBody>
      </p:sp>
      <p:sp>
        <p:nvSpPr>
          <p:cNvPr id="13" name="Text 11"/>
          <p:cNvSpPr txBox="1"/>
          <p:nvPr/>
        </p:nvSpPr>
        <p:spPr>
          <a:xfrm>
            <a:off x="777240" y="4923598"/>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风险和批评</a:t>
            </a:r>
            <a:endParaRPr dirty="0" lang="en-US" sz="1500"/>
          </a:p>
        </p:txBody>
      </p:sp>
      <p:sp>
        <p:nvSpPr>
          <p:cNvPr id="14" name="Text 12"/>
          <p:cNvSpPr txBox="1"/>
          <p:nvPr/>
        </p:nvSpPr>
        <p:spPr>
          <a:xfrm>
            <a:off x="777240" y="5170486"/>
            <a:ext cx="4983480" cy="82296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单独的实习可能不会改变教学、材料或期望。</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学习者可以在场，但不包括在内。</a:t>
            </a:r>
            <a:endParaRPr dirty="0" lang="en-US" sz="1500"/>
          </a:p>
        </p:txBody>
      </p:sp>
      <p:sp>
        <p:nvSpPr>
          <p:cNvPr id="15" name="Shape 13"/>
          <p:cNvSpPr/>
          <p:nvPr/>
        </p:nvSpPr>
        <p:spPr>
          <a:xfrm>
            <a:off x="6199632" y="1325880"/>
            <a:ext cx="5440680" cy="4892040"/>
          </a:xfrm>
          <a:prstGeom prst="roundRect">
            <a:avLst>
              <a:gd fmla="val 1495" name="adj"/>
            </a:avLst>
          </a:prstGeom>
          <a:solidFill>
            <a:srgbClr val="EFE5D3"/>
          </a:solidFill>
          <a:ln/>
        </p:spPr>
      </p:sp>
      <p:sp>
        <p:nvSpPr>
          <p:cNvPr id="16" name="Text 14"/>
          <p:cNvSpPr txBox="1"/>
          <p:nvPr/>
        </p:nvSpPr>
        <p:spPr>
          <a:xfrm>
            <a:off x="6428232" y="150876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4</a:t>
            </a:r>
            <a:endParaRPr dirty="0" lang="en-US" sz="1900"/>
          </a:p>
        </p:txBody>
      </p:sp>
      <p:sp>
        <p:nvSpPr>
          <p:cNvPr id="17" name="Text 15"/>
          <p:cNvSpPr txBox="1"/>
          <p:nvPr/>
        </p:nvSpPr>
        <p:spPr>
          <a:xfrm>
            <a:off x="7068312" y="1463040"/>
            <a:ext cx="4389120" cy="594360"/>
          </a:xfrm>
          <a:prstGeom prst="rect">
            <a:avLst/>
          </a:prstGeom>
          <a:noFill/>
          <a:ln/>
        </p:spPr>
        <p:txBody>
          <a:bodyPr anchor="ctr" bIns="0" lIns="0" rIns="0" rtlCol="0" tIns="0" wrap="square"/>
          <a:lstStyle/>
          <a:p>
            <a:pPr indent="0" marL="0">
              <a:buNone/>
            </a:pPr>
            <a:r>
              <a:rPr b="1" dirty="0" lang="en-US" sz="2000">
                <a:solidFill>
                  <a:srgbClr val="2E2522"/>
                </a:solidFill>
                <a:latin charset="0" pitchFamily="34" typeface="Cambria"/>
                <a:ea charset="-122" pitchFamily="34" typeface="Cambria"/>
                <a:cs charset="-120" pitchFamily="34" typeface="Cambria"/>
              </a:rPr>
              <a:t>包容和基于权利的教育</a:t>
            </a:r>
            <a:endParaRPr dirty="0" lang="en-US" sz="2000"/>
          </a:p>
        </p:txBody>
      </p:sp>
      <p:sp>
        <p:nvSpPr>
          <p:cNvPr id="18" name="Text 16"/>
          <p:cNvSpPr txBox="1"/>
          <p:nvPr/>
        </p:nvSpPr>
        <p:spPr>
          <a:xfrm>
            <a:off x="6428232" y="2148840"/>
            <a:ext cx="4983480" cy="685800"/>
          </a:xfrm>
          <a:prstGeom prst="rect">
            <a:avLst/>
          </a:prstGeom>
          <a:noFill/>
          <a:ln/>
        </p:spPr>
        <p:txBody>
          <a:bodyPr anchor="t" bIns="0" lIns="0" rIns="0" rtlCol="0" tIns="0" wrap="square"/>
          <a:lstStyle/>
          <a:p>
            <a:pPr indent="0" marL="0">
              <a:buNone/>
            </a:pPr>
            <a:r>
              <a:rPr b="1" dirty="0" lang="en-US" sz="1500">
                <a:solidFill>
                  <a:srgbClr val="7A1F2B"/>
                </a:solidFill>
                <a:latin charset="0" pitchFamily="34" typeface="Calibri"/>
                <a:ea charset="-122" pitchFamily="34" typeface="Calibri"/>
                <a:cs charset="-120" pitchFamily="34" typeface="Calibri"/>
              </a:rPr>
              <a:t>主要关注：学校如何使每个学习者都能学习和参与。</a:t>
            </a:r>
            <a:endParaRPr dirty="0" lang="en-US" sz="1500"/>
          </a:p>
        </p:txBody>
      </p:sp>
      <p:sp>
        <p:nvSpPr>
          <p:cNvPr id="19" name="Text 17"/>
          <p:cNvSpPr txBox="1"/>
          <p:nvPr/>
        </p:nvSpPr>
        <p:spPr>
          <a:xfrm>
            <a:off x="6428232" y="2880360"/>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典型的研究问题</a:t>
            </a:r>
            <a:endParaRPr dirty="0" lang="en-US" sz="1500"/>
          </a:p>
        </p:txBody>
      </p:sp>
      <p:sp>
        <p:nvSpPr>
          <p:cNvPr id="20" name="Text 18"/>
          <p:cNvSpPr txBox="1"/>
          <p:nvPr/>
        </p:nvSpPr>
        <p:spPr>
          <a:xfrm>
            <a:off x="6428232" y="3127248"/>
            <a:ext cx="4983480" cy="6858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在课程、教学、关系和政策方面存在哪些障碍？</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哪些学校实践能够促进参与？</a:t>
            </a:r>
            <a:endParaRPr dirty="0" lang="en-US" sz="1500"/>
          </a:p>
        </p:txBody>
      </p:sp>
      <p:sp>
        <p:nvSpPr>
          <p:cNvPr id="21" name="Text 19"/>
          <p:cNvSpPr txBox="1"/>
          <p:nvPr/>
        </p:nvSpPr>
        <p:spPr>
          <a:xfrm>
            <a:off x="6428232" y="3993421"/>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关键文件</a:t>
            </a:r>
            <a:endParaRPr dirty="0" lang="en-US" sz="1500"/>
          </a:p>
        </p:txBody>
      </p:sp>
      <p:sp>
        <p:nvSpPr>
          <p:cNvPr id="22" name="Text 20"/>
          <p:cNvSpPr txBox="1"/>
          <p:nvPr/>
        </p:nvSpPr>
        <p:spPr>
          <a:xfrm>
            <a:off x="6428232" y="4240309"/>
            <a:ext cx="4983480" cy="502920"/>
          </a:xfrm>
          <a:prstGeom prst="rect">
            <a:avLst/>
          </a:prstGeom>
          <a:noFill/>
          <a:ln/>
        </p:spPr>
        <p:txBody>
          <a:bodyPr anchor="t" bIns="0" lIns="0" rIns="0" rtlCol="0" tIns="0" wrap="square">
            <a:normAutofit fontScale="95636" lnSpcReduction="10000"/>
          </a:bodyPr>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《萨拉曼卡声明》（教科文组织，1994年）；CRPD第24条（联合国，2006）。</a:t>
            </a:r>
            <a:endParaRPr dirty="0" lang="en-US" sz="1500"/>
          </a:p>
        </p:txBody>
      </p:sp>
      <p:sp>
        <p:nvSpPr>
          <p:cNvPr id="23" name="Text 21"/>
          <p:cNvSpPr txBox="1"/>
          <p:nvPr/>
        </p:nvSpPr>
        <p:spPr>
          <a:xfrm>
            <a:off x="6428232" y="4923598"/>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贡献/警示</a:t>
            </a:r>
            <a:endParaRPr dirty="0" lang="en-US" sz="1500"/>
          </a:p>
        </p:txBody>
      </p:sp>
      <p:sp>
        <p:nvSpPr>
          <p:cNvPr id="24" name="Text 22"/>
          <p:cNvSpPr txBox="1"/>
          <p:nvPr/>
        </p:nvSpPr>
        <p:spPr>
          <a:xfrm>
            <a:off x="6428232" y="5170486"/>
            <a:ext cx="4983480" cy="82296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将焦点从学习者转移到学校（Ainscow, 2020）。</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在帮助计划支持时，个人评估仍然是有用的。</a:t>
            </a:r>
            <a:endParaRPr dirty="0" lang="en-US" sz="15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name="Slide 11">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normAutofit fontScale="94280" lnSpcReduction="10000"/>
          </a:bodyPr>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a·历史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整合还是包容：研究着眼于什么？</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5440680" cy="2194560"/>
          </a:xfrm>
          <a:prstGeom prst="roundRect">
            <a:avLst>
              <a:gd fmla="val 3333" name="adj"/>
            </a:avLst>
          </a:prstGeom>
          <a:solidFill>
            <a:srgbClr val="EFE5D3"/>
          </a:solidFill>
          <a:ln/>
        </p:spPr>
      </p:sp>
      <p:sp>
        <p:nvSpPr>
          <p:cNvPr id="6" name="Text 4"/>
          <p:cNvSpPr txBox="1"/>
          <p:nvPr/>
        </p:nvSpPr>
        <p:spPr>
          <a:xfrm>
            <a:off x="777240" y="1463040"/>
            <a:ext cx="2743200"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集成</a:t>
            </a:r>
            <a:endParaRPr dirty="0" lang="en-US" sz="1100"/>
          </a:p>
        </p:txBody>
      </p:sp>
      <p:sp>
        <p:nvSpPr>
          <p:cNvPr id="7" name="Shape 5"/>
          <p:cNvSpPr/>
          <p:nvPr/>
        </p:nvSpPr>
        <p:spPr>
          <a:xfrm>
            <a:off x="777240" y="1783080"/>
            <a:ext cx="2377440" cy="1417320"/>
          </a:xfrm>
          <a:prstGeom prst="roundRect">
            <a:avLst>
              <a:gd fmla="val 5161" name="adj"/>
            </a:avLst>
          </a:prstGeom>
          <a:solidFill>
            <a:srgbClr val="FFFBF3"/>
          </a:solidFill>
          <a:ln w="15875">
            <a:solidFill>
              <a:srgbClr val="C9AE85"/>
            </a:solidFill>
            <a:prstDash val="solid"/>
          </a:ln>
        </p:spPr>
      </p:sp>
      <p:sp>
        <p:nvSpPr>
          <p:cNvPr id="8" name="Shape 6"/>
          <p:cNvSpPr/>
          <p:nvPr/>
        </p:nvSpPr>
        <p:spPr>
          <a:xfrm>
            <a:off x="960120" y="2011680"/>
            <a:ext cx="365760" cy="365760"/>
          </a:xfrm>
          <a:prstGeom prst="rect">
            <a:avLst/>
          </a:prstGeom>
          <a:solidFill>
            <a:srgbClr val="E4D4B8"/>
          </a:solidFill>
          <a:ln/>
        </p:spPr>
      </p:sp>
      <p:sp>
        <p:nvSpPr>
          <p:cNvPr id="9" name="Shape 7"/>
          <p:cNvSpPr/>
          <p:nvPr/>
        </p:nvSpPr>
        <p:spPr>
          <a:xfrm>
            <a:off x="1508760" y="2011680"/>
            <a:ext cx="365760" cy="365760"/>
          </a:xfrm>
          <a:prstGeom prst="rect">
            <a:avLst/>
          </a:prstGeom>
          <a:solidFill>
            <a:srgbClr val="E4D4B8"/>
          </a:solidFill>
          <a:ln/>
        </p:spPr>
      </p:sp>
      <p:sp>
        <p:nvSpPr>
          <p:cNvPr id="10" name="Shape 8"/>
          <p:cNvSpPr/>
          <p:nvPr/>
        </p:nvSpPr>
        <p:spPr>
          <a:xfrm>
            <a:off x="2057400" y="2011680"/>
            <a:ext cx="365760" cy="365760"/>
          </a:xfrm>
          <a:prstGeom prst="rect">
            <a:avLst/>
          </a:prstGeom>
          <a:solidFill>
            <a:srgbClr val="E4D4B8"/>
          </a:solidFill>
          <a:ln/>
        </p:spPr>
      </p:sp>
      <p:sp>
        <p:nvSpPr>
          <p:cNvPr id="11" name="Shape 9"/>
          <p:cNvSpPr/>
          <p:nvPr/>
        </p:nvSpPr>
        <p:spPr>
          <a:xfrm>
            <a:off x="2606040" y="2011680"/>
            <a:ext cx="365760" cy="365760"/>
          </a:xfrm>
          <a:prstGeom prst="rect">
            <a:avLst/>
          </a:prstGeom>
          <a:solidFill>
            <a:srgbClr val="E4D4B8"/>
          </a:solidFill>
          <a:ln/>
        </p:spPr>
      </p:sp>
      <p:sp>
        <p:nvSpPr>
          <p:cNvPr id="12" name="Shape 10"/>
          <p:cNvSpPr/>
          <p:nvPr/>
        </p:nvSpPr>
        <p:spPr>
          <a:xfrm>
            <a:off x="960120" y="2606040"/>
            <a:ext cx="365760" cy="365760"/>
          </a:xfrm>
          <a:prstGeom prst="rect">
            <a:avLst/>
          </a:prstGeom>
          <a:solidFill>
            <a:srgbClr val="E4D4B8"/>
          </a:solidFill>
          <a:ln/>
        </p:spPr>
      </p:sp>
      <p:sp>
        <p:nvSpPr>
          <p:cNvPr id="13" name="Shape 11"/>
          <p:cNvSpPr/>
          <p:nvPr/>
        </p:nvSpPr>
        <p:spPr>
          <a:xfrm>
            <a:off x="1508760" y="2606040"/>
            <a:ext cx="365760" cy="365760"/>
          </a:xfrm>
          <a:prstGeom prst="rect">
            <a:avLst/>
          </a:prstGeom>
          <a:solidFill>
            <a:srgbClr val="E4D4B8"/>
          </a:solidFill>
          <a:ln/>
        </p:spPr>
      </p:sp>
      <p:sp>
        <p:nvSpPr>
          <p:cNvPr id="14" name="Shape 12"/>
          <p:cNvSpPr/>
          <p:nvPr/>
        </p:nvSpPr>
        <p:spPr>
          <a:xfrm>
            <a:off x="2057400" y="2606040"/>
            <a:ext cx="365760" cy="365760"/>
          </a:xfrm>
          <a:prstGeom prst="rect">
            <a:avLst/>
          </a:prstGeom>
          <a:solidFill>
            <a:srgbClr val="E4D4B8"/>
          </a:solidFill>
          <a:ln/>
        </p:spPr>
      </p:sp>
      <p:sp>
        <p:nvSpPr>
          <p:cNvPr id="15" name="Shape 13"/>
          <p:cNvSpPr/>
          <p:nvPr/>
        </p:nvSpPr>
        <p:spPr>
          <a:xfrm>
            <a:off x="2606040" y="2606040"/>
            <a:ext cx="365760" cy="365760"/>
          </a:xfrm>
          <a:prstGeom prst="rect">
            <a:avLst/>
          </a:prstGeom>
          <a:solidFill>
            <a:srgbClr val="E4D4B8"/>
          </a:solidFill>
          <a:ln/>
        </p:spPr>
      </p:sp>
      <p:sp>
        <p:nvSpPr>
          <p:cNvPr id="16" name="Shape 14"/>
          <p:cNvSpPr/>
          <p:nvPr/>
        </p:nvSpPr>
        <p:spPr>
          <a:xfrm>
            <a:off x="3931920" y="2286000"/>
            <a:ext cx="411480" cy="411480"/>
          </a:xfrm>
          <a:prstGeom prst="ellipse">
            <a:avLst/>
          </a:prstGeom>
          <a:solidFill>
            <a:srgbClr val="7A1F2B"/>
          </a:solidFill>
          <a:ln/>
        </p:spPr>
      </p:sp>
      <p:sp>
        <p:nvSpPr>
          <p:cNvPr id="17" name="Shape 15"/>
          <p:cNvSpPr/>
          <p:nvPr/>
        </p:nvSpPr>
        <p:spPr>
          <a:xfrm flipH="1">
            <a:off x="3246120" y="2487168"/>
            <a:ext cx="640080" cy="914"/>
          </a:xfrm>
          <a:prstGeom prst="line">
            <a:avLst/>
          </a:prstGeom>
          <a:noFill/>
          <a:ln w="25400">
            <a:solidFill>
              <a:srgbClr val="7A1F2B"/>
            </a:solidFill>
            <a:prstDash val="solid"/>
            <a:tailEnd type="triangle"/>
          </a:ln>
        </p:spPr>
      </p:sp>
      <p:sp>
        <p:nvSpPr>
          <p:cNvPr id="18" name="Text 16"/>
          <p:cNvSpPr txBox="1"/>
          <p:nvPr/>
        </p:nvSpPr>
        <p:spPr>
          <a:xfrm>
            <a:off x="3337560" y="2788920"/>
            <a:ext cx="2560320" cy="640080"/>
          </a:xfrm>
          <a:prstGeom prst="rect">
            <a:avLst/>
          </a:prstGeom>
          <a:noFill/>
          <a:ln/>
        </p:spPr>
        <p:txBody>
          <a:bodyPr anchor="t"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学习者进入。课堂保持不变。</a:t>
            </a:r>
            <a:endParaRPr dirty="0" lang="en-US" sz="1600"/>
          </a:p>
        </p:txBody>
      </p:sp>
      <p:sp>
        <p:nvSpPr>
          <p:cNvPr id="19" name="Shape 17"/>
          <p:cNvSpPr/>
          <p:nvPr/>
        </p:nvSpPr>
        <p:spPr>
          <a:xfrm>
            <a:off x="6199632" y="1325880"/>
            <a:ext cx="5440680" cy="2194560"/>
          </a:xfrm>
          <a:prstGeom prst="roundRect">
            <a:avLst>
              <a:gd fmla="val 3333" name="adj"/>
            </a:avLst>
          </a:prstGeom>
          <a:solidFill>
            <a:srgbClr val="EFE5D3"/>
          </a:solidFill>
          <a:ln/>
        </p:spPr>
      </p:sp>
      <p:sp>
        <p:nvSpPr>
          <p:cNvPr id="20" name="Text 18"/>
          <p:cNvSpPr txBox="1"/>
          <p:nvPr/>
        </p:nvSpPr>
        <p:spPr>
          <a:xfrm>
            <a:off x="6428232" y="1463040"/>
            <a:ext cx="2743200"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包容</a:t>
            </a:r>
            <a:endParaRPr dirty="0" lang="en-US" sz="1100"/>
          </a:p>
        </p:txBody>
      </p:sp>
      <p:sp>
        <p:nvSpPr>
          <p:cNvPr id="21" name="Shape 19"/>
          <p:cNvSpPr/>
          <p:nvPr/>
        </p:nvSpPr>
        <p:spPr>
          <a:xfrm>
            <a:off x="6428232" y="1783080"/>
            <a:ext cx="2377440" cy="1417320"/>
          </a:xfrm>
          <a:prstGeom prst="roundRect">
            <a:avLst>
              <a:gd fmla="val 5161" name="adj"/>
            </a:avLst>
          </a:prstGeom>
          <a:solidFill>
            <a:srgbClr val="FFFBF3"/>
          </a:solidFill>
          <a:ln w="15875">
            <a:solidFill>
              <a:srgbClr val="C9AE85"/>
            </a:solidFill>
            <a:prstDash val="solid"/>
          </a:ln>
        </p:spPr>
      </p:sp>
      <p:sp>
        <p:nvSpPr>
          <p:cNvPr id="22" name="Shape 20"/>
          <p:cNvSpPr/>
          <p:nvPr/>
        </p:nvSpPr>
        <p:spPr>
          <a:xfrm>
            <a:off x="6611112" y="2011680"/>
            <a:ext cx="457200" cy="320040"/>
          </a:xfrm>
          <a:prstGeom prst="roundRect">
            <a:avLst>
              <a:gd fmla="val 28571" name="adj"/>
            </a:avLst>
          </a:prstGeom>
          <a:solidFill>
            <a:srgbClr val="C9AE85"/>
          </a:solidFill>
          <a:ln/>
        </p:spPr>
      </p:sp>
      <p:sp>
        <p:nvSpPr>
          <p:cNvPr id="23" name="Shape 21"/>
          <p:cNvSpPr/>
          <p:nvPr/>
        </p:nvSpPr>
        <p:spPr>
          <a:xfrm>
            <a:off x="7159752" y="2011680"/>
            <a:ext cx="365760" cy="411480"/>
          </a:xfrm>
          <a:prstGeom prst="roundRect">
            <a:avLst>
              <a:gd fmla="val 25000" name="adj"/>
            </a:avLst>
          </a:prstGeom>
          <a:solidFill>
            <a:srgbClr val="E4D4B8"/>
          </a:solidFill>
          <a:ln/>
        </p:spPr>
      </p:sp>
      <p:sp>
        <p:nvSpPr>
          <p:cNvPr id="24" name="Shape 22"/>
          <p:cNvSpPr/>
          <p:nvPr/>
        </p:nvSpPr>
        <p:spPr>
          <a:xfrm>
            <a:off x="7708392" y="2011680"/>
            <a:ext cx="365760" cy="320040"/>
          </a:xfrm>
          <a:prstGeom prst="roundRect">
            <a:avLst>
              <a:gd fmla="val 28571" name="adj"/>
            </a:avLst>
          </a:prstGeom>
          <a:solidFill>
            <a:srgbClr val="A5505B"/>
          </a:solidFill>
          <a:ln/>
        </p:spPr>
      </p:sp>
      <p:sp>
        <p:nvSpPr>
          <p:cNvPr id="25" name="Shape 23"/>
          <p:cNvSpPr/>
          <p:nvPr/>
        </p:nvSpPr>
        <p:spPr>
          <a:xfrm>
            <a:off x="6611112" y="2606040"/>
            <a:ext cx="365760" cy="320040"/>
          </a:xfrm>
          <a:prstGeom prst="roundRect">
            <a:avLst>
              <a:gd fmla="val 28571" name="adj"/>
            </a:avLst>
          </a:prstGeom>
          <a:solidFill>
            <a:srgbClr val="E4D4B8"/>
          </a:solidFill>
          <a:ln/>
        </p:spPr>
      </p:sp>
      <p:sp>
        <p:nvSpPr>
          <p:cNvPr id="26" name="Shape 24"/>
          <p:cNvSpPr/>
          <p:nvPr/>
        </p:nvSpPr>
        <p:spPr>
          <a:xfrm>
            <a:off x="7159752" y="2606040"/>
            <a:ext cx="365760" cy="411480"/>
          </a:xfrm>
          <a:prstGeom prst="roundRect">
            <a:avLst>
              <a:gd fmla="val 25000" name="adj"/>
            </a:avLst>
          </a:prstGeom>
          <a:solidFill>
            <a:srgbClr val="C9AE85"/>
          </a:solidFill>
          <a:ln/>
        </p:spPr>
      </p:sp>
      <p:sp>
        <p:nvSpPr>
          <p:cNvPr id="27" name="Shape 25"/>
          <p:cNvSpPr/>
          <p:nvPr/>
        </p:nvSpPr>
        <p:spPr>
          <a:xfrm>
            <a:off x="7708392" y="2606040"/>
            <a:ext cx="457200" cy="320040"/>
          </a:xfrm>
          <a:prstGeom prst="roundRect">
            <a:avLst>
              <a:gd fmla="val 28571" name="adj"/>
            </a:avLst>
          </a:prstGeom>
          <a:solidFill>
            <a:srgbClr val="A5505B"/>
          </a:solidFill>
          <a:ln/>
        </p:spPr>
      </p:sp>
      <p:sp>
        <p:nvSpPr>
          <p:cNvPr id="28" name="Shape 26"/>
          <p:cNvSpPr/>
          <p:nvPr/>
        </p:nvSpPr>
        <p:spPr>
          <a:xfrm>
            <a:off x="8257032" y="2606040"/>
            <a:ext cx="365760" cy="411480"/>
          </a:xfrm>
          <a:prstGeom prst="roundRect">
            <a:avLst>
              <a:gd fmla="val 25000" name="adj"/>
            </a:avLst>
          </a:prstGeom>
          <a:solidFill>
            <a:srgbClr val="E4D4B8"/>
          </a:solidFill>
          <a:ln/>
        </p:spPr>
      </p:sp>
      <p:sp>
        <p:nvSpPr>
          <p:cNvPr id="29" name="Shape 27"/>
          <p:cNvSpPr/>
          <p:nvPr/>
        </p:nvSpPr>
        <p:spPr>
          <a:xfrm>
            <a:off x="8257032" y="2011680"/>
            <a:ext cx="384048" cy="384048"/>
          </a:xfrm>
          <a:prstGeom prst="ellipse">
            <a:avLst/>
          </a:prstGeom>
          <a:solidFill>
            <a:srgbClr val="7A1F2B"/>
          </a:solidFill>
          <a:ln/>
        </p:spPr>
      </p:sp>
      <p:sp>
        <p:nvSpPr>
          <p:cNvPr id="30" name="Text 28"/>
          <p:cNvSpPr txBox="1"/>
          <p:nvPr/>
        </p:nvSpPr>
        <p:spPr>
          <a:xfrm>
            <a:off x="8988552" y="1828800"/>
            <a:ext cx="2514600" cy="1554480"/>
          </a:xfrm>
          <a:prstGeom prst="rect">
            <a:avLst/>
          </a:prstGeom>
          <a:noFill/>
          <a:ln/>
        </p:spPr>
        <p:txBody>
          <a:bodyPr anchor="ctr" bIns="0" lIns="0" rIns="0" rtlCol="0" tIns="0" wrap="square"/>
          <a:lstStyle/>
          <a:p>
            <a:pPr indent="0" marL="0">
              <a:buNone/>
            </a:pPr>
            <a:r>
              <a:rPr dirty="0" i="1" lang="en-US" sz="1600">
                <a:solidFill>
                  <a:srgbClr val="2E2522"/>
                </a:solidFill>
                <a:latin charset="0" pitchFamily="34" typeface="Calibri"/>
                <a:ea charset="-122" pitchFamily="34" typeface="Calibri"/>
                <a:cs charset="-120" pitchFamily="34" typeface="Calibri"/>
              </a:rPr>
              <a:t>课堂变化——材料、分组、教学——以便每个人都能学习和参与。</a:t>
            </a:r>
            <a:endParaRPr dirty="0" lang="en-US" sz="1600"/>
          </a:p>
        </p:txBody>
      </p:sp>
      <p:graphicFrame>
        <p:nvGraphicFramePr>
          <p:cNvPr id="31" name="Table 0"/>
          <p:cNvGraphicFramePr>
            <a:graphicFrameLocks noGrp="1"/>
          </p:cNvGraphicFramePr>
          <p:nvPr>
            <p:extLst>
              <p:ext uri="{D42A27DB-BD31-4B8C-83A1-F6EECF244321}">
                <p14:modId xmlns:p14="http://schemas.microsoft.com/office/powerpoint/2010/main" val="1564496834"/>
              </p:ext>
            </p:extLst>
          </p:nvPr>
        </p:nvGraphicFramePr>
        <p:xfrm>
          <a:off x="548640" y="3703320"/>
          <a:ext cx="11091672" cy="2072640"/>
        </p:xfrm>
        <a:graphic>
          <a:graphicData uri="http://schemas.openxmlformats.org/drawingml/2006/table">
            <a:tbl>
              <a:tblPr/>
              <a:tblGrid>
                <a:gridCol w="2011680">
                  <a:extLst>
                    <a:ext uri="{9D8B030D-6E8A-4147-A177-3AD203B41FA5}">
                      <a16:colId xmlns:a16="http://schemas.microsoft.com/office/drawing/2014/main" val="20000"/>
                    </a:ext>
                  </a:extLst>
                </a:gridCol>
                <a:gridCol w="4539996">
                  <a:extLst>
                    <a:ext uri="{9D8B030D-6E8A-4147-A177-3AD203B41FA5}">
                      <a16:colId xmlns:a16="http://schemas.microsoft.com/office/drawing/2014/main" val="20001"/>
                    </a:ext>
                  </a:extLst>
                </a:gridCol>
                <a:gridCol w="4539996">
                  <a:extLst>
                    <a:ext uri="{9D8B030D-6E8A-4147-A177-3AD203B41FA5}">
                      <a16:colId xmlns:a16="http://schemas.microsoft.com/office/drawing/2014/main" val="20002"/>
                    </a:ext>
                  </a:extLst>
                </a:gridCol>
              </a:tblGrid>
              <a:tr h="310896">
                <a:tc>
                  <a:txBody>
                    <a:bodyPr/>
                    <a:lstStyle/>
                    <a:p>
                      <a:pPr indent="0" marL="0">
                        <a:buNone/>
                      </a:pP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tc>
                  <a:txBody>
                    <a:bodyPr/>
                    <a:lstStyle/>
                    <a:p>
                      <a:pPr indent="0" marL="0">
                        <a:buNone/>
                      </a:pPr>
                      <a:r>
                        <a:rPr b="1" dirty="0" lang="en-US" sz="1600">
                          <a:solidFill>
                            <a:srgbClr val="FFFBF3"/>
                          </a:solidFill>
                          <a:latin charset="0" pitchFamily="34" typeface="Calibri"/>
                          <a:ea charset="-122" pitchFamily="34" typeface="Calibri"/>
                          <a:cs charset="-120" pitchFamily="34" typeface="Calibri"/>
                        </a:rPr>
                        <a:t>集成强调</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tc>
                  <a:txBody>
                    <a:bodyPr/>
                    <a:lstStyle/>
                    <a:p>
                      <a:pPr indent="0" marL="0">
                        <a:buNone/>
                      </a:pPr>
                      <a:r>
                        <a:rPr b="1" dirty="0" lang="en-US" sz="1600">
                          <a:solidFill>
                            <a:srgbClr val="FFFBF3"/>
                          </a:solidFill>
                          <a:latin charset="0" pitchFamily="34" typeface="Calibri"/>
                          <a:ea charset="-122" pitchFamily="34" typeface="Calibri"/>
                          <a:cs charset="-120" pitchFamily="34" typeface="Calibri"/>
                        </a:rPr>
                        <a:t>纳入重点</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extLst>
                  <a:ext uri="{0D108BD9-81ED-4DB2-BD59-A6C34878D82A}">
                    <a16:rowId xmlns:a16="http://schemas.microsoft.com/office/drawing/2014/main" val="10000"/>
                  </a:ext>
                </a:extLst>
              </a:tr>
              <a:tr h="411480">
                <a:tc>
                  <a:txBody>
                    <a:bodyPr/>
                    <a:lstStyle/>
                    <a:p>
                      <a:pPr indent="0" marL="0">
                        <a:buNone/>
                      </a:pPr>
                      <a:r>
                        <a:rPr b="1" dirty="0" lang="en-US" sz="1600">
                          <a:solidFill>
                            <a:srgbClr val="7A1F2B"/>
                          </a:solidFill>
                          <a:latin charset="0" pitchFamily="34" typeface="Calibri"/>
                          <a:ea charset="-122" pitchFamily="34" typeface="Calibri"/>
                          <a:cs charset="-120" pitchFamily="34" typeface="Calibri"/>
                        </a:rPr>
                        <a:t>有什么变化?</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600">
                          <a:solidFill>
                            <a:srgbClr val="2E2522"/>
                          </a:solidFill>
                          <a:latin charset="0" pitchFamily="34" typeface="Calibri"/>
                          <a:ea charset="-122" pitchFamily="34" typeface="Calibri"/>
                          <a:cs charset="-120" pitchFamily="34" typeface="Calibri"/>
                        </a:rPr>
                        <a:t>学习者进入现有的学校或班级。</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600">
                          <a:solidFill>
                            <a:srgbClr val="2E2522"/>
                          </a:solidFill>
                          <a:latin charset="0" pitchFamily="34" typeface="Calibri"/>
                          <a:ea charset="-122" pitchFamily="34" typeface="Calibri"/>
                          <a:cs charset="-120" pitchFamily="34" typeface="Calibri"/>
                        </a:rPr>
                        <a:t>对教学、材料和学校实践进行检查和调整。</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1"/>
                  </a:ext>
                </a:extLst>
              </a:tr>
              <a:tr h="411480">
                <a:tc>
                  <a:txBody>
                    <a:bodyPr/>
                    <a:lstStyle/>
                    <a:p>
                      <a:pPr indent="0" marL="0">
                        <a:buNone/>
                      </a:pPr>
                      <a:r>
                        <a:rPr b="1" dirty="0" lang="en-US" sz="1600">
                          <a:solidFill>
                            <a:srgbClr val="7A1F2B"/>
                          </a:solidFill>
                          <a:latin charset="0" pitchFamily="34" typeface="Calibri"/>
                          <a:ea charset="-122" pitchFamily="34" typeface="Calibri"/>
                          <a:cs charset="-120" pitchFamily="34" typeface="Calibri"/>
                        </a:rPr>
                        <a:t>研究可能会问什么？</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600">
                          <a:solidFill>
                            <a:srgbClr val="2E2522"/>
                          </a:solidFill>
                          <a:latin charset="0" pitchFamily="34" typeface="Calibri"/>
                          <a:ea charset="-122" pitchFamily="34" typeface="Calibri"/>
                          <a:cs charset="-120" pitchFamily="34" typeface="Calibri"/>
                        </a:rPr>
                        <a:t>学习者是否存在并能够满足现有的期望？</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600">
                          <a:solidFill>
                            <a:srgbClr val="2E2522"/>
                          </a:solidFill>
                          <a:latin charset="0" pitchFamily="34" typeface="Calibri"/>
                          <a:ea charset="-122" pitchFamily="34" typeface="Calibri"/>
                          <a:cs charset="-120" pitchFamily="34" typeface="Calibri"/>
                        </a:rPr>
                        <a:t>是什么促使或限制了学习者的学习和参与？</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2"/>
                  </a:ext>
                </a:extLst>
              </a:tr>
              <a:tr h="457200">
                <a:tc>
                  <a:txBody>
                    <a:bodyPr/>
                    <a:lstStyle/>
                    <a:p>
                      <a:pPr indent="0" marL="0">
                        <a:buNone/>
                      </a:pPr>
                      <a:r>
                        <a:rPr b="1" dirty="0" lang="en-US" sz="1600">
                          <a:solidFill>
                            <a:srgbClr val="7A1F2B"/>
                          </a:solidFill>
                          <a:latin charset="0" pitchFamily="34" typeface="Calibri"/>
                          <a:ea charset="-122" pitchFamily="34" typeface="Calibri"/>
                          <a:cs charset="-120" pitchFamily="34" typeface="Calibri"/>
                        </a:rPr>
                        <a:t>例如：二年级的阿里夫</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i="1" lang="en-US" sz="1600">
                          <a:solidFill>
                            <a:srgbClr val="2E2522"/>
                          </a:solidFill>
                          <a:latin charset="0" pitchFamily="34" typeface="Calibri"/>
                          <a:ea charset="-122" pitchFamily="34" typeface="Calibri"/>
                          <a:cs charset="-120" pitchFamily="34" typeface="Calibri"/>
                        </a:rPr>
                        <a:t>“阿里夫是否按时上课，完成和其他人一样的作业表？”</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i="1" lang="en-US" sz="1600">
                          <a:solidFill>
                            <a:srgbClr val="2E2522"/>
                          </a:solidFill>
                          <a:latin charset="0" pitchFamily="34" typeface="Calibri"/>
                          <a:ea charset="-122" pitchFamily="34" typeface="Calibri"/>
                          <a:cs charset="-120" pitchFamily="34" typeface="Calibri"/>
                        </a:rPr>
                        <a:t>“是什么帮助或阻止了阿里夫学习和参加二年级的课程？”</a:t>
                      </a:r>
                      <a:endParaRPr dirty="0" lang="en-US" sz="1600">
                        <a:latin charset="0" typeface="Calibri"/>
                        <a:ea charset="0" typeface="Calibri"/>
                        <a:cs charset="0" typeface="Calibri"/>
                      </a:endParaRPr>
                    </a:p>
                  </a:txBody>
                  <a:tcPr>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3"/>
                  </a:ext>
                </a:extLst>
              </a:tr>
            </a:tbl>
          </a:graphicData>
        </a:graphic>
      </p:graphicFrame>
      <p:sp>
        <p:nvSpPr>
          <p:cNvPr id="32" name="Text 29"/>
          <p:cNvSpPr txBox="1"/>
          <p:nvPr/>
        </p:nvSpPr>
        <p:spPr>
          <a:xfrm>
            <a:off x="548640" y="5885330"/>
            <a:ext cx="11064240" cy="502920"/>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根据预读表1。这是一个教学比较，而不是声称每个融合学校都不变，或者每个融合学校都消除了障碍。与你对预读任务2的答案进行比较。</a:t>
            </a:r>
            <a:endParaRPr dirty="0" lang="en-US" sz="1400"/>
          </a:p>
        </p:txBody>
      </p:sp>
      <p:sp>
        <p:nvSpPr>
          <p:cNvPr id="33"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name="Slide 12">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normAutofit fontScale="94280" lnSpcReduction="10000"/>
          </a:bodyPr>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a·历史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线索5和6：证据和声音</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MSN1074研究方法论|主题1：介绍在SNE |会话1研究</a:t>
            </a:r>
            <a:endParaRPr dirty="0" lang="en-US" sz="900"/>
          </a:p>
        </p:txBody>
      </p:sp>
      <p:sp>
        <p:nvSpPr>
          <p:cNvPr id="5" name="Shape 3"/>
          <p:cNvSpPr/>
          <p:nvPr/>
        </p:nvSpPr>
        <p:spPr>
          <a:xfrm>
            <a:off x="548640" y="1325880"/>
            <a:ext cx="5440680" cy="4892040"/>
          </a:xfrm>
          <a:prstGeom prst="roundRect">
            <a:avLst>
              <a:gd fmla="val 1495" name="adj"/>
            </a:avLst>
          </a:prstGeom>
          <a:solidFill>
            <a:srgbClr val="EFE5D3"/>
          </a:solidFill>
          <a:ln/>
        </p:spPr>
      </p:sp>
      <p:sp>
        <p:nvSpPr>
          <p:cNvPr id="6" name="Text 4"/>
          <p:cNvSpPr txBox="1"/>
          <p:nvPr/>
        </p:nvSpPr>
        <p:spPr>
          <a:xfrm>
            <a:off x="777240" y="150876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5</a:t>
            </a:r>
            <a:endParaRPr dirty="0" lang="en-US" sz="1900"/>
          </a:p>
        </p:txBody>
      </p:sp>
      <p:sp>
        <p:nvSpPr>
          <p:cNvPr id="7" name="Text 5"/>
          <p:cNvSpPr txBox="1"/>
          <p:nvPr/>
        </p:nvSpPr>
        <p:spPr>
          <a:xfrm>
            <a:off x="1417320" y="1463040"/>
            <a:ext cx="4389120" cy="594360"/>
          </a:xfrm>
          <a:prstGeom prst="rect">
            <a:avLst/>
          </a:prstGeom>
          <a:noFill/>
          <a:ln/>
        </p:spPr>
        <p:txBody>
          <a:bodyPr anchor="ctr" bIns="0" lIns="0" rIns="0" rtlCol="0" tIns="0" wrap="square"/>
          <a:lstStyle/>
          <a:p>
            <a:pPr indent="0" marL="0">
              <a:buNone/>
            </a:pPr>
            <a:r>
              <a:rPr b="1" dirty="0" lang="en-US" sz="2000">
                <a:solidFill>
                  <a:srgbClr val="2E2522"/>
                </a:solidFill>
                <a:latin charset="0" pitchFamily="34" typeface="Cambria"/>
                <a:ea charset="-122" pitchFamily="34" typeface="Cambria"/>
                <a:cs charset="-120" pitchFamily="34" typeface="Cambria"/>
              </a:rPr>
              <a:t>循证教育支持</a:t>
            </a:r>
            <a:endParaRPr dirty="0" lang="en-US" sz="2000"/>
          </a:p>
        </p:txBody>
      </p:sp>
      <p:sp>
        <p:nvSpPr>
          <p:cNvPr id="8" name="Text 6"/>
          <p:cNvSpPr txBox="1"/>
          <p:nvPr/>
        </p:nvSpPr>
        <p:spPr>
          <a:xfrm>
            <a:off x="777240" y="2184700"/>
            <a:ext cx="4983480" cy="685800"/>
          </a:xfrm>
          <a:prstGeom prst="rect">
            <a:avLst/>
          </a:prstGeom>
          <a:noFill/>
          <a:ln/>
        </p:spPr>
        <p:txBody>
          <a:bodyPr anchor="t" bIns="0" lIns="0" rIns="0" rtlCol="0" tIns="0" wrap="square"/>
          <a:lstStyle/>
          <a:p>
            <a:pPr indent="0" marL="0">
              <a:buNone/>
            </a:pPr>
            <a:r>
              <a:rPr b="1" dirty="0" lang="en-US" sz="1500">
                <a:solidFill>
                  <a:srgbClr val="7A1F2B"/>
                </a:solidFill>
                <a:latin charset="0" pitchFamily="34" typeface="Calibri"/>
                <a:ea charset="-122" pitchFamily="34" typeface="Calibri"/>
                <a:cs charset="-120" pitchFamily="34" typeface="Calibri"/>
              </a:rPr>
              <a:t>主要关注：一种方法是否产生有意义的好处，对谁，在什么情况下。</a:t>
            </a:r>
            <a:endParaRPr dirty="0" lang="en-US" sz="1500"/>
          </a:p>
        </p:txBody>
      </p:sp>
      <p:sp>
        <p:nvSpPr>
          <p:cNvPr id="9" name="Text 7"/>
          <p:cNvSpPr txBox="1"/>
          <p:nvPr/>
        </p:nvSpPr>
        <p:spPr>
          <a:xfrm>
            <a:off x="777240" y="2880360"/>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典型的研究问题</a:t>
            </a:r>
            <a:endParaRPr dirty="0" lang="en-US" sz="1500"/>
          </a:p>
        </p:txBody>
      </p:sp>
      <p:sp>
        <p:nvSpPr>
          <p:cNvPr id="10" name="Text 8"/>
          <p:cNvSpPr txBox="1"/>
          <p:nvPr/>
        </p:nvSpPr>
        <p:spPr>
          <a:xfrm>
            <a:off x="777240" y="3127248"/>
            <a:ext cx="4983480" cy="6858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结果（比如阅读）真的改善了吗？</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支持是否按计划提供（保真度）？</a:t>
            </a:r>
            <a:endParaRPr dirty="0" lang="en-US" sz="1500"/>
          </a:p>
        </p:txBody>
      </p:sp>
      <p:sp>
        <p:nvSpPr>
          <p:cNvPr id="11" name="Text 9"/>
          <p:cNvSpPr txBox="1"/>
          <p:nvPr/>
        </p:nvSpPr>
        <p:spPr>
          <a:xfrm>
            <a:off x="777240" y="3867912"/>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关键</a:t>
            </a:r>
            <a:endParaRPr dirty="0" lang="en-US" sz="1500"/>
          </a:p>
        </p:txBody>
      </p:sp>
      <p:sp>
        <p:nvSpPr>
          <p:cNvPr id="12" name="Text 10"/>
          <p:cNvSpPr txBox="1"/>
          <p:nvPr/>
        </p:nvSpPr>
        <p:spPr>
          <a:xfrm>
            <a:off x="777240" y="4114800"/>
            <a:ext cx="4983480" cy="82296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“学生似乎更自信了”只是一个初步观察，而不是阅读能力提高的证据。</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使用群体比较或重复测量个体（Horner et al., 2005）。</a:t>
            </a:r>
            <a:endParaRPr dirty="0" lang="en-US" sz="1500"/>
          </a:p>
        </p:txBody>
      </p:sp>
      <p:sp>
        <p:nvSpPr>
          <p:cNvPr id="13" name="Text 11"/>
          <p:cNvSpPr txBox="1"/>
          <p:nvPr/>
        </p:nvSpPr>
        <p:spPr>
          <a:xfrm>
            <a:off x="777240" y="5225706"/>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一个警告</a:t>
            </a:r>
            <a:endParaRPr dirty="0" lang="en-US" sz="1500"/>
          </a:p>
        </p:txBody>
      </p:sp>
      <p:sp>
        <p:nvSpPr>
          <p:cNvPr id="14" name="Text 12"/>
          <p:cNvSpPr txBox="1"/>
          <p:nvPr/>
        </p:nvSpPr>
        <p:spPr>
          <a:xfrm>
            <a:off x="777240" y="5472594"/>
            <a:ext cx="4983480" cy="6858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调查结果必须结合专业判断；在一种情况下有效的方法可能在另一种情况下无效（库克和奥多姆，2013）。</a:t>
            </a:r>
            <a:endParaRPr dirty="0" lang="en-US" sz="1500"/>
          </a:p>
        </p:txBody>
      </p:sp>
      <p:sp>
        <p:nvSpPr>
          <p:cNvPr id="15" name="Shape 13"/>
          <p:cNvSpPr/>
          <p:nvPr/>
        </p:nvSpPr>
        <p:spPr>
          <a:xfrm>
            <a:off x="6199632" y="1325880"/>
            <a:ext cx="5440680" cy="4892040"/>
          </a:xfrm>
          <a:prstGeom prst="roundRect">
            <a:avLst>
              <a:gd fmla="val 1495" name="adj"/>
            </a:avLst>
          </a:prstGeom>
          <a:solidFill>
            <a:srgbClr val="EFE5D3"/>
          </a:solidFill>
          <a:ln/>
        </p:spPr>
      </p:sp>
      <p:sp>
        <p:nvSpPr>
          <p:cNvPr id="16" name="Text 14"/>
          <p:cNvSpPr txBox="1"/>
          <p:nvPr/>
        </p:nvSpPr>
        <p:spPr>
          <a:xfrm>
            <a:off x="6428232" y="150876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6</a:t>
            </a:r>
            <a:endParaRPr dirty="0" lang="en-US" sz="1900"/>
          </a:p>
        </p:txBody>
      </p:sp>
      <p:sp>
        <p:nvSpPr>
          <p:cNvPr id="17" name="Text 15"/>
          <p:cNvSpPr txBox="1"/>
          <p:nvPr/>
        </p:nvSpPr>
        <p:spPr>
          <a:xfrm>
            <a:off x="7068312" y="1463040"/>
            <a:ext cx="4389120" cy="594360"/>
          </a:xfrm>
          <a:prstGeom prst="rect">
            <a:avLst/>
          </a:prstGeom>
          <a:noFill/>
          <a:ln/>
        </p:spPr>
        <p:txBody>
          <a:bodyPr anchor="ctr" bIns="0" lIns="0" rIns="0" rtlCol="0" tIns="0" wrap="square"/>
          <a:lstStyle/>
          <a:p>
            <a:pPr indent="0" marL="0">
              <a:buNone/>
            </a:pPr>
            <a:r>
              <a:rPr b="1" dirty="0" lang="en-US" sz="2000">
                <a:solidFill>
                  <a:srgbClr val="2E2522"/>
                </a:solidFill>
                <a:latin charset="0" pitchFamily="34" typeface="Cambria"/>
                <a:ea charset="-122" pitchFamily="34" typeface="Cambria"/>
                <a:cs charset="-120" pitchFamily="34" typeface="Cambria"/>
              </a:rPr>
              <a:t>学习者的声音和参与性研究</a:t>
            </a:r>
            <a:endParaRPr dirty="0" lang="en-US" sz="2000"/>
          </a:p>
        </p:txBody>
      </p:sp>
      <p:sp>
        <p:nvSpPr>
          <p:cNvPr id="18" name="Text 16"/>
          <p:cNvSpPr txBox="1"/>
          <p:nvPr/>
        </p:nvSpPr>
        <p:spPr>
          <a:xfrm>
            <a:off x="6428232" y="2184700"/>
            <a:ext cx="4983480" cy="685800"/>
          </a:xfrm>
          <a:prstGeom prst="rect">
            <a:avLst/>
          </a:prstGeom>
          <a:noFill/>
          <a:ln/>
        </p:spPr>
        <p:txBody>
          <a:bodyPr anchor="t" bIns="0" lIns="0" rIns="0" rtlCol="0" tIns="0" wrap="square"/>
          <a:lstStyle/>
          <a:p>
            <a:pPr indent="0" marL="0">
              <a:buNone/>
            </a:pPr>
            <a:r>
              <a:rPr b="1" dirty="0" lang="en-US" sz="1500">
                <a:solidFill>
                  <a:srgbClr val="7A1F2B"/>
                </a:solidFill>
                <a:latin charset="0" pitchFamily="34" typeface="Calibri"/>
                <a:ea charset="-122" pitchFamily="34" typeface="Calibri"/>
                <a:cs charset="-120" pitchFamily="34" typeface="Calibri"/>
              </a:rPr>
              <a:t>主要关注：谁的问题重要，学习者和家庭是否可以影响研究。</a:t>
            </a:r>
            <a:endParaRPr dirty="0" lang="en-US" sz="1500"/>
          </a:p>
        </p:txBody>
      </p:sp>
      <p:sp>
        <p:nvSpPr>
          <p:cNvPr id="19" name="Text 17"/>
          <p:cNvSpPr txBox="1"/>
          <p:nvPr/>
        </p:nvSpPr>
        <p:spPr>
          <a:xfrm>
            <a:off x="6428232" y="2880360"/>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典型的研究问题</a:t>
            </a:r>
            <a:endParaRPr dirty="0" lang="en-US" sz="1500"/>
          </a:p>
        </p:txBody>
      </p:sp>
      <p:sp>
        <p:nvSpPr>
          <p:cNvPr id="20" name="Text 18"/>
          <p:cNvSpPr txBox="1"/>
          <p:nvPr/>
        </p:nvSpPr>
        <p:spPr>
          <a:xfrm>
            <a:off x="6428232" y="3127248"/>
            <a:ext cx="4983480" cy="6858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什么样的结果对学习者和家庭很重要？</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残障人士如何影响调查？</a:t>
            </a:r>
            <a:endParaRPr dirty="0" lang="en-US" sz="1500"/>
          </a:p>
        </p:txBody>
      </p:sp>
      <p:sp>
        <p:nvSpPr>
          <p:cNvPr id="21" name="Text 19"/>
          <p:cNvSpPr txBox="1"/>
          <p:nvPr/>
        </p:nvSpPr>
        <p:spPr>
          <a:xfrm>
            <a:off x="6428232" y="3867912"/>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关键</a:t>
            </a:r>
            <a:endParaRPr dirty="0" lang="en-US" sz="1500"/>
          </a:p>
        </p:txBody>
      </p:sp>
      <p:sp>
        <p:nvSpPr>
          <p:cNvPr id="22" name="Text 20"/>
          <p:cNvSpPr txBox="1"/>
          <p:nvPr/>
        </p:nvSpPr>
        <p:spPr>
          <a:xfrm>
            <a:off x="6428232" y="4114800"/>
            <a:ext cx="4983480" cy="82296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访谈本身并不能使研究具有参与性。</a:t>
            </a:r>
            <a:endParaRPr dirty="0" lang="en-US" sz="1500"/>
          </a:p>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当人们帮助决定什么是重要的，塑造方法或解释发现时，参与就会增加（尼德，2014）。</a:t>
            </a:r>
            <a:endParaRPr dirty="0" lang="en-US" sz="1500"/>
          </a:p>
        </p:txBody>
      </p:sp>
      <p:sp>
        <p:nvSpPr>
          <p:cNvPr id="23" name="Text 21"/>
          <p:cNvSpPr txBox="1"/>
          <p:nvPr/>
        </p:nvSpPr>
        <p:spPr>
          <a:xfrm>
            <a:off x="6428232" y="5225706"/>
            <a:ext cx="4983480"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一个警告</a:t>
            </a:r>
            <a:endParaRPr dirty="0" lang="en-US" sz="1500"/>
          </a:p>
        </p:txBody>
      </p:sp>
      <p:sp>
        <p:nvSpPr>
          <p:cNvPr id="24" name="Text 22"/>
          <p:cNvSpPr txBox="1"/>
          <p:nvPr/>
        </p:nvSpPr>
        <p:spPr>
          <a:xfrm>
            <a:off x="6428232" y="5472594"/>
            <a:ext cx="4983480" cy="685800"/>
          </a:xfrm>
          <a:prstGeom prst="rect">
            <a:avLst/>
          </a:prstGeom>
          <a:noFill/>
          <a:ln/>
        </p:spPr>
        <p:txBody>
          <a:bodyPr anchor="t" bIns="0" lIns="0" rIns="0" rtlCol="0" tIns="0" wrap="square"/>
          <a:lstStyle/>
          <a:p>
            <a:pPr indent="-177800" marL="177800">
              <a:spcAft>
                <a:spcPts val="200"/>
              </a:spcAft>
              <a:buSzPct val="100000"/>
              <a:buChar char="•"/>
            </a:pPr>
            <a:r>
              <a:rPr dirty="0" lang="en-US" sz="1500">
                <a:solidFill>
                  <a:srgbClr val="2E2522"/>
                </a:solidFill>
                <a:latin charset="0" pitchFamily="34" typeface="Calibri"/>
                <a:ea charset="-122" pitchFamily="34" typeface="Calibri"/>
                <a:cs charset="-120" pitchFamily="34" typeface="Calibri"/>
              </a:rPr>
              <a:t>需要无障碍沟通，同意或同意，并注意权力（Walmsley &amp; Johnson, 2003）。</a:t>
            </a:r>
            <a:endParaRPr dirty="0" lang="en-US" sz="15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name="Slide 1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normAutofit fontScale="94280" lnSpcReduction="10000"/>
          </a:bodyPr>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a·历史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让人们参与研究的四种方式</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MSN1074研究方法论|主题1:SNE |的研究介绍</a:t>
            </a:r>
            <a:endParaRPr dirty="0" lang="en-US" sz="900"/>
          </a:p>
        </p:txBody>
      </p:sp>
      <p:sp>
        <p:nvSpPr>
          <p:cNvPr id="5" name="Shape 3"/>
          <p:cNvSpPr/>
          <p:nvPr/>
        </p:nvSpPr>
        <p:spPr>
          <a:xfrm>
            <a:off x="548640" y="1325880"/>
            <a:ext cx="2601468" cy="3611880"/>
          </a:xfrm>
          <a:prstGeom prst="roundRect">
            <a:avLst>
              <a:gd fmla="val 2812" name="adj"/>
            </a:avLst>
          </a:prstGeom>
          <a:solidFill>
            <a:srgbClr val="EFE5D3"/>
          </a:solidFill>
          <a:ln/>
        </p:spPr>
      </p:sp>
      <p:sp>
        <p:nvSpPr>
          <p:cNvPr id="6" name="Text 4"/>
          <p:cNvSpPr txBox="1"/>
          <p:nvPr/>
        </p:nvSpPr>
        <p:spPr>
          <a:xfrm>
            <a:off x="731520" y="1463040"/>
            <a:ext cx="2235708" cy="365760"/>
          </a:xfrm>
          <a:prstGeom prst="rect">
            <a:avLst/>
          </a:prstGeom>
          <a:noFill/>
          <a:ln/>
        </p:spPr>
        <p:txBody>
          <a:bodyPr anchor="t"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关于人的研究</a:t>
            </a:r>
            <a:endParaRPr dirty="0" lang="en-US" sz="1700"/>
          </a:p>
        </p:txBody>
      </p:sp>
      <p:sp>
        <p:nvSpPr>
          <p:cNvPr id="7" name="Shape 5"/>
          <p:cNvSpPr/>
          <p:nvPr/>
        </p:nvSpPr>
        <p:spPr>
          <a:xfrm>
            <a:off x="731520" y="2054720"/>
            <a:ext cx="2235708" cy="201168"/>
          </a:xfrm>
          <a:prstGeom prst="rect">
            <a:avLst/>
          </a:prstGeom>
          <a:solidFill>
            <a:srgbClr val="7A1F2B"/>
          </a:solidFill>
          <a:ln/>
        </p:spPr>
      </p:sp>
      <p:sp>
        <p:nvSpPr>
          <p:cNvPr id="8" name="Text 6"/>
          <p:cNvSpPr txBox="1"/>
          <p:nvPr/>
        </p:nvSpPr>
        <p:spPr>
          <a:xfrm>
            <a:off x="731520" y="233082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角色</a:t>
            </a:r>
            <a:endParaRPr dirty="0" lang="en-US" sz="1500"/>
          </a:p>
        </p:txBody>
      </p:sp>
      <p:sp>
        <p:nvSpPr>
          <p:cNvPr id="9" name="Text 7"/>
          <p:cNvSpPr txBox="1"/>
          <p:nvPr/>
        </p:nvSpPr>
        <p:spPr>
          <a:xfrm>
            <a:off x="731520" y="2577713"/>
            <a:ext cx="2235708" cy="1051560"/>
          </a:xfrm>
          <a:prstGeom prst="rect">
            <a:avLst/>
          </a:prstGeom>
          <a:noFill/>
          <a:ln/>
        </p:spPr>
        <p:txBody>
          <a:bodyPr anchor="t" bIns="0" lIns="0" rIns="0" rtlCol="0" tIns="0" wrap="square"/>
          <a:lstStyle/>
          <a:p>
            <a:pPr indent="0" marL="0">
              <a:buNone/>
            </a:pPr>
            <a:r>
              <a:rPr dirty="0" lang="en-US" sz="1500">
                <a:solidFill>
                  <a:srgbClr val="2E2522"/>
                </a:solidFill>
                <a:latin charset="0" pitchFamily="34" typeface="Calibri"/>
                <a:ea charset="-122" pitchFamily="34" typeface="Calibri"/>
                <a:cs charset="-120" pitchFamily="34" typeface="Calibri"/>
              </a:rPr>
              <a:t>研究人员做决定；人们提供数据。</a:t>
            </a:r>
            <a:endParaRPr dirty="0" lang="en-US" sz="1500"/>
          </a:p>
        </p:txBody>
      </p:sp>
      <p:sp>
        <p:nvSpPr>
          <p:cNvPr id="10" name="Text 8"/>
          <p:cNvSpPr txBox="1"/>
          <p:nvPr/>
        </p:nvSpPr>
        <p:spPr>
          <a:xfrm>
            <a:off x="731520" y="364774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新力的例子</a:t>
            </a:r>
            <a:endParaRPr dirty="0" lang="en-US" sz="1500"/>
          </a:p>
        </p:txBody>
      </p:sp>
      <p:sp>
        <p:nvSpPr>
          <p:cNvPr id="11" name="Text 9"/>
          <p:cNvSpPr txBox="1"/>
          <p:nvPr/>
        </p:nvSpPr>
        <p:spPr>
          <a:xfrm>
            <a:off x="731520" y="3894633"/>
            <a:ext cx="2235708" cy="960120"/>
          </a:xfrm>
          <a:prstGeom prst="rect">
            <a:avLst/>
          </a:prstGeom>
          <a:noFill/>
          <a:ln/>
        </p:spPr>
        <p:txBody>
          <a:bodyPr anchor="t" bIns="0" lIns="0" rIns="0" rtlCol="0" tIns="0" wrap="square"/>
          <a:lstStyle/>
          <a:p>
            <a:pPr indent="0" marL="0">
              <a:buNone/>
            </a:pPr>
            <a:r>
              <a:rPr dirty="0" i="1" lang="en-US" sz="1500">
                <a:solidFill>
                  <a:srgbClr val="2E2522"/>
                </a:solidFill>
                <a:latin charset="0" pitchFamily="34" typeface="Calibri"/>
                <a:ea charset="-122" pitchFamily="34" typeface="Calibri"/>
                <a:cs charset="-120" pitchFamily="34" typeface="Calibri"/>
              </a:rPr>
              <a:t>学生的考试成绩是从学校记录中收集的。</a:t>
            </a:r>
            <a:endParaRPr dirty="0" lang="en-US" sz="1500"/>
          </a:p>
        </p:txBody>
      </p:sp>
      <p:sp>
        <p:nvSpPr>
          <p:cNvPr id="12" name="Shape 10"/>
          <p:cNvSpPr/>
          <p:nvPr/>
        </p:nvSpPr>
        <p:spPr>
          <a:xfrm>
            <a:off x="3378708" y="1325880"/>
            <a:ext cx="2601468" cy="3611880"/>
          </a:xfrm>
          <a:prstGeom prst="roundRect">
            <a:avLst>
              <a:gd fmla="val 2812" name="adj"/>
            </a:avLst>
          </a:prstGeom>
          <a:solidFill>
            <a:srgbClr val="EFE5D3"/>
          </a:solidFill>
          <a:ln/>
        </p:spPr>
      </p:sp>
      <p:sp>
        <p:nvSpPr>
          <p:cNvPr id="13" name="Text 11"/>
          <p:cNvSpPr txBox="1"/>
          <p:nvPr/>
        </p:nvSpPr>
        <p:spPr>
          <a:xfrm>
            <a:off x="3561588" y="1463040"/>
            <a:ext cx="2235708" cy="365760"/>
          </a:xfrm>
          <a:prstGeom prst="rect">
            <a:avLst/>
          </a:prstGeom>
          <a:noFill/>
          <a:ln/>
        </p:spPr>
        <p:txBody>
          <a:bodyPr anchor="t"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关于人的研究</a:t>
            </a:r>
            <a:endParaRPr dirty="0" lang="en-US" sz="1700"/>
          </a:p>
        </p:txBody>
      </p:sp>
      <p:sp>
        <p:nvSpPr>
          <p:cNvPr id="14" name="Shape 12"/>
          <p:cNvSpPr/>
          <p:nvPr/>
        </p:nvSpPr>
        <p:spPr>
          <a:xfrm>
            <a:off x="3561588" y="2054720"/>
            <a:ext cx="1900352" cy="201168"/>
          </a:xfrm>
          <a:prstGeom prst="rect">
            <a:avLst/>
          </a:prstGeom>
          <a:solidFill>
            <a:srgbClr val="7A1F2B"/>
          </a:solidFill>
          <a:ln/>
        </p:spPr>
      </p:sp>
      <p:sp>
        <p:nvSpPr>
          <p:cNvPr id="15" name="Shape 13"/>
          <p:cNvSpPr/>
          <p:nvPr/>
        </p:nvSpPr>
        <p:spPr>
          <a:xfrm>
            <a:off x="5461940" y="2054720"/>
            <a:ext cx="335356" cy="201168"/>
          </a:xfrm>
          <a:prstGeom prst="rect">
            <a:avLst/>
          </a:prstGeom>
          <a:solidFill>
            <a:srgbClr val="C9AE85"/>
          </a:solidFill>
          <a:ln/>
        </p:spPr>
      </p:sp>
      <p:sp>
        <p:nvSpPr>
          <p:cNvPr id="16" name="Text 14"/>
          <p:cNvSpPr txBox="1"/>
          <p:nvPr/>
        </p:nvSpPr>
        <p:spPr>
          <a:xfrm>
            <a:off x="3561588" y="233082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角色</a:t>
            </a:r>
            <a:endParaRPr dirty="0" lang="en-US" sz="1500"/>
          </a:p>
        </p:txBody>
      </p:sp>
      <p:sp>
        <p:nvSpPr>
          <p:cNvPr id="17" name="Text 15"/>
          <p:cNvSpPr txBox="1"/>
          <p:nvPr/>
        </p:nvSpPr>
        <p:spPr>
          <a:xfrm>
            <a:off x="3561588" y="2568753"/>
            <a:ext cx="2235708" cy="1051560"/>
          </a:xfrm>
          <a:prstGeom prst="rect">
            <a:avLst/>
          </a:prstGeom>
          <a:noFill/>
          <a:ln/>
        </p:spPr>
        <p:txBody>
          <a:bodyPr anchor="t" bIns="0" lIns="0" rIns="0" rtlCol="0" tIns="0" wrap="square"/>
          <a:lstStyle/>
          <a:p>
            <a:pPr indent="0" marL="0">
              <a:buNone/>
            </a:pPr>
            <a:r>
              <a:rPr dirty="0" lang="en-US" sz="1500">
                <a:solidFill>
                  <a:srgbClr val="2E2522"/>
                </a:solidFill>
                <a:latin charset="0" pitchFamily="34" typeface="Calibri"/>
                <a:ea charset="-122" pitchFamily="34" typeface="Calibri"/>
                <a:cs charset="-120" pitchFamily="34" typeface="Calibri"/>
              </a:rPr>
              <a:t>人们描述他们的经历；研究人员保有决策权。</a:t>
            </a:r>
            <a:endParaRPr dirty="0" lang="en-US" sz="1500"/>
          </a:p>
        </p:txBody>
      </p:sp>
      <p:sp>
        <p:nvSpPr>
          <p:cNvPr id="18" name="Text 16"/>
          <p:cNvSpPr txBox="1"/>
          <p:nvPr/>
        </p:nvSpPr>
        <p:spPr>
          <a:xfrm>
            <a:off x="3561588" y="364774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新力的例子</a:t>
            </a:r>
            <a:endParaRPr dirty="0" lang="en-US" sz="1500"/>
          </a:p>
        </p:txBody>
      </p:sp>
      <p:sp>
        <p:nvSpPr>
          <p:cNvPr id="19" name="Text 17"/>
          <p:cNvSpPr txBox="1"/>
          <p:nvPr/>
        </p:nvSpPr>
        <p:spPr>
          <a:xfrm>
            <a:off x="3561588" y="3894633"/>
            <a:ext cx="2235708" cy="960120"/>
          </a:xfrm>
          <a:prstGeom prst="rect">
            <a:avLst/>
          </a:prstGeom>
          <a:noFill/>
          <a:ln/>
        </p:spPr>
        <p:txBody>
          <a:bodyPr anchor="t" bIns="0" lIns="0" rIns="0" rtlCol="0" tIns="0" wrap="square"/>
          <a:lstStyle/>
          <a:p>
            <a:pPr indent="0" marL="0">
              <a:buNone/>
            </a:pPr>
            <a:r>
              <a:rPr dirty="0" i="1" lang="en-US" sz="1500">
                <a:solidFill>
                  <a:srgbClr val="2E2522"/>
                </a:solidFill>
                <a:latin charset="0" pitchFamily="34" typeface="Calibri"/>
                <a:ea charset="-122" pitchFamily="34" typeface="Calibri"/>
                <a:cs charset="-120" pitchFamily="34" typeface="Calibri"/>
              </a:rPr>
              <a:t>家长接受关于IEP会议的采访。</a:t>
            </a:r>
            <a:endParaRPr dirty="0" lang="en-US" sz="1500"/>
          </a:p>
        </p:txBody>
      </p:sp>
      <p:sp>
        <p:nvSpPr>
          <p:cNvPr id="20" name="Shape 18"/>
          <p:cNvSpPr/>
          <p:nvPr/>
        </p:nvSpPr>
        <p:spPr>
          <a:xfrm>
            <a:off x="6208776" y="1325880"/>
            <a:ext cx="2601468" cy="3611880"/>
          </a:xfrm>
          <a:prstGeom prst="roundRect">
            <a:avLst>
              <a:gd fmla="val 2812" name="adj"/>
            </a:avLst>
          </a:prstGeom>
          <a:solidFill>
            <a:srgbClr val="EFE5D3"/>
          </a:solidFill>
          <a:ln/>
        </p:spPr>
      </p:sp>
      <p:sp>
        <p:nvSpPr>
          <p:cNvPr id="21" name="Text 19"/>
          <p:cNvSpPr txBox="1"/>
          <p:nvPr/>
        </p:nvSpPr>
        <p:spPr>
          <a:xfrm>
            <a:off x="6391656" y="1463040"/>
            <a:ext cx="2235708" cy="365760"/>
          </a:xfrm>
          <a:prstGeom prst="rect">
            <a:avLst/>
          </a:prstGeom>
          <a:noFill/>
          <a:ln/>
        </p:spPr>
        <p:txBody>
          <a:bodyPr anchor="t"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与人进行研究</a:t>
            </a:r>
            <a:endParaRPr dirty="0" lang="en-US" sz="1700"/>
          </a:p>
        </p:txBody>
      </p:sp>
      <p:sp>
        <p:nvSpPr>
          <p:cNvPr id="22" name="Shape 20"/>
          <p:cNvSpPr/>
          <p:nvPr/>
        </p:nvSpPr>
        <p:spPr>
          <a:xfrm>
            <a:off x="6391656" y="2054720"/>
            <a:ext cx="1341425" cy="201168"/>
          </a:xfrm>
          <a:prstGeom prst="rect">
            <a:avLst/>
          </a:prstGeom>
          <a:solidFill>
            <a:srgbClr val="7A1F2B"/>
          </a:solidFill>
          <a:ln/>
        </p:spPr>
      </p:sp>
      <p:sp>
        <p:nvSpPr>
          <p:cNvPr id="23" name="Shape 21"/>
          <p:cNvSpPr/>
          <p:nvPr/>
        </p:nvSpPr>
        <p:spPr>
          <a:xfrm>
            <a:off x="7733081" y="2054720"/>
            <a:ext cx="894283" cy="201168"/>
          </a:xfrm>
          <a:prstGeom prst="rect">
            <a:avLst/>
          </a:prstGeom>
          <a:solidFill>
            <a:srgbClr val="C9AE85"/>
          </a:solidFill>
          <a:ln/>
        </p:spPr>
      </p:sp>
      <p:sp>
        <p:nvSpPr>
          <p:cNvPr id="24" name="Text 22"/>
          <p:cNvSpPr txBox="1"/>
          <p:nvPr/>
        </p:nvSpPr>
        <p:spPr>
          <a:xfrm>
            <a:off x="6391656" y="233082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角色</a:t>
            </a:r>
            <a:endParaRPr dirty="0" lang="en-US" sz="1500"/>
          </a:p>
        </p:txBody>
      </p:sp>
      <p:sp>
        <p:nvSpPr>
          <p:cNvPr id="25" name="Text 23"/>
          <p:cNvSpPr txBox="1"/>
          <p:nvPr/>
        </p:nvSpPr>
        <p:spPr>
          <a:xfrm>
            <a:off x="6391656" y="2577713"/>
            <a:ext cx="2235708" cy="1051560"/>
          </a:xfrm>
          <a:prstGeom prst="rect">
            <a:avLst/>
          </a:prstGeom>
          <a:noFill/>
          <a:ln/>
        </p:spPr>
        <p:txBody>
          <a:bodyPr anchor="t" bIns="0" lIns="0" rIns="0" rtlCol="0" tIns="0" wrap="square"/>
          <a:lstStyle/>
          <a:p>
            <a:pPr indent="0" marL="0">
              <a:buNone/>
            </a:pPr>
            <a:r>
              <a:rPr dirty="0" lang="en-US" sz="1500">
                <a:solidFill>
                  <a:srgbClr val="2E2522"/>
                </a:solidFill>
                <a:latin charset="0" pitchFamily="34" typeface="Calibri"/>
                <a:ea charset="-122" pitchFamily="34" typeface="Calibri"/>
                <a:cs charset="-120" pitchFamily="34" typeface="Calibri"/>
              </a:rPr>
              <a:t>人们对问题、程序或解释做出贡献。</a:t>
            </a:r>
            <a:endParaRPr dirty="0" lang="en-US" sz="1500"/>
          </a:p>
        </p:txBody>
      </p:sp>
      <p:sp>
        <p:nvSpPr>
          <p:cNvPr id="26" name="Text 24"/>
          <p:cNvSpPr txBox="1"/>
          <p:nvPr/>
        </p:nvSpPr>
        <p:spPr>
          <a:xfrm>
            <a:off x="6391656" y="364774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新力的例子</a:t>
            </a:r>
            <a:endParaRPr dirty="0" lang="en-US" sz="1500"/>
          </a:p>
        </p:txBody>
      </p:sp>
      <p:sp>
        <p:nvSpPr>
          <p:cNvPr id="27" name="Text 25"/>
          <p:cNvSpPr txBox="1"/>
          <p:nvPr/>
        </p:nvSpPr>
        <p:spPr>
          <a:xfrm>
            <a:off x="6391656" y="3894633"/>
            <a:ext cx="2235708" cy="960120"/>
          </a:xfrm>
          <a:prstGeom prst="rect">
            <a:avLst/>
          </a:prstGeom>
          <a:noFill/>
          <a:ln/>
        </p:spPr>
        <p:txBody>
          <a:bodyPr anchor="t" bIns="0" lIns="0" rIns="0" rtlCol="0" tIns="0" wrap="square"/>
          <a:lstStyle/>
          <a:p>
            <a:pPr indent="0" marL="0">
              <a:buNone/>
            </a:pPr>
            <a:r>
              <a:rPr dirty="0" i="1" lang="en-US" sz="1500">
                <a:solidFill>
                  <a:srgbClr val="2E2522"/>
                </a:solidFill>
                <a:latin charset="0" pitchFamily="34" typeface="Calibri"/>
                <a:ea charset="-122" pitchFamily="34" typeface="Calibri"/>
                <a:cs charset="-120" pitchFamily="34" typeface="Calibri"/>
              </a:rPr>
              <a:t>患有自闭症的年轻人帮助设计和试行面试指南。</a:t>
            </a:r>
            <a:endParaRPr dirty="0" lang="en-US" sz="1500"/>
          </a:p>
        </p:txBody>
      </p:sp>
      <p:sp>
        <p:nvSpPr>
          <p:cNvPr id="28" name="Shape 26"/>
          <p:cNvSpPr/>
          <p:nvPr/>
        </p:nvSpPr>
        <p:spPr>
          <a:xfrm>
            <a:off x="9038844" y="1325880"/>
            <a:ext cx="2601468" cy="3611880"/>
          </a:xfrm>
          <a:prstGeom prst="roundRect">
            <a:avLst>
              <a:gd fmla="val 2812" name="adj"/>
            </a:avLst>
          </a:prstGeom>
          <a:solidFill>
            <a:srgbClr val="EFE5D3"/>
          </a:solidFill>
          <a:ln/>
        </p:spPr>
      </p:sp>
      <p:sp>
        <p:nvSpPr>
          <p:cNvPr id="29" name="Text 27"/>
          <p:cNvSpPr txBox="1"/>
          <p:nvPr/>
        </p:nvSpPr>
        <p:spPr>
          <a:xfrm>
            <a:off x="9221724" y="1463040"/>
            <a:ext cx="2235708" cy="365760"/>
          </a:xfrm>
          <a:prstGeom prst="rect">
            <a:avLst/>
          </a:prstGeom>
          <a:noFill/>
          <a:ln/>
        </p:spPr>
        <p:txBody>
          <a:bodyPr anchor="t"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共同制作的研究</a:t>
            </a:r>
            <a:endParaRPr dirty="0" lang="en-US" sz="1700"/>
          </a:p>
        </p:txBody>
      </p:sp>
      <p:sp>
        <p:nvSpPr>
          <p:cNvPr id="30" name="Shape 28"/>
          <p:cNvSpPr/>
          <p:nvPr/>
        </p:nvSpPr>
        <p:spPr>
          <a:xfrm>
            <a:off x="9221724" y="2054720"/>
            <a:ext cx="1117854" cy="201168"/>
          </a:xfrm>
          <a:prstGeom prst="rect">
            <a:avLst/>
          </a:prstGeom>
          <a:solidFill>
            <a:srgbClr val="7A1F2B"/>
          </a:solidFill>
          <a:ln/>
        </p:spPr>
      </p:sp>
      <p:sp>
        <p:nvSpPr>
          <p:cNvPr id="31" name="Shape 29"/>
          <p:cNvSpPr/>
          <p:nvPr/>
        </p:nvSpPr>
        <p:spPr>
          <a:xfrm>
            <a:off x="10339578" y="2054720"/>
            <a:ext cx="1117854" cy="201168"/>
          </a:xfrm>
          <a:prstGeom prst="rect">
            <a:avLst/>
          </a:prstGeom>
          <a:solidFill>
            <a:srgbClr val="C9AE85"/>
          </a:solidFill>
          <a:ln/>
        </p:spPr>
      </p:sp>
      <p:sp>
        <p:nvSpPr>
          <p:cNvPr id="32" name="Text 30"/>
          <p:cNvSpPr txBox="1"/>
          <p:nvPr/>
        </p:nvSpPr>
        <p:spPr>
          <a:xfrm>
            <a:off x="9221724" y="233082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角色</a:t>
            </a:r>
            <a:endParaRPr dirty="0" lang="en-US" sz="1500"/>
          </a:p>
        </p:txBody>
      </p:sp>
      <p:sp>
        <p:nvSpPr>
          <p:cNvPr id="33" name="Text 31"/>
          <p:cNvSpPr txBox="1"/>
          <p:nvPr/>
        </p:nvSpPr>
        <p:spPr>
          <a:xfrm>
            <a:off x="9221724" y="2577713"/>
            <a:ext cx="2235708" cy="1051560"/>
          </a:xfrm>
          <a:prstGeom prst="rect">
            <a:avLst/>
          </a:prstGeom>
          <a:noFill/>
          <a:ln/>
        </p:spPr>
        <p:txBody>
          <a:bodyPr anchor="t" bIns="0" lIns="0" rIns="0" rtlCol="0" tIns="0" wrap="square"/>
          <a:lstStyle/>
          <a:p>
            <a:pPr indent="0" marL="0">
              <a:buNone/>
            </a:pPr>
            <a:r>
              <a:rPr dirty="0" lang="en-US" sz="1500">
                <a:solidFill>
                  <a:srgbClr val="2E2522"/>
                </a:solidFill>
                <a:latin charset="0" pitchFamily="34" typeface="Calibri"/>
                <a:ea charset="-122" pitchFamily="34" typeface="Calibri"/>
                <a:cs charset="-120" pitchFamily="34" typeface="Calibri"/>
              </a:rPr>
              <a:t>研究人员和社区成员在整个研究过程中分享有意义的决定。</a:t>
            </a:r>
            <a:endParaRPr dirty="0" lang="en-US" sz="1500"/>
          </a:p>
        </p:txBody>
      </p:sp>
      <p:sp>
        <p:nvSpPr>
          <p:cNvPr id="34" name="Text 32"/>
          <p:cNvSpPr txBox="1"/>
          <p:nvPr/>
        </p:nvSpPr>
        <p:spPr>
          <a:xfrm>
            <a:off x="9221724" y="3647745"/>
            <a:ext cx="2235708" cy="237744"/>
          </a:xfrm>
          <a:prstGeom prst="rect">
            <a:avLst/>
          </a:prstGeom>
          <a:noFill/>
          <a:ln/>
        </p:spPr>
        <p:txBody>
          <a:bodyPr anchor="ctr" bIns="0" lIns="0" rIns="0" rtlCol="0" tIns="0" wrap="square"/>
          <a:lstStyle/>
          <a:p>
            <a:pPr indent="0" marL="0">
              <a:buNone/>
            </a:pPr>
            <a:r>
              <a:rPr b="1" dirty="0" kern="0" lang="en-US" spc="150" sz="1500">
                <a:solidFill>
                  <a:srgbClr val="7A1F2B"/>
                </a:solidFill>
                <a:latin charset="0" pitchFamily="34" typeface="Calibri"/>
                <a:ea charset="-122" pitchFamily="34" typeface="Calibri"/>
                <a:cs charset="-120" pitchFamily="34" typeface="Calibri"/>
              </a:rPr>
              <a:t>新力的例子</a:t>
            </a:r>
            <a:endParaRPr dirty="0" lang="en-US" sz="1500"/>
          </a:p>
        </p:txBody>
      </p:sp>
      <p:sp>
        <p:nvSpPr>
          <p:cNvPr id="35" name="Text 33"/>
          <p:cNvSpPr txBox="1"/>
          <p:nvPr/>
        </p:nvSpPr>
        <p:spPr>
          <a:xfrm>
            <a:off x="9221724" y="3894633"/>
            <a:ext cx="2235708" cy="960120"/>
          </a:xfrm>
          <a:prstGeom prst="rect">
            <a:avLst/>
          </a:prstGeom>
          <a:noFill/>
          <a:ln/>
        </p:spPr>
        <p:txBody>
          <a:bodyPr anchor="t" bIns="0" lIns="0" rIns="0" rtlCol="0" tIns="0" wrap="square"/>
          <a:lstStyle/>
          <a:p>
            <a:pPr indent="0" marL="0">
              <a:buNone/>
            </a:pPr>
            <a:r>
              <a:rPr dirty="0" i="1" lang="en-US" sz="1500">
                <a:solidFill>
                  <a:srgbClr val="2E2522"/>
                </a:solidFill>
                <a:latin charset="0" pitchFamily="34" typeface="Calibri"/>
                <a:ea charset="-122" pitchFamily="34" typeface="Calibri"/>
                <a:cs charset="-120" pitchFamily="34" typeface="Calibri"/>
              </a:rPr>
              <a:t>家长协会和大学工作人员一起计划、运行和报告一项研究。</a:t>
            </a:r>
            <a:endParaRPr dirty="0" lang="en-US" sz="1500"/>
          </a:p>
        </p:txBody>
      </p:sp>
      <p:sp>
        <p:nvSpPr>
          <p:cNvPr id="36" name="Shape 34"/>
          <p:cNvSpPr/>
          <p:nvPr/>
        </p:nvSpPr>
        <p:spPr>
          <a:xfrm>
            <a:off x="548640" y="5102352"/>
            <a:ext cx="274320" cy="182880"/>
          </a:xfrm>
          <a:prstGeom prst="rect">
            <a:avLst/>
          </a:prstGeom>
          <a:solidFill>
            <a:srgbClr val="7A1F2B"/>
          </a:solidFill>
          <a:ln/>
        </p:spPr>
      </p:sp>
      <p:sp>
        <p:nvSpPr>
          <p:cNvPr id="37" name="Text 35"/>
          <p:cNvSpPr txBox="1"/>
          <p:nvPr/>
        </p:nvSpPr>
        <p:spPr>
          <a:xfrm>
            <a:off x="914400" y="5047488"/>
            <a:ext cx="2743200" cy="292608"/>
          </a:xfrm>
          <a:prstGeom prst="rect">
            <a:avLst/>
          </a:prstGeom>
          <a:noFill/>
          <a:ln/>
        </p:spPr>
        <p:txBody>
          <a:bodyPr anchor="ctr"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研究人员做出的决定</a:t>
            </a:r>
            <a:endParaRPr dirty="0" lang="en-US" sz="1400"/>
          </a:p>
        </p:txBody>
      </p:sp>
      <p:sp>
        <p:nvSpPr>
          <p:cNvPr id="38" name="Shape 36"/>
          <p:cNvSpPr/>
          <p:nvPr/>
        </p:nvSpPr>
        <p:spPr>
          <a:xfrm>
            <a:off x="3566160" y="5102352"/>
            <a:ext cx="274320" cy="182880"/>
          </a:xfrm>
          <a:prstGeom prst="rect">
            <a:avLst/>
          </a:prstGeom>
          <a:solidFill>
            <a:srgbClr val="C9AE85"/>
          </a:solidFill>
          <a:ln/>
        </p:spPr>
      </p:sp>
      <p:sp>
        <p:nvSpPr>
          <p:cNvPr id="39" name="Text 37"/>
          <p:cNvSpPr txBox="1"/>
          <p:nvPr/>
        </p:nvSpPr>
        <p:spPr>
          <a:xfrm>
            <a:off x="3931920" y="5047488"/>
            <a:ext cx="3840480" cy="292608"/>
          </a:xfrm>
          <a:prstGeom prst="rect">
            <a:avLst/>
          </a:prstGeom>
          <a:noFill/>
          <a:ln/>
        </p:spPr>
        <p:txBody>
          <a:bodyPr anchor="ctr"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参与者和社区做出的决定</a:t>
            </a:r>
            <a:endParaRPr dirty="0" lang="en-US" sz="1400"/>
          </a:p>
        </p:txBody>
      </p:sp>
      <p:sp>
        <p:nvSpPr>
          <p:cNvPr id="40" name="Shape 38"/>
          <p:cNvSpPr/>
          <p:nvPr/>
        </p:nvSpPr>
        <p:spPr>
          <a:xfrm>
            <a:off x="7863840" y="5193792"/>
            <a:ext cx="3749040" cy="914"/>
          </a:xfrm>
          <a:prstGeom prst="line">
            <a:avLst/>
          </a:prstGeom>
          <a:noFill/>
          <a:ln w="19050">
            <a:solidFill>
              <a:srgbClr val="7A1F2B"/>
            </a:solidFill>
            <a:prstDash val="solid"/>
            <a:tailEnd type="triangle"/>
          </a:ln>
        </p:spPr>
      </p:sp>
      <p:sp>
        <p:nvSpPr>
          <p:cNvPr id="41" name="Text 39"/>
          <p:cNvSpPr txBox="1"/>
          <p:nvPr/>
        </p:nvSpPr>
        <p:spPr>
          <a:xfrm>
            <a:off x="7863840" y="4937402"/>
            <a:ext cx="3749040" cy="256032"/>
          </a:xfrm>
          <a:prstGeom prst="rect">
            <a:avLst/>
          </a:prstGeom>
          <a:noFill/>
          <a:ln/>
        </p:spPr>
        <p:txBody>
          <a:bodyPr anchor="t" bIns="0" lIns="0" rIns="0" rtlCol="0" tIns="0" wrap="square"/>
          <a:lstStyle/>
          <a:p>
            <a:pPr algn="r" indent="0" marL="0">
              <a:buNone/>
            </a:pPr>
            <a:r>
              <a:rPr dirty="0" i="1" lang="en-US" sz="1050">
                <a:solidFill>
                  <a:srgbClr val="7A1F2B"/>
                </a:solidFill>
                <a:latin charset="0" pitchFamily="34" typeface="Calibri"/>
                <a:ea charset="-122" pitchFamily="34" typeface="Calibri"/>
                <a:cs charset="-120" pitchFamily="34" typeface="Calibri"/>
              </a:rPr>
              <a:t>更多的共同决策</a:t>
            </a:r>
            <a:endParaRPr dirty="0" lang="en-US" sz="1050"/>
          </a:p>
        </p:txBody>
      </p:sp>
      <p:sp>
        <p:nvSpPr>
          <p:cNvPr id="42" name="Shape 40"/>
          <p:cNvSpPr/>
          <p:nvPr/>
        </p:nvSpPr>
        <p:spPr>
          <a:xfrm>
            <a:off x="548640" y="5532120"/>
            <a:ext cx="11091672" cy="685800"/>
          </a:xfrm>
          <a:prstGeom prst="roundRect">
            <a:avLst>
              <a:gd fmla="val 10667" name="adj"/>
            </a:avLst>
          </a:prstGeom>
          <a:solidFill>
            <a:srgbClr val="F1E0DC"/>
          </a:solidFill>
          <a:ln/>
        </p:spPr>
      </p:sp>
      <p:sp>
        <p:nvSpPr>
          <p:cNvPr id="43" name="Text 41"/>
          <p:cNvSpPr txBox="1"/>
          <p:nvPr/>
        </p:nvSpPr>
        <p:spPr>
          <a:xfrm>
            <a:off x="731520" y="5532120"/>
            <a:ext cx="10789920" cy="685800"/>
          </a:xfrm>
          <a:prstGeom prst="rect">
            <a:avLst/>
          </a:prstGeom>
          <a:noFill/>
          <a:ln/>
        </p:spPr>
        <p:txBody>
          <a:bodyPr anchor="ctr"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一个范围，而不是阶梯：这些是可能的角色，而不是每个项目都必须攀登的排名。选择对研究有意义和现实的参与程度（尼德，2014）。</a:t>
            </a:r>
            <a:endParaRPr dirty="0" lang="en-US" sz="1600"/>
          </a:p>
        </p:txBody>
      </p:sp>
      <p:sp>
        <p:nvSpPr>
          <p:cNvPr id="44"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name="Slide 1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normAutofit fontScale="94280" lnSpcReduction="10000"/>
          </a:bodyPr>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a·历史</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同样的线索，地方历史：马来西亚和中国</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MSN1074研究方法论|主题1：介绍在SNE |会话1研究</a:t>
            </a:r>
            <a:endParaRPr dirty="0" lang="en-US" sz="900"/>
          </a:p>
        </p:txBody>
      </p:sp>
      <p:sp>
        <p:nvSpPr>
          <p:cNvPr id="5" name="Shape 3"/>
          <p:cNvSpPr/>
          <p:nvPr/>
        </p:nvSpPr>
        <p:spPr>
          <a:xfrm>
            <a:off x="548640" y="1325880"/>
            <a:ext cx="5440680" cy="457200"/>
          </a:xfrm>
          <a:prstGeom prst="roundRect">
            <a:avLst>
              <a:gd fmla="val 16000" name="adj"/>
            </a:avLst>
          </a:prstGeom>
          <a:solidFill>
            <a:srgbClr val="7A1F2B"/>
          </a:solidFill>
          <a:ln/>
        </p:spPr>
      </p:sp>
      <p:sp>
        <p:nvSpPr>
          <p:cNvPr id="6" name="Text 4"/>
          <p:cNvSpPr txBox="1"/>
          <p:nvPr/>
        </p:nvSpPr>
        <p:spPr>
          <a:xfrm>
            <a:off x="731520" y="1325880"/>
            <a:ext cx="5120640" cy="457200"/>
          </a:xfrm>
          <a:prstGeom prst="rect">
            <a:avLst/>
          </a:prstGeom>
          <a:noFill/>
          <a:ln/>
        </p:spPr>
        <p:txBody>
          <a:bodyPr anchor="ctr" bIns="0" lIns="0" rIns="0" rtlCol="0" tIns="0" wrap="square"/>
          <a:lstStyle/>
          <a:p>
            <a:pPr indent="0" marL="0">
              <a:buNone/>
            </a:pPr>
            <a:r>
              <a:rPr b="1" dirty="0" lang="en-US">
                <a:solidFill>
                  <a:srgbClr val="FFFBF3"/>
                </a:solidFill>
                <a:latin charset="0" pitchFamily="34" typeface="Cambria"/>
                <a:ea charset="-122" pitchFamily="34" typeface="Cambria"/>
                <a:cs charset="-120" pitchFamily="34" typeface="Cambria"/>
              </a:rPr>
              <a:t>马来西亚</a:t>
            </a:r>
            <a:endParaRPr dirty="0" lang="en-US"/>
          </a:p>
        </p:txBody>
      </p:sp>
      <p:sp>
        <p:nvSpPr>
          <p:cNvPr id="7" name="Shape 5"/>
          <p:cNvSpPr/>
          <p:nvPr/>
        </p:nvSpPr>
        <p:spPr>
          <a:xfrm>
            <a:off x="1572768" y="2011680"/>
            <a:ext cx="914" cy="3218688"/>
          </a:xfrm>
          <a:prstGeom prst="line">
            <a:avLst/>
          </a:prstGeom>
          <a:noFill/>
          <a:ln w="19050">
            <a:solidFill>
              <a:srgbClr val="C9AE85"/>
            </a:solidFill>
            <a:prstDash val="solid"/>
          </a:ln>
        </p:spPr>
      </p:sp>
      <p:sp>
        <p:nvSpPr>
          <p:cNvPr id="8" name="Text 6"/>
          <p:cNvSpPr txBox="1"/>
          <p:nvPr/>
        </p:nvSpPr>
        <p:spPr>
          <a:xfrm>
            <a:off x="548640" y="1920240"/>
            <a:ext cx="868680" cy="457200"/>
          </a:xfrm>
          <a:prstGeom prst="rect">
            <a:avLst/>
          </a:prstGeom>
          <a:noFill/>
          <a:ln/>
        </p:spPr>
        <p:txBody>
          <a:bodyPr anchor="t" bIns="0" lIns="0" rIns="0" rtlCol="0" tIns="0" wrap="square"/>
          <a:lstStyle/>
          <a:p>
            <a:pPr algn="r" indent="0" marL="0">
              <a:buNone/>
            </a:pPr>
            <a:r>
              <a:rPr b="1" dirty="0" lang="en-US" sz="1400">
                <a:solidFill>
                  <a:srgbClr val="7A1F2B"/>
                </a:solidFill>
                <a:latin charset="0" pitchFamily="34" typeface="Calibri"/>
                <a:ea charset="-122" pitchFamily="34" typeface="Calibri"/>
                <a:cs charset="-120" pitchFamily="34" typeface="Calibri"/>
              </a:rPr>
              <a:t>早期</a:t>
            </a:r>
            <a:endParaRPr dirty="0" lang="en-US" sz="1400"/>
          </a:p>
        </p:txBody>
      </p:sp>
      <p:sp>
        <p:nvSpPr>
          <p:cNvPr id="9" name="Shape 7"/>
          <p:cNvSpPr/>
          <p:nvPr/>
        </p:nvSpPr>
        <p:spPr>
          <a:xfrm>
            <a:off x="1499616" y="1975104"/>
            <a:ext cx="146304" cy="146304"/>
          </a:xfrm>
          <a:prstGeom prst="ellipse">
            <a:avLst/>
          </a:prstGeom>
          <a:solidFill>
            <a:srgbClr val="7A1F2B"/>
          </a:solidFill>
          <a:ln/>
        </p:spPr>
      </p:sp>
      <p:sp>
        <p:nvSpPr>
          <p:cNvPr id="10" name="Text 8"/>
          <p:cNvSpPr txBox="1"/>
          <p:nvPr/>
        </p:nvSpPr>
        <p:spPr>
          <a:xfrm>
            <a:off x="1783080" y="1901952"/>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为盲人和聋哑人开设的学校，许多是由志愿组织和宗教团体开办的。</a:t>
            </a:r>
            <a:endParaRPr dirty="0" lang="en-US" sz="1400"/>
          </a:p>
        </p:txBody>
      </p:sp>
      <p:sp>
        <p:nvSpPr>
          <p:cNvPr id="11" name="Text 9"/>
          <p:cNvSpPr txBox="1"/>
          <p:nvPr/>
        </p:nvSpPr>
        <p:spPr>
          <a:xfrm>
            <a:off x="548640" y="2478024"/>
            <a:ext cx="868680" cy="457200"/>
          </a:xfrm>
          <a:prstGeom prst="rect">
            <a:avLst/>
          </a:prstGeom>
          <a:noFill/>
          <a:ln/>
        </p:spPr>
        <p:txBody>
          <a:bodyPr anchor="t" bIns="0" lIns="0" rIns="0" rtlCol="0" tIns="0" wrap="square">
            <a:normAutofit fontScale="6236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1996 - 97</a:t>
            </a:r>
            <a:endParaRPr dirty="0" lang="en-US" sz="1400"/>
          </a:p>
        </p:txBody>
      </p:sp>
      <p:sp>
        <p:nvSpPr>
          <p:cNvPr id="12" name="Shape 10"/>
          <p:cNvSpPr/>
          <p:nvPr/>
        </p:nvSpPr>
        <p:spPr>
          <a:xfrm>
            <a:off x="1499616" y="2532888"/>
            <a:ext cx="146304" cy="146304"/>
          </a:xfrm>
          <a:prstGeom prst="ellipse">
            <a:avLst/>
          </a:prstGeom>
          <a:solidFill>
            <a:srgbClr val="7A1F2B"/>
          </a:solidFill>
          <a:ln/>
        </p:spPr>
      </p:sp>
      <p:sp>
        <p:nvSpPr>
          <p:cNvPr id="13" name="Text 11"/>
          <p:cNvSpPr txBox="1"/>
          <p:nvPr/>
        </p:nvSpPr>
        <p:spPr>
          <a:xfrm>
            <a:off x="1783080" y="2459736"/>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《1996年教育法》；1997年教育（特殊教育）条例，2013年修订。</a:t>
            </a:r>
            <a:endParaRPr dirty="0" lang="en-US" sz="1400"/>
          </a:p>
        </p:txBody>
      </p:sp>
      <p:sp>
        <p:nvSpPr>
          <p:cNvPr id="14" name="Text 12"/>
          <p:cNvSpPr txBox="1"/>
          <p:nvPr/>
        </p:nvSpPr>
        <p:spPr>
          <a:xfrm>
            <a:off x="548640" y="3035808"/>
            <a:ext cx="868680" cy="457200"/>
          </a:xfrm>
          <a:prstGeom prst="rect">
            <a:avLst/>
          </a:prstGeom>
          <a:noFill/>
          <a:ln/>
        </p:spPr>
        <p:txBody>
          <a:bodyPr anchor="t" bIns="0" lIns="0" rIns="0" rtlCol="0" tIns="0" wrap="square">
            <a:normAutofit fontScale="6236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2008 - 10</a:t>
            </a:r>
            <a:endParaRPr dirty="0" lang="en-US" sz="1400"/>
          </a:p>
        </p:txBody>
      </p:sp>
      <p:sp>
        <p:nvSpPr>
          <p:cNvPr id="15" name="Shape 13"/>
          <p:cNvSpPr/>
          <p:nvPr/>
        </p:nvSpPr>
        <p:spPr>
          <a:xfrm>
            <a:off x="1499616" y="3090672"/>
            <a:ext cx="146304" cy="146304"/>
          </a:xfrm>
          <a:prstGeom prst="ellipse">
            <a:avLst/>
          </a:prstGeom>
          <a:solidFill>
            <a:srgbClr val="7A1F2B"/>
          </a:solidFill>
          <a:ln/>
        </p:spPr>
      </p:sp>
      <p:sp>
        <p:nvSpPr>
          <p:cNvPr id="16" name="Text 14"/>
          <p:cNvSpPr txBox="1"/>
          <p:nvPr/>
        </p:nvSpPr>
        <p:spPr>
          <a:xfrm>
            <a:off x="1783080" y="3017520"/>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《2008年残疾人法》；马来西亚批准《CRPD》（2010年）。</a:t>
            </a:r>
            <a:endParaRPr dirty="0" lang="en-US" sz="1400"/>
          </a:p>
        </p:txBody>
      </p:sp>
      <p:sp>
        <p:nvSpPr>
          <p:cNvPr id="17" name="Text 15"/>
          <p:cNvSpPr txBox="1"/>
          <p:nvPr/>
        </p:nvSpPr>
        <p:spPr>
          <a:xfrm>
            <a:off x="548640" y="3593592"/>
            <a:ext cx="868680" cy="457200"/>
          </a:xfrm>
          <a:prstGeom prst="rect">
            <a:avLst/>
          </a:prstGeom>
          <a:noFill/>
          <a:ln/>
        </p:spPr>
        <p:txBody>
          <a:bodyPr anchor="t" bIns="0" lIns="0" rIns="0" rtlCol="0" tIns="0" wrap="square">
            <a:normAutofit fontScale="7071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2013</a:t>
            </a:r>
            <a:endParaRPr dirty="0" lang="en-US" sz="1400"/>
          </a:p>
        </p:txBody>
      </p:sp>
      <p:sp>
        <p:nvSpPr>
          <p:cNvPr id="18" name="Shape 16"/>
          <p:cNvSpPr/>
          <p:nvPr/>
        </p:nvSpPr>
        <p:spPr>
          <a:xfrm>
            <a:off x="1499616" y="3648456"/>
            <a:ext cx="146304" cy="146304"/>
          </a:xfrm>
          <a:prstGeom prst="ellipse">
            <a:avLst/>
          </a:prstGeom>
          <a:solidFill>
            <a:srgbClr val="7A1F2B"/>
          </a:solidFill>
          <a:ln/>
        </p:spPr>
      </p:sp>
      <p:sp>
        <p:nvSpPr>
          <p:cNvPr id="19" name="Text 17"/>
          <p:cNvSpPr txBox="1"/>
          <p:nvPr/>
        </p:nvSpPr>
        <p:spPr>
          <a:xfrm>
            <a:off x="1783080" y="3575304"/>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2013-2025年教育蓝图：到2025年75%有特殊需要的学生参加包容性课程的目标。</a:t>
            </a:r>
            <a:endParaRPr dirty="0" lang="en-US" sz="1400"/>
          </a:p>
        </p:txBody>
      </p:sp>
      <p:sp>
        <p:nvSpPr>
          <p:cNvPr id="20" name="Text 18"/>
          <p:cNvSpPr txBox="1"/>
          <p:nvPr/>
        </p:nvSpPr>
        <p:spPr>
          <a:xfrm>
            <a:off x="548640" y="4151376"/>
            <a:ext cx="868680" cy="457200"/>
          </a:xfrm>
          <a:prstGeom prst="rect">
            <a:avLst/>
          </a:prstGeom>
          <a:noFill/>
          <a:ln/>
        </p:spPr>
        <p:txBody>
          <a:bodyPr anchor="t" bIns="0" lIns="0" rIns="0" rtlCol="0" tIns="0" wrap="square">
            <a:normAutofit fontScale="7071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2019</a:t>
            </a:r>
            <a:endParaRPr dirty="0" lang="en-US" sz="1400"/>
          </a:p>
        </p:txBody>
      </p:sp>
      <p:sp>
        <p:nvSpPr>
          <p:cNvPr id="21" name="Shape 19"/>
          <p:cNvSpPr/>
          <p:nvPr/>
        </p:nvSpPr>
        <p:spPr>
          <a:xfrm>
            <a:off x="1499616" y="4206240"/>
            <a:ext cx="146304" cy="146304"/>
          </a:xfrm>
          <a:prstGeom prst="ellipse">
            <a:avLst/>
          </a:prstGeom>
          <a:solidFill>
            <a:srgbClr val="7A1F2B"/>
          </a:solidFill>
          <a:ln/>
        </p:spPr>
      </p:sp>
      <p:sp>
        <p:nvSpPr>
          <p:cNvPr id="22" name="Text 20"/>
          <p:cNvSpPr txBox="1"/>
          <p:nvPr/>
        </p:nvSpPr>
        <p:spPr>
          <a:xfrm>
            <a:off x="1783080" y="4133088"/>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零拒绝政策：有特殊需要的学生可能不会被拒绝入学。</a:t>
            </a:r>
            <a:endParaRPr dirty="0" lang="en-US" sz="1400"/>
          </a:p>
        </p:txBody>
      </p:sp>
      <p:sp>
        <p:nvSpPr>
          <p:cNvPr id="23" name="Text 21"/>
          <p:cNvSpPr txBox="1"/>
          <p:nvPr/>
        </p:nvSpPr>
        <p:spPr>
          <a:xfrm>
            <a:off x="548640" y="4709160"/>
            <a:ext cx="868680" cy="457200"/>
          </a:xfrm>
          <a:prstGeom prst="rect">
            <a:avLst/>
          </a:prstGeom>
          <a:noFill/>
          <a:ln/>
        </p:spPr>
        <p:txBody>
          <a:bodyPr anchor="t" bIns="0" lIns="0" rIns="0" rtlCol="0" tIns="0" wrap="square">
            <a:normAutofit fontScale="86602"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现在</a:t>
            </a:r>
            <a:endParaRPr dirty="0" lang="en-US" sz="1400"/>
          </a:p>
        </p:txBody>
      </p:sp>
      <p:sp>
        <p:nvSpPr>
          <p:cNvPr id="24" name="Shape 22"/>
          <p:cNvSpPr/>
          <p:nvPr/>
        </p:nvSpPr>
        <p:spPr>
          <a:xfrm>
            <a:off x="1499616" y="4764024"/>
            <a:ext cx="146304" cy="146304"/>
          </a:xfrm>
          <a:prstGeom prst="ellipse">
            <a:avLst/>
          </a:prstGeom>
          <a:solidFill>
            <a:srgbClr val="7A1F2B"/>
          </a:solidFill>
          <a:ln/>
        </p:spPr>
      </p:sp>
      <p:sp>
        <p:nvSpPr>
          <p:cNvPr id="25" name="Text 23"/>
          <p:cNvSpPr txBox="1"/>
          <p:nvPr/>
        </p:nvSpPr>
        <p:spPr>
          <a:xfrm>
            <a:off x="1783080" y="4690872"/>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主要有三种设置：特殊学校（SPK）、普通学校融合项目（PPKI）、全纳教育项目（PPI）。</a:t>
            </a:r>
            <a:endParaRPr dirty="0" lang="en-US" sz="1400"/>
          </a:p>
        </p:txBody>
      </p:sp>
      <p:sp>
        <p:nvSpPr>
          <p:cNvPr id="26" name="Shape 24"/>
          <p:cNvSpPr/>
          <p:nvPr/>
        </p:nvSpPr>
        <p:spPr>
          <a:xfrm>
            <a:off x="6199632" y="1325880"/>
            <a:ext cx="5440680" cy="457200"/>
          </a:xfrm>
          <a:prstGeom prst="roundRect">
            <a:avLst>
              <a:gd fmla="val 16000" name="adj"/>
            </a:avLst>
          </a:prstGeom>
          <a:solidFill>
            <a:srgbClr val="7A1F2B"/>
          </a:solidFill>
          <a:ln/>
        </p:spPr>
      </p:sp>
      <p:sp>
        <p:nvSpPr>
          <p:cNvPr id="27" name="Text 25"/>
          <p:cNvSpPr txBox="1"/>
          <p:nvPr/>
        </p:nvSpPr>
        <p:spPr>
          <a:xfrm>
            <a:off x="6382512" y="1325880"/>
            <a:ext cx="5120640" cy="457200"/>
          </a:xfrm>
          <a:prstGeom prst="rect">
            <a:avLst/>
          </a:prstGeom>
          <a:noFill/>
          <a:ln/>
        </p:spPr>
        <p:txBody>
          <a:bodyPr anchor="ctr" bIns="0" lIns="0" rIns="0" rtlCol="0" tIns="0" wrap="square"/>
          <a:lstStyle/>
          <a:p>
            <a:pPr indent="0" marL="0">
              <a:buNone/>
            </a:pPr>
            <a:r>
              <a:rPr b="1" dirty="0" lang="en-US">
                <a:solidFill>
                  <a:srgbClr val="FFFBF3"/>
                </a:solidFill>
                <a:latin charset="0" pitchFamily="34" typeface="Cambria"/>
                <a:ea charset="-122" pitchFamily="34" typeface="Cambria"/>
                <a:cs charset="-120" pitchFamily="34" typeface="Cambria"/>
              </a:rPr>
              <a:t>中国</a:t>
            </a:r>
            <a:endParaRPr dirty="0" lang="en-US"/>
          </a:p>
        </p:txBody>
      </p:sp>
      <p:sp>
        <p:nvSpPr>
          <p:cNvPr id="28" name="Shape 26"/>
          <p:cNvSpPr/>
          <p:nvPr/>
        </p:nvSpPr>
        <p:spPr>
          <a:xfrm>
            <a:off x="7223760" y="2011680"/>
            <a:ext cx="914" cy="3218688"/>
          </a:xfrm>
          <a:prstGeom prst="line">
            <a:avLst/>
          </a:prstGeom>
          <a:noFill/>
          <a:ln w="19050">
            <a:solidFill>
              <a:srgbClr val="C9AE85"/>
            </a:solidFill>
            <a:prstDash val="solid"/>
          </a:ln>
        </p:spPr>
      </p:sp>
      <p:sp>
        <p:nvSpPr>
          <p:cNvPr id="29" name="Text 27"/>
          <p:cNvSpPr txBox="1"/>
          <p:nvPr/>
        </p:nvSpPr>
        <p:spPr>
          <a:xfrm>
            <a:off x="6199632" y="1920240"/>
            <a:ext cx="868680" cy="457200"/>
          </a:xfrm>
          <a:prstGeom prst="rect">
            <a:avLst/>
          </a:prstGeom>
          <a:noFill/>
          <a:ln/>
        </p:spPr>
        <p:txBody>
          <a:bodyPr anchor="t" bIns="0" lIns="0" rIns="0" rtlCol="0" tIns="0" wrap="square">
            <a:normAutofit fontScale="7071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1874</a:t>
            </a:r>
            <a:endParaRPr dirty="0" lang="en-US" sz="1400"/>
          </a:p>
        </p:txBody>
      </p:sp>
      <p:sp>
        <p:nvSpPr>
          <p:cNvPr id="30" name="Shape 28"/>
          <p:cNvSpPr/>
          <p:nvPr/>
        </p:nvSpPr>
        <p:spPr>
          <a:xfrm>
            <a:off x="7150608" y="1975104"/>
            <a:ext cx="146304" cy="146304"/>
          </a:xfrm>
          <a:prstGeom prst="ellipse">
            <a:avLst/>
          </a:prstGeom>
          <a:solidFill>
            <a:srgbClr val="7A1F2B"/>
          </a:solidFill>
          <a:ln/>
        </p:spPr>
      </p:sp>
      <p:sp>
        <p:nvSpPr>
          <p:cNvPr id="31" name="Text 29"/>
          <p:cNvSpPr txBox="1"/>
          <p:nvPr/>
        </p:nvSpPr>
        <p:spPr>
          <a:xfrm>
            <a:off x="7434072" y="1901952"/>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第一批盲童学校之一在北京开办；聋人学习学校紧随其后。</a:t>
            </a:r>
            <a:endParaRPr dirty="0" lang="en-US" sz="1400"/>
          </a:p>
        </p:txBody>
      </p:sp>
      <p:sp>
        <p:nvSpPr>
          <p:cNvPr id="32" name="Text 30"/>
          <p:cNvSpPr txBox="1"/>
          <p:nvPr/>
        </p:nvSpPr>
        <p:spPr>
          <a:xfrm>
            <a:off x="6199632" y="2478024"/>
            <a:ext cx="868680" cy="457200"/>
          </a:xfrm>
          <a:prstGeom prst="rect">
            <a:avLst/>
          </a:prstGeom>
          <a:noFill/>
          <a:ln/>
        </p:spPr>
        <p:txBody>
          <a:bodyPr anchor="t" bIns="0" lIns="0" rIns="0" rtlCol="0" tIns="0" wrap="square">
            <a:normAutofit fontScale="7071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1986</a:t>
            </a:r>
            <a:endParaRPr dirty="0" lang="en-US" sz="1400"/>
          </a:p>
        </p:txBody>
      </p:sp>
      <p:sp>
        <p:nvSpPr>
          <p:cNvPr id="33" name="Shape 31"/>
          <p:cNvSpPr/>
          <p:nvPr/>
        </p:nvSpPr>
        <p:spPr>
          <a:xfrm>
            <a:off x="7150608" y="2532888"/>
            <a:ext cx="146304" cy="146304"/>
          </a:xfrm>
          <a:prstGeom prst="ellipse">
            <a:avLst/>
          </a:prstGeom>
          <a:solidFill>
            <a:srgbClr val="7A1F2B"/>
          </a:solidFill>
          <a:ln/>
        </p:spPr>
      </p:sp>
      <p:sp>
        <p:nvSpPr>
          <p:cNvPr id="34" name="Text 32"/>
          <p:cNvSpPr txBox="1"/>
          <p:nvPr/>
        </p:nvSpPr>
        <p:spPr>
          <a:xfrm>
            <a:off x="7434072" y="2459736"/>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《义务教育法》包括残疾儿童。</a:t>
            </a:r>
            <a:endParaRPr dirty="0" lang="en-US" sz="1400"/>
          </a:p>
        </p:txBody>
      </p:sp>
      <p:sp>
        <p:nvSpPr>
          <p:cNvPr id="35" name="Text 33"/>
          <p:cNvSpPr txBox="1"/>
          <p:nvPr/>
        </p:nvSpPr>
        <p:spPr>
          <a:xfrm>
            <a:off x="6199632" y="3035808"/>
            <a:ext cx="868680" cy="457200"/>
          </a:xfrm>
          <a:prstGeom prst="rect">
            <a:avLst/>
          </a:prstGeom>
          <a:noFill/>
          <a:ln/>
        </p:spPr>
        <p:txBody>
          <a:bodyPr anchor="t" bIns="0" lIns="0" rIns="0" rtlCol="0" tIns="0" wrap="square">
            <a:normAutofit fontScale="84515"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1980年代末</a:t>
            </a:r>
            <a:endParaRPr dirty="0" lang="en-US" sz="1400"/>
          </a:p>
        </p:txBody>
      </p:sp>
      <p:sp>
        <p:nvSpPr>
          <p:cNvPr id="36" name="Shape 34"/>
          <p:cNvSpPr/>
          <p:nvPr/>
        </p:nvSpPr>
        <p:spPr>
          <a:xfrm>
            <a:off x="7150608" y="3090672"/>
            <a:ext cx="146304" cy="146304"/>
          </a:xfrm>
          <a:prstGeom prst="ellipse">
            <a:avLst/>
          </a:prstGeom>
          <a:solidFill>
            <a:srgbClr val="7A1F2B"/>
          </a:solidFill>
          <a:ln/>
        </p:spPr>
      </p:sp>
      <p:sp>
        <p:nvSpPr>
          <p:cNvPr id="37" name="Text 35"/>
          <p:cNvSpPr txBox="1"/>
          <p:nvPr/>
        </p:nvSpPr>
        <p:spPr>
          <a:xfrm>
            <a:off x="7434072" y="3017520"/>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常规课堂学习（LRC）在20世纪90年代开始并扩展（Xu et al., 2018）。</a:t>
            </a:r>
            <a:endParaRPr dirty="0" lang="en-US" sz="1400"/>
          </a:p>
        </p:txBody>
      </p:sp>
      <p:sp>
        <p:nvSpPr>
          <p:cNvPr id="38" name="Text 36"/>
          <p:cNvSpPr txBox="1"/>
          <p:nvPr/>
        </p:nvSpPr>
        <p:spPr>
          <a:xfrm>
            <a:off x="6199632" y="3593592"/>
            <a:ext cx="868680" cy="457200"/>
          </a:xfrm>
          <a:prstGeom prst="rect">
            <a:avLst/>
          </a:prstGeom>
          <a:noFill/>
          <a:ln/>
        </p:spPr>
        <p:txBody>
          <a:bodyPr anchor="t" bIns="0" lIns="0" rIns="0" rtlCol="0" tIns="0" wrap="square">
            <a:normAutofit fontScale="7071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1994</a:t>
            </a:r>
            <a:endParaRPr dirty="0" lang="en-US" sz="1400"/>
          </a:p>
        </p:txBody>
      </p:sp>
      <p:sp>
        <p:nvSpPr>
          <p:cNvPr id="39" name="Shape 37"/>
          <p:cNvSpPr/>
          <p:nvPr/>
        </p:nvSpPr>
        <p:spPr>
          <a:xfrm>
            <a:off x="7150608" y="3648456"/>
            <a:ext cx="146304" cy="146304"/>
          </a:xfrm>
          <a:prstGeom prst="ellipse">
            <a:avLst/>
          </a:prstGeom>
          <a:solidFill>
            <a:srgbClr val="7A1F2B"/>
          </a:solidFill>
          <a:ln/>
        </p:spPr>
      </p:sp>
      <p:sp>
        <p:nvSpPr>
          <p:cNvPr id="40" name="Text 38"/>
          <p:cNvSpPr txBox="1"/>
          <p:nvPr/>
        </p:nvSpPr>
        <p:spPr>
          <a:xfrm>
            <a:off x="7434072" y="3575304"/>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《残疾人教育条例（2017年修订）》。</a:t>
            </a:r>
            <a:endParaRPr dirty="0" lang="en-US" sz="1400"/>
          </a:p>
        </p:txBody>
      </p:sp>
      <p:sp>
        <p:nvSpPr>
          <p:cNvPr id="41" name="Text 39"/>
          <p:cNvSpPr txBox="1"/>
          <p:nvPr/>
        </p:nvSpPr>
        <p:spPr>
          <a:xfrm>
            <a:off x="6199632" y="4151376"/>
            <a:ext cx="868680" cy="457200"/>
          </a:xfrm>
          <a:prstGeom prst="rect">
            <a:avLst/>
          </a:prstGeom>
          <a:noFill/>
          <a:ln/>
        </p:spPr>
        <p:txBody>
          <a:bodyPr anchor="t" bIns="0" lIns="0" rIns="0" rtlCol="0" tIns="0" wrap="square">
            <a:normAutofit fontScale="7071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2008</a:t>
            </a:r>
            <a:endParaRPr dirty="0" lang="en-US" sz="1400"/>
          </a:p>
        </p:txBody>
      </p:sp>
      <p:sp>
        <p:nvSpPr>
          <p:cNvPr id="42" name="Shape 40"/>
          <p:cNvSpPr/>
          <p:nvPr/>
        </p:nvSpPr>
        <p:spPr>
          <a:xfrm>
            <a:off x="7150608" y="4206240"/>
            <a:ext cx="146304" cy="146304"/>
          </a:xfrm>
          <a:prstGeom prst="ellipse">
            <a:avLst/>
          </a:prstGeom>
          <a:solidFill>
            <a:srgbClr val="7A1F2B"/>
          </a:solidFill>
          <a:ln/>
        </p:spPr>
      </p:sp>
      <p:sp>
        <p:nvSpPr>
          <p:cNvPr id="43" name="Text 41"/>
          <p:cNvSpPr txBox="1"/>
          <p:nvPr/>
        </p:nvSpPr>
        <p:spPr>
          <a:xfrm>
            <a:off x="7434072" y="4133088"/>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中国批准《CRPD》。</a:t>
            </a:r>
            <a:endParaRPr dirty="0" lang="en-US" sz="1400"/>
          </a:p>
        </p:txBody>
      </p:sp>
      <p:sp>
        <p:nvSpPr>
          <p:cNvPr id="44" name="Text 42"/>
          <p:cNvSpPr txBox="1"/>
          <p:nvPr/>
        </p:nvSpPr>
        <p:spPr>
          <a:xfrm>
            <a:off x="6199632" y="4709160"/>
            <a:ext cx="868680" cy="457200"/>
          </a:xfrm>
          <a:prstGeom prst="rect">
            <a:avLst/>
          </a:prstGeom>
          <a:noFill/>
          <a:ln/>
        </p:spPr>
        <p:txBody>
          <a:bodyPr anchor="t" bIns="0" lIns="0" rIns="0" rtlCol="0" tIns="0" wrap="square">
            <a:normAutofit fontScale="70710" lnSpcReduction="10000"/>
          </a:bodyPr>
          <a:lstStyle/>
          <a:p>
            <a:pPr algn="r" indent="0" marL="0">
              <a:buNone/>
            </a:pPr>
            <a:r>
              <a:rPr b="1" dirty="0" lang="en-US" sz="1400">
                <a:solidFill>
                  <a:srgbClr val="7A1F2B"/>
                </a:solidFill>
                <a:latin charset="0" pitchFamily="34" typeface="Calibri"/>
                <a:ea charset="-122" pitchFamily="34" typeface="Calibri"/>
                <a:cs charset="-120" pitchFamily="34" typeface="Calibri"/>
              </a:rPr>
              <a:t>2022</a:t>
            </a:r>
            <a:endParaRPr dirty="0" lang="en-US" sz="1400"/>
          </a:p>
        </p:txBody>
      </p:sp>
      <p:sp>
        <p:nvSpPr>
          <p:cNvPr id="45" name="Shape 43"/>
          <p:cNvSpPr/>
          <p:nvPr/>
        </p:nvSpPr>
        <p:spPr>
          <a:xfrm>
            <a:off x="7150608" y="4764024"/>
            <a:ext cx="146304" cy="146304"/>
          </a:xfrm>
          <a:prstGeom prst="ellipse">
            <a:avLst/>
          </a:prstGeom>
          <a:solidFill>
            <a:srgbClr val="7A1F2B"/>
          </a:solidFill>
          <a:ln/>
        </p:spPr>
      </p:sp>
      <p:sp>
        <p:nvSpPr>
          <p:cNvPr id="46" name="Text 44"/>
          <p:cNvSpPr txBox="1"/>
          <p:nvPr/>
        </p:nvSpPr>
        <p:spPr>
          <a:xfrm>
            <a:off x="7434072" y="4690872"/>
            <a:ext cx="4206240" cy="54864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2021-2025年行动计划：残疾儿童义务教育入学率目标为97%；更多地在正规教室学习。</a:t>
            </a:r>
            <a:endParaRPr dirty="0" lang="en-US" sz="1400"/>
          </a:p>
        </p:txBody>
      </p:sp>
      <p:sp>
        <p:nvSpPr>
          <p:cNvPr id="47" name="Shape 45"/>
          <p:cNvSpPr/>
          <p:nvPr/>
        </p:nvSpPr>
        <p:spPr>
          <a:xfrm>
            <a:off x="548640" y="5440680"/>
            <a:ext cx="11091672" cy="905256"/>
          </a:xfrm>
          <a:prstGeom prst="roundRect">
            <a:avLst>
              <a:gd fmla="val 9412" name="adj"/>
            </a:avLst>
          </a:prstGeom>
          <a:solidFill>
            <a:srgbClr val="EFE5D3"/>
          </a:solidFill>
          <a:ln/>
        </p:spPr>
      </p:sp>
      <p:sp>
        <p:nvSpPr>
          <p:cNvPr id="48" name="Text 46"/>
          <p:cNvSpPr txBox="1"/>
          <p:nvPr/>
        </p:nvSpPr>
        <p:spPr>
          <a:xfrm>
            <a:off x="731520" y="5504688"/>
            <a:ext cx="10789920" cy="777240"/>
          </a:xfrm>
          <a:prstGeom prst="rect">
            <a:avLst/>
          </a:prstGeom>
          <a:noFill/>
          <a:ln/>
        </p:spPr>
        <p:txBody>
          <a:bodyPr anchor="ctr"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对研究人员来说：问一下在你自己的背景下，哪些线索形成了供应，哪些研究问题是重要的。不要假设欧洲和北美的顺序适用。以上几个目标在2025年结束，所以检查哪些计划取代了它们。</a:t>
            </a:r>
            <a:endParaRPr dirty="0" lang="en-US" sz="1600"/>
          </a:p>
        </p:txBody>
      </p:sp>
      <p:sp>
        <p:nvSpPr>
          <p:cNvPr id="49"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name="Slide 1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a·意义</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为什么研究在SNE中很重要</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3514344" cy="2286000"/>
          </a:xfrm>
          <a:prstGeom prst="roundRect">
            <a:avLst>
              <a:gd fmla="val 3200" name="adj"/>
            </a:avLst>
          </a:prstGeom>
          <a:solidFill>
            <a:srgbClr val="EFE5D3"/>
          </a:solidFill>
          <a:ln/>
        </p:spPr>
      </p:sp>
      <p:sp>
        <p:nvSpPr>
          <p:cNvPr id="6" name="Shape 4"/>
          <p:cNvSpPr/>
          <p:nvPr/>
        </p:nvSpPr>
        <p:spPr>
          <a:xfrm>
            <a:off x="731520" y="1508760"/>
            <a:ext cx="548640" cy="548640"/>
          </a:xfrm>
          <a:prstGeom prst="ellipse">
            <a:avLst/>
          </a:prstGeom>
          <a:solidFill>
            <a:srgbClr val="7A1F2B"/>
          </a:solidFill>
          <a:ln/>
        </p:spPr>
      </p:sp>
      <p:pic>
        <p:nvPicPr>
          <p:cNvPr descr="preencoded.png" id="7" name="Image 0"/>
          <p:cNvPicPr>
            <a:picLocks noChangeAspect="1"/>
          </p:cNvPicPr>
          <p:nvPr/>
        </p:nvPicPr>
        <p:blipFill>
          <a:blip r:embed="rId3"/>
          <a:stretch>
            <a:fillRect/>
          </a:stretch>
        </p:blipFill>
        <p:spPr>
          <a:xfrm>
            <a:off x="868680" y="1645920"/>
            <a:ext cx="274320" cy="274320"/>
          </a:xfrm>
          <a:prstGeom prst="rect">
            <a:avLst/>
          </a:prstGeom>
        </p:spPr>
      </p:pic>
      <p:sp>
        <p:nvSpPr>
          <p:cNvPr id="8" name="Text 5"/>
          <p:cNvSpPr txBox="1"/>
          <p:nvPr/>
        </p:nvSpPr>
        <p:spPr>
          <a:xfrm>
            <a:off x="1417320" y="1508760"/>
            <a:ext cx="2508504" cy="548640"/>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改善教学和支持</a:t>
            </a:r>
            <a:endParaRPr dirty="0" lang="en-US"/>
          </a:p>
        </p:txBody>
      </p:sp>
      <p:sp>
        <p:nvSpPr>
          <p:cNvPr id="9" name="Text 6"/>
          <p:cNvSpPr txBox="1"/>
          <p:nvPr/>
        </p:nvSpPr>
        <p:spPr>
          <a:xfrm>
            <a:off x="731520" y="2194560"/>
            <a:ext cx="3148584" cy="502920"/>
          </a:xfrm>
          <a:prstGeom prst="rect">
            <a:avLst/>
          </a:prstGeom>
          <a:noFill/>
          <a:ln/>
        </p:spPr>
        <p:txBody>
          <a:bodyPr anchor="t" bIns="0" lIns="0" rIns="0" rtlCol="0" tIns="0" wrap="square"/>
          <a:lstStyle/>
          <a:p>
            <a:pPr indent="0" marL="0">
              <a:buNone/>
            </a:pPr>
            <a:r>
              <a:rPr dirty="0" lang="en-US" sz="1600">
                <a:latin charset="0" pitchFamily="34" typeface="Calibri"/>
                <a:ea charset="-122" pitchFamily="34" typeface="Calibri"/>
                <a:cs charset="-120" pitchFamily="34" typeface="Calibri"/>
              </a:rPr>
              <a:t>确定哪些练习可以帮助哪些学习者。</a:t>
            </a:r>
            <a:endParaRPr dirty="0" lang="en-US" sz="1600"/>
          </a:p>
        </p:txBody>
      </p:sp>
      <p:sp>
        <p:nvSpPr>
          <p:cNvPr id="10" name="Text 7"/>
          <p:cNvSpPr txBox="1"/>
          <p:nvPr/>
        </p:nvSpPr>
        <p:spPr>
          <a:xfrm>
            <a:off x="731520" y="2785032"/>
            <a:ext cx="3148584" cy="685797"/>
          </a:xfrm>
          <a:prstGeom prst="rect">
            <a:avLst/>
          </a:prstGeom>
          <a:noFill/>
          <a:ln/>
        </p:spPr>
        <p:txBody>
          <a:bodyPr anchor="t" bIns="0" lIns="0" rIns="0" rtlCol="0" tIns="0" wrap="square"/>
          <a:lstStyle/>
          <a:p>
            <a:pPr indent="0" marL="0">
              <a:buNone/>
            </a:pPr>
            <a:r>
              <a:rPr dirty="0" i="1" lang="en-US" sz="1400">
                <a:latin charset="0" pitchFamily="34" typeface="Calibri"/>
                <a:ea charset="-122" pitchFamily="34" typeface="Calibri"/>
                <a:cs charset="-120" pitchFamily="34" typeface="Calibri"/>
              </a:rPr>
              <a:t>对有阅读困难的学生进行明确、系统的自然拼读的证据。</a:t>
            </a:r>
            <a:endParaRPr dirty="0" lang="en-US" sz="1400"/>
          </a:p>
        </p:txBody>
      </p:sp>
      <p:sp>
        <p:nvSpPr>
          <p:cNvPr id="11" name="Shape 8"/>
          <p:cNvSpPr/>
          <p:nvPr/>
        </p:nvSpPr>
        <p:spPr>
          <a:xfrm>
            <a:off x="4337304" y="1325880"/>
            <a:ext cx="3514344" cy="2286000"/>
          </a:xfrm>
          <a:prstGeom prst="roundRect">
            <a:avLst>
              <a:gd fmla="val 3200" name="adj"/>
            </a:avLst>
          </a:prstGeom>
          <a:solidFill>
            <a:srgbClr val="EFE5D3"/>
          </a:solidFill>
          <a:ln/>
        </p:spPr>
      </p:sp>
      <p:sp>
        <p:nvSpPr>
          <p:cNvPr id="12" name="Shape 9"/>
          <p:cNvSpPr/>
          <p:nvPr/>
        </p:nvSpPr>
        <p:spPr>
          <a:xfrm>
            <a:off x="4520184" y="1508760"/>
            <a:ext cx="548640" cy="548640"/>
          </a:xfrm>
          <a:prstGeom prst="ellipse">
            <a:avLst/>
          </a:prstGeom>
          <a:solidFill>
            <a:srgbClr val="7A1F2B"/>
          </a:solidFill>
          <a:ln/>
        </p:spPr>
      </p:sp>
      <p:pic>
        <p:nvPicPr>
          <p:cNvPr descr="preencoded.png" id="13" name="Image 1"/>
          <p:cNvPicPr>
            <a:picLocks noChangeAspect="1"/>
          </p:cNvPicPr>
          <p:nvPr/>
        </p:nvPicPr>
        <p:blipFill>
          <a:blip r:embed="rId4"/>
          <a:stretch>
            <a:fillRect/>
          </a:stretch>
        </p:blipFill>
        <p:spPr>
          <a:xfrm>
            <a:off x="4657344" y="1645920"/>
            <a:ext cx="274320" cy="274320"/>
          </a:xfrm>
          <a:prstGeom prst="rect">
            <a:avLst/>
          </a:prstGeom>
        </p:spPr>
      </p:pic>
      <p:sp>
        <p:nvSpPr>
          <p:cNvPr id="14" name="Text 10"/>
          <p:cNvSpPr txBox="1"/>
          <p:nvPr/>
        </p:nvSpPr>
        <p:spPr>
          <a:xfrm>
            <a:off x="5205984" y="1508760"/>
            <a:ext cx="2508504" cy="548640"/>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保护学习者</a:t>
            </a:r>
            <a:endParaRPr dirty="0" lang="en-US"/>
          </a:p>
        </p:txBody>
      </p:sp>
      <p:sp>
        <p:nvSpPr>
          <p:cNvPr id="15" name="Text 11"/>
          <p:cNvSpPr txBox="1"/>
          <p:nvPr/>
        </p:nvSpPr>
        <p:spPr>
          <a:xfrm>
            <a:off x="4520184" y="2194560"/>
            <a:ext cx="3148584" cy="502920"/>
          </a:xfrm>
          <a:prstGeom prst="rect">
            <a:avLst/>
          </a:prstGeom>
          <a:noFill/>
          <a:ln/>
        </p:spPr>
        <p:txBody>
          <a:bodyPr anchor="t" bIns="0" lIns="0" rIns="0" rtlCol="0" tIns="0" wrap="square"/>
          <a:lstStyle/>
          <a:p>
            <a:pPr indent="0" marL="0">
              <a:buNone/>
            </a:pPr>
            <a:r>
              <a:rPr dirty="0" lang="en-US" sz="1600">
                <a:latin charset="0" pitchFamily="34" typeface="Calibri"/>
                <a:ea charset="-122" pitchFamily="34" typeface="Calibri"/>
                <a:cs charset="-120" pitchFamily="34" typeface="Calibri"/>
              </a:rPr>
              <a:t>在流行的观点传播之前进行测试。</a:t>
            </a:r>
            <a:endParaRPr dirty="0" lang="en-US" sz="1600"/>
          </a:p>
        </p:txBody>
      </p:sp>
      <p:sp>
        <p:nvSpPr>
          <p:cNvPr id="16" name="Text 12"/>
          <p:cNvSpPr txBox="1"/>
          <p:nvPr/>
        </p:nvSpPr>
        <p:spPr>
          <a:xfrm>
            <a:off x="4520184" y="2785032"/>
            <a:ext cx="3148584" cy="685797"/>
          </a:xfrm>
          <a:prstGeom prst="rect">
            <a:avLst/>
          </a:prstGeom>
          <a:noFill/>
          <a:ln/>
        </p:spPr>
        <p:txBody>
          <a:bodyPr anchor="t" bIns="0" lIns="0" rIns="0" rtlCol="0" tIns="0" wrap="square"/>
          <a:lstStyle/>
          <a:p>
            <a:pPr indent="0" marL="0">
              <a:buNone/>
            </a:pPr>
            <a:r>
              <a:rPr dirty="0" i="1" lang="en-US" sz="1400">
                <a:latin charset="0" pitchFamily="34" typeface="Calibri"/>
                <a:ea charset="-122" pitchFamily="34" typeface="Calibri"/>
                <a:cs charset="-120" pitchFamily="34" typeface="Calibri"/>
              </a:rPr>
              <a:t>辅助沟通被广泛使用，直到研究表明信息通常来自促进者（Mostert, 2001）。</a:t>
            </a:r>
            <a:endParaRPr dirty="0" lang="en-US" sz="1400"/>
          </a:p>
        </p:txBody>
      </p:sp>
      <p:sp>
        <p:nvSpPr>
          <p:cNvPr id="17" name="Shape 13"/>
          <p:cNvSpPr/>
          <p:nvPr/>
        </p:nvSpPr>
        <p:spPr>
          <a:xfrm>
            <a:off x="8125968" y="1325880"/>
            <a:ext cx="3514344" cy="2286000"/>
          </a:xfrm>
          <a:prstGeom prst="roundRect">
            <a:avLst>
              <a:gd fmla="val 3200" name="adj"/>
            </a:avLst>
          </a:prstGeom>
          <a:solidFill>
            <a:srgbClr val="EFE5D3"/>
          </a:solidFill>
          <a:ln/>
        </p:spPr>
      </p:sp>
      <p:sp>
        <p:nvSpPr>
          <p:cNvPr id="18" name="Shape 14"/>
          <p:cNvSpPr/>
          <p:nvPr/>
        </p:nvSpPr>
        <p:spPr>
          <a:xfrm>
            <a:off x="8308848" y="1508760"/>
            <a:ext cx="548640" cy="548640"/>
          </a:xfrm>
          <a:prstGeom prst="ellipse">
            <a:avLst/>
          </a:prstGeom>
          <a:solidFill>
            <a:srgbClr val="7A1F2B"/>
          </a:solidFill>
          <a:ln/>
        </p:spPr>
      </p:sp>
      <p:pic>
        <p:nvPicPr>
          <p:cNvPr descr="preencoded.png" id="19" name="Image 2"/>
          <p:cNvPicPr>
            <a:picLocks noChangeAspect="1"/>
          </p:cNvPicPr>
          <p:nvPr/>
        </p:nvPicPr>
        <p:blipFill>
          <a:blip r:embed="rId5"/>
          <a:stretch>
            <a:fillRect/>
          </a:stretch>
        </p:blipFill>
        <p:spPr>
          <a:xfrm>
            <a:off x="8446008" y="1645920"/>
            <a:ext cx="274320" cy="274320"/>
          </a:xfrm>
          <a:prstGeom prst="rect">
            <a:avLst/>
          </a:prstGeom>
        </p:spPr>
      </p:pic>
      <p:sp>
        <p:nvSpPr>
          <p:cNvPr id="20" name="Text 15"/>
          <p:cNvSpPr txBox="1"/>
          <p:nvPr/>
        </p:nvSpPr>
        <p:spPr>
          <a:xfrm>
            <a:off x="8994648" y="1508760"/>
            <a:ext cx="2508504" cy="548640"/>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告知政策和资源</a:t>
            </a:r>
            <a:endParaRPr dirty="0" lang="en-US"/>
          </a:p>
        </p:txBody>
      </p:sp>
      <p:sp>
        <p:nvSpPr>
          <p:cNvPr id="21" name="Text 16"/>
          <p:cNvSpPr txBox="1"/>
          <p:nvPr/>
        </p:nvSpPr>
        <p:spPr>
          <a:xfrm>
            <a:off x="8308848" y="2194560"/>
            <a:ext cx="3148584" cy="502920"/>
          </a:xfrm>
          <a:prstGeom prst="rect">
            <a:avLst/>
          </a:prstGeom>
          <a:noFill/>
          <a:ln/>
        </p:spPr>
        <p:txBody>
          <a:bodyPr anchor="t" bIns="0" lIns="0" rIns="0" rtlCol="0" tIns="0" wrap="square"/>
          <a:lstStyle/>
          <a:p>
            <a:pPr indent="0" marL="0">
              <a:buNone/>
            </a:pPr>
            <a:r>
              <a:rPr dirty="0" lang="en-US" sz="1600">
                <a:latin charset="0" pitchFamily="34" typeface="Calibri"/>
                <a:ea charset="-122" pitchFamily="34" typeface="Calibri"/>
                <a:cs charset="-120" pitchFamily="34" typeface="Calibri"/>
              </a:rPr>
              <a:t>为决策者提供规划依据。</a:t>
            </a:r>
            <a:endParaRPr dirty="0" lang="en-US" sz="1600"/>
          </a:p>
        </p:txBody>
      </p:sp>
      <p:sp>
        <p:nvSpPr>
          <p:cNvPr id="22" name="Text 17"/>
          <p:cNvSpPr txBox="1"/>
          <p:nvPr/>
        </p:nvSpPr>
        <p:spPr>
          <a:xfrm>
            <a:off x="8308848" y="2785032"/>
            <a:ext cx="3148584" cy="685797"/>
          </a:xfrm>
          <a:prstGeom prst="rect">
            <a:avLst/>
          </a:prstGeom>
          <a:noFill/>
          <a:ln/>
        </p:spPr>
        <p:txBody>
          <a:bodyPr anchor="t" bIns="0" lIns="0" rIns="0" rtlCol="0" tIns="0" wrap="square"/>
          <a:lstStyle/>
          <a:p>
            <a:pPr indent="0" marL="0">
              <a:buNone/>
            </a:pPr>
            <a:r>
              <a:rPr dirty="0" i="1" lang="en-US" sz="1400">
                <a:latin charset="0" pitchFamily="34" typeface="Calibri"/>
                <a:ea charset="-122" pitchFamily="34" typeface="Calibri"/>
                <a:cs charset="-120" pitchFamily="34" typeface="Calibri"/>
              </a:rPr>
              <a:t>例如，关于个人健康指数和最低收入控制计划的注册和结果的数据。</a:t>
            </a:r>
            <a:endParaRPr dirty="0" lang="en-US" sz="1400"/>
          </a:p>
        </p:txBody>
      </p:sp>
      <p:sp>
        <p:nvSpPr>
          <p:cNvPr id="23" name="Shape 18"/>
          <p:cNvSpPr/>
          <p:nvPr/>
        </p:nvSpPr>
        <p:spPr>
          <a:xfrm>
            <a:off x="548640" y="3886200"/>
            <a:ext cx="3514344" cy="2286000"/>
          </a:xfrm>
          <a:prstGeom prst="roundRect">
            <a:avLst>
              <a:gd fmla="val 3200" name="adj"/>
            </a:avLst>
          </a:prstGeom>
          <a:solidFill>
            <a:srgbClr val="EFE5D3"/>
          </a:solidFill>
          <a:ln/>
        </p:spPr>
      </p:sp>
      <p:sp>
        <p:nvSpPr>
          <p:cNvPr id="24" name="Shape 19"/>
          <p:cNvSpPr/>
          <p:nvPr/>
        </p:nvSpPr>
        <p:spPr>
          <a:xfrm>
            <a:off x="731520" y="4069080"/>
            <a:ext cx="548640" cy="548640"/>
          </a:xfrm>
          <a:prstGeom prst="ellipse">
            <a:avLst/>
          </a:prstGeom>
          <a:solidFill>
            <a:srgbClr val="7A1F2B"/>
          </a:solidFill>
          <a:ln/>
        </p:spPr>
      </p:sp>
      <p:pic>
        <p:nvPicPr>
          <p:cNvPr descr="preencoded.png" id="25" name="Image 3"/>
          <p:cNvPicPr>
            <a:picLocks noChangeAspect="1"/>
          </p:cNvPicPr>
          <p:nvPr/>
        </p:nvPicPr>
        <p:blipFill>
          <a:blip r:embed="rId6"/>
          <a:stretch>
            <a:fillRect/>
          </a:stretch>
        </p:blipFill>
        <p:spPr>
          <a:xfrm>
            <a:off x="868680" y="4206240"/>
            <a:ext cx="274320" cy="274320"/>
          </a:xfrm>
          <a:prstGeom prst="rect">
            <a:avLst/>
          </a:prstGeom>
        </p:spPr>
      </p:pic>
      <p:sp>
        <p:nvSpPr>
          <p:cNvPr id="26" name="Text 20"/>
          <p:cNvSpPr txBox="1"/>
          <p:nvPr/>
        </p:nvSpPr>
        <p:spPr>
          <a:xfrm>
            <a:off x="1417320" y="4069080"/>
            <a:ext cx="2508504" cy="548640"/>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促进权利和公平</a:t>
            </a:r>
            <a:endParaRPr dirty="0" lang="en-US"/>
          </a:p>
        </p:txBody>
      </p:sp>
      <p:sp>
        <p:nvSpPr>
          <p:cNvPr id="27" name="Text 21"/>
          <p:cNvSpPr txBox="1"/>
          <p:nvPr/>
        </p:nvSpPr>
        <p:spPr>
          <a:xfrm>
            <a:off x="731520" y="4754880"/>
            <a:ext cx="3148584" cy="502920"/>
          </a:xfrm>
          <a:prstGeom prst="rect">
            <a:avLst/>
          </a:prstGeom>
          <a:noFill/>
          <a:ln/>
        </p:spPr>
        <p:txBody>
          <a:bodyPr anchor="t" bIns="0" lIns="0" rIns="0" rtlCol="0" tIns="0" wrap="square"/>
          <a:lstStyle/>
          <a:p>
            <a:pPr indent="0" marL="0">
              <a:buNone/>
            </a:pPr>
            <a:r>
              <a:rPr dirty="0" lang="en-US" sz="1600">
                <a:latin charset="0" pitchFamily="34" typeface="Calibri"/>
                <a:ea charset="-122" pitchFamily="34" typeface="Calibri"/>
                <a:cs charset="-120" pitchFamily="34" typeface="Calibri"/>
              </a:rPr>
              <a:t>记录障碍和排斥。</a:t>
            </a:r>
            <a:endParaRPr dirty="0" lang="en-US" sz="1600"/>
          </a:p>
        </p:txBody>
      </p:sp>
      <p:sp>
        <p:nvSpPr>
          <p:cNvPr id="28" name="Text 22"/>
          <p:cNvSpPr txBox="1"/>
          <p:nvPr/>
        </p:nvSpPr>
        <p:spPr>
          <a:xfrm>
            <a:off x="731520" y="5345352"/>
            <a:ext cx="3148584" cy="685797"/>
          </a:xfrm>
          <a:prstGeom prst="rect">
            <a:avLst/>
          </a:prstGeom>
          <a:noFill/>
          <a:ln/>
        </p:spPr>
        <p:txBody>
          <a:bodyPr anchor="t" bIns="0" lIns="0" rIns="0" rtlCol="0" tIns="0" wrap="square"/>
          <a:lstStyle/>
          <a:p>
            <a:pPr indent="0" marL="0">
              <a:buNone/>
            </a:pPr>
            <a:r>
              <a:rPr dirty="0" i="1" lang="en-US" sz="1400">
                <a:latin charset="0" pitchFamily="34" typeface="Calibri"/>
                <a:ea charset="-122" pitchFamily="34" typeface="Calibri"/>
                <a:cs charset="-120" pitchFamily="34" typeface="Calibri"/>
              </a:rPr>
              <a:t>例如，监测包容性教育权的进展情况（《残疾人权利公约》第24条）。</a:t>
            </a:r>
            <a:endParaRPr dirty="0" lang="en-US" sz="1400"/>
          </a:p>
        </p:txBody>
      </p:sp>
      <p:sp>
        <p:nvSpPr>
          <p:cNvPr id="29" name="Shape 23"/>
          <p:cNvSpPr/>
          <p:nvPr/>
        </p:nvSpPr>
        <p:spPr>
          <a:xfrm>
            <a:off x="4337304" y="3886200"/>
            <a:ext cx="3514344" cy="2286000"/>
          </a:xfrm>
          <a:prstGeom prst="roundRect">
            <a:avLst>
              <a:gd fmla="val 3200" name="adj"/>
            </a:avLst>
          </a:prstGeom>
          <a:solidFill>
            <a:srgbClr val="EFE5D3"/>
          </a:solidFill>
          <a:ln/>
        </p:spPr>
      </p:sp>
      <p:sp>
        <p:nvSpPr>
          <p:cNvPr id="30" name="Shape 24"/>
          <p:cNvSpPr/>
          <p:nvPr/>
        </p:nvSpPr>
        <p:spPr>
          <a:xfrm>
            <a:off x="4520184" y="4069080"/>
            <a:ext cx="548640" cy="548640"/>
          </a:xfrm>
          <a:prstGeom prst="ellipse">
            <a:avLst/>
          </a:prstGeom>
          <a:solidFill>
            <a:srgbClr val="7A1F2B"/>
          </a:solidFill>
          <a:ln/>
        </p:spPr>
      </p:sp>
      <p:pic>
        <p:nvPicPr>
          <p:cNvPr descr="preencoded.png" id="31" name="Image 4"/>
          <p:cNvPicPr>
            <a:picLocks noChangeAspect="1"/>
          </p:cNvPicPr>
          <p:nvPr/>
        </p:nvPicPr>
        <p:blipFill>
          <a:blip r:embed="rId7"/>
          <a:stretch>
            <a:fillRect/>
          </a:stretch>
        </p:blipFill>
        <p:spPr>
          <a:xfrm>
            <a:off x="4657344" y="4206240"/>
            <a:ext cx="274320" cy="274320"/>
          </a:xfrm>
          <a:prstGeom prst="rect">
            <a:avLst/>
          </a:prstGeom>
        </p:spPr>
      </p:pic>
      <p:sp>
        <p:nvSpPr>
          <p:cNvPr id="32" name="Text 25"/>
          <p:cNvSpPr txBox="1"/>
          <p:nvPr/>
        </p:nvSpPr>
        <p:spPr>
          <a:xfrm>
            <a:off x="5205984" y="4069080"/>
            <a:ext cx="2508504" cy="548640"/>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引入学习者和家庭的声音</a:t>
            </a:r>
            <a:endParaRPr dirty="0" lang="en-US"/>
          </a:p>
        </p:txBody>
      </p:sp>
      <p:sp>
        <p:nvSpPr>
          <p:cNvPr id="33" name="Text 26"/>
          <p:cNvSpPr txBox="1"/>
          <p:nvPr/>
        </p:nvSpPr>
        <p:spPr>
          <a:xfrm>
            <a:off x="4520184" y="4754880"/>
            <a:ext cx="3148584" cy="502920"/>
          </a:xfrm>
          <a:prstGeom prst="rect">
            <a:avLst/>
          </a:prstGeom>
          <a:noFill/>
          <a:ln/>
        </p:spPr>
        <p:txBody>
          <a:bodyPr anchor="t" bIns="0" lIns="0" rIns="0" rtlCol="0" tIns="0" wrap="square"/>
          <a:lstStyle/>
          <a:p>
            <a:pPr indent="0" marL="0">
              <a:buNone/>
            </a:pPr>
            <a:r>
              <a:rPr dirty="0" lang="en-US" sz="1600">
                <a:latin charset="0" pitchFamily="34" typeface="Calibri"/>
                <a:ea charset="-122" pitchFamily="34" typeface="Calibri"/>
                <a:cs charset="-120" pitchFamily="34" typeface="Calibri"/>
              </a:rPr>
              <a:t>显示哪些结果对受影响的人很重要。</a:t>
            </a:r>
            <a:endParaRPr dirty="0" lang="en-US" sz="1600"/>
          </a:p>
        </p:txBody>
      </p:sp>
      <p:sp>
        <p:nvSpPr>
          <p:cNvPr id="34" name="Text 27"/>
          <p:cNvSpPr txBox="1"/>
          <p:nvPr/>
        </p:nvSpPr>
        <p:spPr>
          <a:xfrm>
            <a:off x="4520184" y="5345352"/>
            <a:ext cx="3148584" cy="685797"/>
          </a:xfrm>
          <a:prstGeom prst="rect">
            <a:avLst/>
          </a:prstGeom>
          <a:noFill/>
          <a:ln/>
        </p:spPr>
        <p:txBody>
          <a:bodyPr anchor="t" bIns="0" lIns="0" rIns="0" rtlCol="0" tIns="0" wrap="square"/>
          <a:lstStyle/>
          <a:p>
            <a:pPr indent="0" marL="0">
              <a:buNone/>
            </a:pPr>
            <a:r>
              <a:rPr dirty="0" i="1" lang="en-US" sz="1400">
                <a:latin charset="0" pitchFamily="34" typeface="Calibri"/>
                <a:ea charset="-122" pitchFamily="34" typeface="Calibri"/>
                <a:cs charset="-120" pitchFamily="34" typeface="Calibri"/>
              </a:rPr>
              <a:t>年轻人描述什么使过渡计划有用。</a:t>
            </a:r>
            <a:endParaRPr dirty="0" lang="en-US" sz="1400"/>
          </a:p>
        </p:txBody>
      </p:sp>
      <p:sp>
        <p:nvSpPr>
          <p:cNvPr id="35" name="Shape 28"/>
          <p:cNvSpPr/>
          <p:nvPr/>
        </p:nvSpPr>
        <p:spPr>
          <a:xfrm>
            <a:off x="8125968" y="3886200"/>
            <a:ext cx="3514344" cy="2286000"/>
          </a:xfrm>
          <a:prstGeom prst="roundRect">
            <a:avLst>
              <a:gd fmla="val 3200" name="adj"/>
            </a:avLst>
          </a:prstGeom>
          <a:solidFill>
            <a:srgbClr val="EFE5D3"/>
          </a:solidFill>
          <a:ln/>
        </p:spPr>
      </p:sp>
      <p:sp>
        <p:nvSpPr>
          <p:cNvPr id="36" name="Shape 29"/>
          <p:cNvSpPr/>
          <p:nvPr/>
        </p:nvSpPr>
        <p:spPr>
          <a:xfrm>
            <a:off x="8308848" y="4069080"/>
            <a:ext cx="548640" cy="548640"/>
          </a:xfrm>
          <a:prstGeom prst="ellipse">
            <a:avLst/>
          </a:prstGeom>
          <a:solidFill>
            <a:srgbClr val="7A1F2B"/>
          </a:solidFill>
          <a:ln/>
        </p:spPr>
      </p:sp>
      <p:pic>
        <p:nvPicPr>
          <p:cNvPr descr="preencoded.png" id="37" name="Image 5"/>
          <p:cNvPicPr>
            <a:picLocks noChangeAspect="1"/>
          </p:cNvPicPr>
          <p:nvPr/>
        </p:nvPicPr>
        <p:blipFill>
          <a:blip r:embed="rId8"/>
          <a:stretch>
            <a:fillRect/>
          </a:stretch>
        </p:blipFill>
        <p:spPr>
          <a:xfrm>
            <a:off x="8446008" y="4206240"/>
            <a:ext cx="274320" cy="274320"/>
          </a:xfrm>
          <a:prstGeom prst="rect">
            <a:avLst/>
          </a:prstGeom>
        </p:spPr>
      </p:pic>
      <p:sp>
        <p:nvSpPr>
          <p:cNvPr id="38" name="Text 30"/>
          <p:cNvSpPr txBox="1"/>
          <p:nvPr/>
        </p:nvSpPr>
        <p:spPr>
          <a:xfrm>
            <a:off x="8994648" y="4069080"/>
            <a:ext cx="2508504" cy="548640"/>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建立当地证据</a:t>
            </a:r>
            <a:endParaRPr dirty="0" lang="en-US"/>
          </a:p>
        </p:txBody>
      </p:sp>
      <p:sp>
        <p:nvSpPr>
          <p:cNvPr id="39" name="Text 31"/>
          <p:cNvSpPr txBox="1"/>
          <p:nvPr/>
        </p:nvSpPr>
        <p:spPr>
          <a:xfrm>
            <a:off x="8308848" y="4754880"/>
            <a:ext cx="3148584" cy="502920"/>
          </a:xfrm>
          <a:prstGeom prst="rect">
            <a:avLst/>
          </a:prstGeom>
          <a:noFill/>
          <a:ln/>
        </p:spPr>
        <p:txBody>
          <a:bodyPr anchor="t" bIns="0" lIns="0" rIns="0" rtlCol="0" tIns="0" wrap="square"/>
          <a:lstStyle/>
          <a:p>
            <a:pPr indent="0" marL="0">
              <a:buNone/>
            </a:pPr>
            <a:r>
              <a:rPr dirty="0" lang="en-US" sz="1600">
                <a:latin charset="0" pitchFamily="34" typeface="Calibri"/>
                <a:ea charset="-122" pitchFamily="34" typeface="Calibri"/>
                <a:cs charset="-120" pitchFamily="34" typeface="Calibri"/>
              </a:rPr>
              <a:t>许多SNE的证据来自西方环境。</a:t>
            </a:r>
            <a:endParaRPr dirty="0" lang="en-US" sz="1600"/>
          </a:p>
        </p:txBody>
      </p:sp>
      <p:sp>
        <p:nvSpPr>
          <p:cNvPr id="40" name="Text 32"/>
          <p:cNvSpPr txBox="1"/>
          <p:nvPr/>
        </p:nvSpPr>
        <p:spPr>
          <a:xfrm>
            <a:off x="8308848" y="5345352"/>
            <a:ext cx="3148584" cy="685797"/>
          </a:xfrm>
          <a:prstGeom prst="rect">
            <a:avLst/>
          </a:prstGeom>
          <a:noFill/>
          <a:ln/>
        </p:spPr>
        <p:txBody>
          <a:bodyPr anchor="t" bIns="0" lIns="0" rIns="0" rtlCol="0" tIns="0" wrap="square"/>
          <a:lstStyle/>
          <a:p>
            <a:r>
              <a:rPr dirty="0" i="1" lang="en-US" sz="1400">
                <a:latin charset="0" pitchFamily="34" typeface="Calibri"/>
                <a:ea charset="-122" pitchFamily="34" typeface="Calibri"/>
                <a:cs charset="-120" pitchFamily="34" typeface="Calibri"/>
              </a:rPr>
              <a:t>例如，马来西亚和中国的教室需要他们自己的研究。</a:t>
            </a:r>
            <a:endParaRPr dirty="0" lang="en-US" sz="1400"/>
          </a:p>
        </p:txBody>
      </p:sp>
      <p:sp>
        <p:nvSpPr>
          <p:cNvPr id="41"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name="Slide 16">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a·意义</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是什么让SNE研究与众不同？</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graphicFrame>
        <p:nvGraphicFramePr>
          <p:cNvPr id="17" name="Table 0"/>
          <p:cNvGraphicFramePr>
            <a:graphicFrameLocks noGrp="1"/>
          </p:cNvGraphicFramePr>
          <p:nvPr>
            <p:extLst>
              <p:ext uri="{D42A27DB-BD31-4B8C-83A1-F6EECF244321}">
                <p14:modId xmlns:p14="http://schemas.microsoft.com/office/powerpoint/2010/main" val="929533405"/>
              </p:ext>
            </p:extLst>
          </p:nvPr>
        </p:nvGraphicFramePr>
        <p:xfrm>
          <a:off x="548640" y="1325880"/>
          <a:ext cx="11091672" cy="4334256"/>
        </p:xfrm>
        <a:graphic>
          <a:graphicData uri="http://schemas.openxmlformats.org/drawingml/2006/table">
            <a:tbl>
              <a:tblPr/>
              <a:tblGrid>
                <a:gridCol w="274320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4507992">
                  <a:extLst>
                    <a:ext uri="{9D8B030D-6E8A-4147-A177-3AD203B41FA5}">
                      <a16:colId xmlns:a16="http://schemas.microsoft.com/office/drawing/2014/main" val="20002"/>
                    </a:ext>
                  </a:extLst>
                </a:gridCol>
              </a:tblGrid>
              <a:tr h="566928">
                <a:tc>
                  <a:txBody>
                    <a:bodyPr/>
                    <a:lstStyle/>
                    <a:p>
                      <a:pPr indent="0" marL="0">
                        <a:buNone/>
                      </a:pPr>
                      <a:r>
                        <a:rPr b="1" dirty="0" lang="en-US" sz="1700">
                          <a:solidFill>
                            <a:srgbClr val="FFFBF3"/>
                          </a:solidFill>
                          <a:latin charset="0" pitchFamily="34" typeface="Calibri"/>
                          <a:ea charset="-122" pitchFamily="34" typeface="Calibri"/>
                          <a:cs charset="-120" pitchFamily="34" typeface="Calibri"/>
                        </a:rPr>
                        <a:t>特征</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tc>
                  <a:txBody>
                    <a:bodyPr/>
                    <a:lstStyle/>
                    <a:p>
                      <a:pPr indent="0" marL="0">
                        <a:buNone/>
                      </a:pPr>
                      <a:r>
                        <a:rPr b="1" dirty="0" lang="en-US" sz="1700">
                          <a:solidFill>
                            <a:srgbClr val="FFFBF3"/>
                          </a:solidFill>
                          <a:latin charset="0" pitchFamily="34" typeface="Calibri"/>
                          <a:ea charset="-122" pitchFamily="34" typeface="Calibri"/>
                          <a:cs charset="-120" pitchFamily="34" typeface="Calibri"/>
                        </a:rPr>
                        <a:t>含义</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tc>
                  <a:txBody>
                    <a:bodyPr/>
                    <a:lstStyle/>
                    <a:p>
                      <a:pPr indent="0" marL="0">
                        <a:buNone/>
                      </a:pPr>
                      <a:r>
                        <a:rPr b="1" dirty="0" lang="en-US" sz="1700">
                          <a:solidFill>
                            <a:srgbClr val="FFFBF3"/>
                          </a:solidFill>
                          <a:latin charset="0" pitchFamily="34" typeface="Calibri"/>
                          <a:ea charset="-122" pitchFamily="34" typeface="Calibri"/>
                          <a:cs charset="-120" pitchFamily="34" typeface="Calibri"/>
                        </a:rPr>
                        <a:t>对研究人员的启示</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extLst>
                  <a:ext uri="{0D108BD9-81ED-4DB2-BD59-A6C34878D82A}">
                    <a16:rowId xmlns:a16="http://schemas.microsoft.com/office/drawing/2014/main" val="10000"/>
                  </a:ext>
                </a:extLst>
              </a:tr>
              <a:tr h="566928">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非均质性</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具有相同标签的学习者可能差异很大。</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详细描述参与者；避免将一个类别视为一个群体。</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1"/>
                  </a:ext>
                </a:extLst>
              </a:tr>
              <a:tr h="566928">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小而低发病率人群</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有些群体很小（如聋哑学习者）。</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大样本可能是不可能的；单例和定性设计是有价值的。</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2"/>
                  </a:ext>
                </a:extLst>
              </a:tr>
              <a:tr h="566928">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不同的定义</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类别和标准因国家和制度而异。</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明确定义类别；比较马来西亚和中国时要保育。</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3"/>
                  </a:ext>
                </a:extLst>
              </a:tr>
              <a:tr h="566928">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沟通和接入需求</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标准的问卷调查和访谈可能并不适用于每个学习者。</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适应方法：视觉支持，AAC，简化项目，观察。</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4"/>
                  </a:ext>
                </a:extLst>
              </a:tr>
              <a:tr h="566928">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道德敏感性</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有些学习者不能给予完全的知情同意。</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家长或监护人的同意加上学习者的同意；保护小社区的隐私。</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5"/>
                  </a:ext>
                </a:extLst>
              </a:tr>
              <a:tr h="566928">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复杂的结果</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学业成绩只反映了部分重要因素。</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还要考虑参与度、独立性、幸福感和生活质量。</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6"/>
                  </a:ext>
                </a:extLst>
              </a:tr>
            </a:tbl>
          </a:graphicData>
        </a:graphic>
      </p:graphicFrame>
      <p:sp>
        <p:nvSpPr>
          <p:cNvPr id="6" name="Text 3"/>
          <p:cNvSpPr txBox="1"/>
          <p:nvPr/>
        </p:nvSpPr>
        <p:spPr>
          <a:xfrm>
            <a:off x="548640" y="5751963"/>
            <a:ext cx="11064240" cy="274320"/>
          </a:xfrm>
          <a:prstGeom prst="rect">
            <a:avLst/>
          </a:prstGeom>
          <a:noFill/>
          <a:ln/>
        </p:spPr>
        <p:txBody>
          <a:bodyPr anchor="t" bIns="0" lIns="0" rIns="0" rtlCol="0" tIns="0" wrap="square">
            <a:normAutofit fontScale="82625" lnSpcReduction="10000"/>
          </a:bodyPr>
          <a:lstStyle/>
          <a:p>
            <a:pPr indent="0" marL="0">
              <a:buNone/>
            </a:pPr>
            <a:r>
              <a:rPr dirty="0" i="1" lang="en-US" sz="1100">
                <a:latin charset="0" pitchFamily="34" typeface="Calibri"/>
                <a:ea charset="-122" pitchFamily="34" typeface="Calibri"/>
                <a:cs charset="-120" pitchFamily="34" typeface="Calibri"/>
              </a:rPr>
              <a:t>资料来源：Mertens &amp; McLaughlin (2004)；鲁姆里尔，库克和史蒂文森（2020）。</a:t>
            </a:r>
            <a:endParaRPr dirty="0" lang="en-US" sz="11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name="Slide 17">
    <p:bg>
      <p:bgPr>
        <a:solidFill>
          <a:srgbClr val="EFE5D3"/>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371600" cy="310896"/>
          </a:xfrm>
          <a:prstGeom prst="roundRect">
            <a:avLst>
              <a:gd fmla="val 44118" name="adj"/>
            </a:avLst>
          </a:prstGeom>
          <a:solidFill>
            <a:srgbClr val="7A1F2B"/>
          </a:solidFill>
          <a:ln/>
        </p:spPr>
        <p:txBody>
          <a:bodyPr anchor="ctr" bIns="0" lIns="0" rIns="0" rtlCol="0" tIns="0" wrap="square"/>
          <a:lstStyle/>
          <a:p>
            <a:pPr algn="ctr" indent="0" marL="0">
              <a:buNone/>
            </a:pPr>
            <a:r>
              <a:rPr b="1" dirty="0" kern="0" lang="en-US" spc="100" sz="1100">
                <a:solidFill>
                  <a:schemeClr val="bg1"/>
                </a:solidFill>
                <a:latin charset="0" pitchFamily="34" typeface="Calibri"/>
                <a:ea charset="-122" pitchFamily="34" typeface="Calibri"/>
                <a:cs charset="-120" pitchFamily="34" typeface="Calibri"/>
              </a:rPr>
              <a:t>活动1</a:t>
            </a:r>
            <a:endParaRPr dirty="0" lang="en-US" sz="1100">
              <a:solidFill>
                <a:schemeClr val="bg1"/>
              </a:solidFill>
            </a:endParaRPr>
          </a:p>
        </p:txBody>
      </p:sp>
      <p:sp>
        <p:nvSpPr>
          <p:cNvPr id="3" name="Text 1"/>
          <p:cNvSpPr txBox="1"/>
          <p:nvPr/>
        </p:nvSpPr>
        <p:spPr>
          <a:xfrm>
            <a:off x="2057400" y="320040"/>
            <a:ext cx="1371600" cy="310896"/>
          </a:xfrm>
          <a:prstGeom prst="roundRect">
            <a:avLst>
              <a:gd fmla="val 44118" name="adj"/>
            </a:avLst>
          </a:prstGeom>
          <a:solidFill>
            <a:srgbClr val="C9AE85"/>
          </a:solidFill>
          <a:ln/>
        </p:spPr>
        <p:txBody>
          <a:bodyPr anchor="ctr" bIns="0" lIns="0" rIns="0" rtlCol="0" tIns="0" wrap="square"/>
          <a:lstStyle/>
          <a:p>
            <a:pPr algn="ctr" indent="0" marL="0">
              <a:buNone/>
            </a:pPr>
            <a:r>
              <a:rPr b="1" dirty="0" kern="0" lang="en-US" spc="100" sz="1100">
                <a:solidFill>
                  <a:srgbClr val="2E2522"/>
                </a:solidFill>
                <a:latin charset="0" pitchFamily="34" typeface="Calibri"/>
                <a:ea charset="-122" pitchFamily="34" typeface="Calibri"/>
                <a:cs charset="-120" pitchFamily="34" typeface="Calibri"/>
              </a:rPr>
              <a:t>25分钟</a:t>
            </a:r>
            <a:endParaRPr dirty="0" lang="en-US" sz="1100"/>
          </a:p>
        </p:txBody>
      </p:sp>
      <p:sp>
        <p:nvSpPr>
          <p:cNvPr id="4" name="Text 2"/>
          <p:cNvSpPr txBox="1"/>
          <p:nvPr/>
        </p:nvSpPr>
        <p:spPr>
          <a:xfrm>
            <a:off x="548640" y="777240"/>
            <a:ext cx="11064240" cy="731520"/>
          </a:xfrm>
          <a:prstGeom prst="rect">
            <a:avLst/>
          </a:prstGeom>
          <a:noFill/>
          <a:ln/>
        </p:spPr>
        <p:txBody>
          <a:bodyPr anchor="ctr" bIns="0" lIns="0" rIns="0" rtlCol="0" tIns="0" wrap="square"/>
          <a:lstStyle/>
          <a:p>
            <a:pPr indent="0" marL="0">
              <a:buNone/>
            </a:pPr>
            <a:r>
              <a:rPr b="1" dirty="0" lang="en-US" sz="3000">
                <a:solidFill>
                  <a:srgbClr val="2E2522"/>
                </a:solidFill>
                <a:latin charset="0" pitchFamily="34" typeface="Cambria"/>
                <a:ea charset="-122" pitchFamily="34" typeface="Cambria"/>
                <a:cs charset="-120" pitchFamily="34" typeface="Cambria"/>
              </a:rPr>
              <a:t>一个学校箱子上6个镜片</a:t>
            </a:r>
            <a:endParaRPr dirty="0" lang="en-US" sz="3000"/>
          </a:p>
        </p:txBody>
      </p:sp>
      <p:sp>
        <p:nvSpPr>
          <p:cNvPr id="5" name="Shape 3"/>
          <p:cNvSpPr/>
          <p:nvPr/>
        </p:nvSpPr>
        <p:spPr>
          <a:xfrm>
            <a:off x="548640" y="1783080"/>
            <a:ext cx="1188720" cy="1188720"/>
          </a:xfrm>
          <a:prstGeom prst="ellipse">
            <a:avLst/>
          </a:prstGeom>
          <a:solidFill>
            <a:srgbClr val="7A1F2B"/>
          </a:solidFill>
          <a:ln/>
        </p:spPr>
      </p:sp>
      <p:pic>
        <p:nvPicPr>
          <p:cNvPr descr="preencoded.png" id="6" name="Image 0"/>
          <p:cNvPicPr>
            <a:picLocks noChangeAspect="1"/>
          </p:cNvPicPr>
          <p:nvPr/>
        </p:nvPicPr>
        <p:blipFill>
          <a:blip r:embed="rId3"/>
          <a:stretch>
            <a:fillRect/>
          </a:stretch>
        </p:blipFill>
        <p:spPr>
          <a:xfrm>
            <a:off x="822960" y="2057400"/>
            <a:ext cx="640080" cy="640080"/>
          </a:xfrm>
          <a:prstGeom prst="rect">
            <a:avLst/>
          </a:prstGeom>
        </p:spPr>
      </p:pic>
      <p:sp>
        <p:nvSpPr>
          <p:cNvPr id="7" name="Text 4"/>
          <p:cNvSpPr txBox="1"/>
          <p:nvPr/>
        </p:nvSpPr>
        <p:spPr>
          <a:xfrm>
            <a:off x="2011680" y="1783080"/>
            <a:ext cx="3657600" cy="237744"/>
          </a:xfrm>
          <a:prstGeom prst="rect">
            <a:avLst/>
          </a:prstGeom>
          <a:noFill/>
          <a:ln/>
        </p:spPr>
        <p:txBody>
          <a:bodyPr anchor="ctr" bIns="0" lIns="0" rIns="0" rtlCol="0" tIns="0" wrap="square"/>
          <a:lstStyle/>
          <a:p>
            <a:pPr indent="0" marL="0">
              <a:buNone/>
            </a:pPr>
            <a:r>
              <a:rPr b="1" dirty="0" kern="0" lang="en-US" spc="150" sz="1200">
                <a:solidFill>
                  <a:srgbClr val="7A1F2B"/>
                </a:solidFill>
                <a:latin charset="0" pitchFamily="34" typeface="Calibri"/>
                <a:ea charset="-122" pitchFamily="34" typeface="Calibri"/>
                <a:cs charset="-120" pitchFamily="34" typeface="Calibri"/>
              </a:rPr>
              <a:t>目的</a:t>
            </a:r>
            <a:endParaRPr dirty="0" lang="en-US" sz="1200"/>
          </a:p>
        </p:txBody>
      </p:sp>
      <p:sp>
        <p:nvSpPr>
          <p:cNvPr id="8" name="Text 5"/>
          <p:cNvSpPr txBox="1"/>
          <p:nvPr/>
        </p:nvSpPr>
        <p:spPr>
          <a:xfrm>
            <a:off x="2011680" y="2057400"/>
            <a:ext cx="3931920" cy="1463040"/>
          </a:xfrm>
          <a:prstGeom prst="rect">
            <a:avLst/>
          </a:prstGeom>
          <a:noFill/>
          <a:ln/>
        </p:spPr>
        <p:txBody>
          <a:bodyPr anchor="t" bIns="508" lIns="508" rIns="508" rtlCol="0" tIns="508" wrap="square"/>
          <a:lstStyle/>
          <a:p>
            <a:pPr indent="0" marL="0">
              <a:buNone/>
            </a:pPr>
            <a:r>
              <a:rPr dirty="0" lang="en-US" sz="2000">
                <a:solidFill>
                  <a:srgbClr val="2E2522"/>
                </a:solidFill>
                <a:latin charset="0" pitchFamily="34" typeface="Calibri"/>
                <a:ea charset="-122" pitchFamily="34" typeface="Calibri"/>
                <a:cs charset="-120" pitchFamily="34" typeface="Calibri"/>
              </a:rPr>
              <a:t>将阅读前的六个发展作为分析工具。看看每一个是如何在相同的情况下引出不同的研究问题的。</a:t>
            </a:r>
            <a:endParaRPr dirty="0" lang="en-US" sz="2000"/>
          </a:p>
        </p:txBody>
      </p:sp>
      <p:sp>
        <p:nvSpPr>
          <p:cNvPr id="9" name="Text 6"/>
          <p:cNvSpPr txBox="1"/>
          <p:nvPr/>
        </p:nvSpPr>
        <p:spPr>
          <a:xfrm>
            <a:off x="2011680" y="3790872"/>
            <a:ext cx="3657600" cy="237744"/>
          </a:xfrm>
          <a:prstGeom prst="rect">
            <a:avLst/>
          </a:prstGeom>
          <a:noFill/>
          <a:ln/>
        </p:spPr>
        <p:txBody>
          <a:bodyPr anchor="ctr" bIns="0" lIns="0" rIns="0" rtlCol="0" tIns="0" wrap="square"/>
          <a:lstStyle/>
          <a:p>
            <a:pPr indent="0" marL="0">
              <a:buNone/>
            </a:pPr>
            <a:r>
              <a:rPr b="1" dirty="0" kern="0" lang="en-US" spc="150" sz="1200">
                <a:solidFill>
                  <a:srgbClr val="7A1F2B"/>
                </a:solidFill>
                <a:latin charset="0" pitchFamily="34" typeface="Calibri"/>
                <a:ea charset="-122" pitchFamily="34" typeface="Calibri"/>
                <a:cs charset="-120" pitchFamily="34" typeface="Calibri"/>
              </a:rPr>
              <a:t>预期的输出</a:t>
            </a:r>
            <a:endParaRPr dirty="0" lang="en-US" sz="1200"/>
          </a:p>
        </p:txBody>
      </p:sp>
      <p:sp>
        <p:nvSpPr>
          <p:cNvPr id="10" name="Text 7"/>
          <p:cNvSpPr txBox="1"/>
          <p:nvPr/>
        </p:nvSpPr>
        <p:spPr>
          <a:xfrm>
            <a:off x="2011680" y="4065192"/>
            <a:ext cx="3931920" cy="1280160"/>
          </a:xfrm>
          <a:prstGeom prst="rect">
            <a:avLst/>
          </a:prstGeom>
          <a:noFill/>
          <a:ln/>
        </p:spPr>
        <p:txBody>
          <a:bodyPr anchor="t" bIns="508" lIns="508" rIns="508" rtlCol="0" tIns="508" wrap="square"/>
          <a:lstStyle/>
          <a:p>
            <a:pPr indent="0" marL="0">
              <a:buNone/>
            </a:pPr>
            <a:r>
              <a:rPr dirty="0" lang="en-US" sz="2000">
                <a:solidFill>
                  <a:srgbClr val="2E2522"/>
                </a:solidFill>
                <a:latin charset="0" pitchFamily="34" typeface="Calibri"/>
                <a:ea charset="-122" pitchFamily="34" typeface="Calibri"/>
                <a:cs charset="-120" pitchFamily="34" typeface="Calibri"/>
              </a:rPr>
              <a:t>一个包含六个研究问题的表格（每个镜头一个），并注明每个问题将显示什么以及可能遗漏什么。</a:t>
            </a:r>
            <a:endParaRPr dirty="0" lang="en-US" sz="2000"/>
          </a:p>
        </p:txBody>
      </p:sp>
      <p:sp>
        <p:nvSpPr>
          <p:cNvPr id="11" name="Shape 8"/>
          <p:cNvSpPr/>
          <p:nvPr/>
        </p:nvSpPr>
        <p:spPr>
          <a:xfrm>
            <a:off x="6309360" y="1783080"/>
            <a:ext cx="5330952" cy="3566160"/>
          </a:xfrm>
          <a:prstGeom prst="roundRect">
            <a:avLst>
              <a:gd fmla="val 2051" name="adj"/>
            </a:avLst>
          </a:prstGeom>
          <a:solidFill>
            <a:srgbClr val="FFFBF3"/>
          </a:solidFill>
          <a:ln w="12700">
            <a:solidFill>
              <a:srgbClr val="D6C4A4"/>
            </a:solidFill>
            <a:prstDash val="solid"/>
          </a:ln>
        </p:spPr>
      </p:sp>
      <p:sp>
        <p:nvSpPr>
          <p:cNvPr id="12" name="Text 9"/>
          <p:cNvSpPr txBox="1"/>
          <p:nvPr/>
        </p:nvSpPr>
        <p:spPr>
          <a:xfrm>
            <a:off x="6537960" y="1920240"/>
            <a:ext cx="4572000" cy="237744"/>
          </a:xfrm>
          <a:prstGeom prst="rect">
            <a:avLst/>
          </a:prstGeom>
          <a:noFill/>
          <a:ln/>
        </p:spPr>
        <p:txBody>
          <a:bodyPr anchor="ctr" bIns="0" lIns="0" rIns="0" rtlCol="0" tIns="0" wrap="square"/>
          <a:lstStyle/>
          <a:p>
            <a:pPr indent="0" marL="0">
              <a:buNone/>
            </a:pPr>
            <a:r>
              <a:rPr b="1" dirty="0" kern="0" lang="en-US" spc="150" sz="1200">
                <a:solidFill>
                  <a:srgbClr val="7A1F2B"/>
                </a:solidFill>
                <a:latin charset="0" pitchFamily="34" typeface="Calibri"/>
                <a:ea charset="-122" pitchFamily="34" typeface="Calibri"/>
                <a:cs charset="-120" pitchFamily="34" typeface="Calibri"/>
              </a:rPr>
              <a:t>建议格式</a:t>
            </a:r>
            <a:endParaRPr dirty="0" lang="en-US" sz="1200"/>
          </a:p>
        </p:txBody>
      </p:sp>
      <p:sp>
        <p:nvSpPr>
          <p:cNvPr id="13" name="Text 10"/>
          <p:cNvSpPr txBox="1"/>
          <p:nvPr/>
        </p:nvSpPr>
        <p:spPr>
          <a:xfrm>
            <a:off x="6537960" y="2240280"/>
            <a:ext cx="4892040" cy="3566160"/>
          </a:xfrm>
          <a:prstGeom prst="rect">
            <a:avLst/>
          </a:prstGeom>
          <a:noFill/>
          <a:ln/>
        </p:spPr>
        <p:txBody>
          <a:bodyPr anchor="t" bIns="508" lIns="508" rIns="508" rtlCol="0" tIns="508" wrap="square"/>
          <a:lstStyle/>
          <a:p>
            <a:pPr indent="0" marL="0">
              <a:spcAft>
                <a:spcPts val="400"/>
              </a:spcAft>
              <a:buNone/>
            </a:pPr>
            <a:r>
              <a:rPr b="1" dirty="0" lang="en-US" sz="2000">
                <a:solidFill>
                  <a:srgbClr val="2E2522"/>
                </a:solidFill>
                <a:latin charset="0" pitchFamily="34" typeface="Calibri"/>
                <a:ea charset="-122" pitchFamily="34" typeface="Calibri"/>
                <a:cs charset="-120" pitchFamily="34" typeface="Calibri"/>
              </a:rPr>
              <a:t>1.  阅读虚构的学校案例（单独，5分钟）。</a:t>
            </a:r>
            <a:endParaRPr dirty="0" lang="en-US" sz="2000"/>
          </a:p>
          <a:p>
            <a:pPr indent="0" marL="0">
              <a:spcAft>
                <a:spcPts val="400"/>
              </a:spcAft>
              <a:buNone/>
            </a:pPr>
            <a:r>
              <a:rPr b="1" dirty="0" lang="en-US" sz="2000">
                <a:solidFill>
                  <a:srgbClr val="2E2522"/>
                </a:solidFill>
                <a:latin charset="0" pitchFamily="34" typeface="Calibri"/>
                <a:ea charset="-122" pitchFamily="34" typeface="Calibri"/>
                <a:cs charset="-120" pitchFamily="34" typeface="Calibri"/>
              </a:rPr>
              <a:t>2.  分组，每人拿一到两个镜头。对于每个镜头，写一个它会导致的研究问题（10分钟）。</a:t>
            </a:r>
            <a:endParaRPr dirty="0" lang="en-US" sz="2000"/>
          </a:p>
          <a:p>
            <a:pPr indent="0" marL="0">
              <a:spcAft>
                <a:spcPts val="400"/>
              </a:spcAft>
              <a:buNone/>
            </a:pPr>
            <a:r>
              <a:rPr b="1" dirty="0" lang="en-US" sz="2000">
                <a:solidFill>
                  <a:srgbClr val="2E2522"/>
                </a:solidFill>
                <a:latin charset="0" pitchFamily="34" typeface="Calibri"/>
                <a:ea charset="-122" pitchFamily="34" typeface="Calibri"/>
                <a:cs charset="-120" pitchFamily="34" typeface="Calibri"/>
              </a:rPr>
              <a:t>3.  跨小组分享和比较问题（10分钟）。</a:t>
            </a:r>
            <a:endParaRPr dirty="0" lang="en-US" sz="2000"/>
          </a:p>
          <a:p>
            <a:pPr indent="0" marL="0">
              <a:spcAft>
                <a:spcPts val="400"/>
              </a:spcAft>
              <a:buNone/>
            </a:pPr>
            <a:r>
              <a:rPr b="1" dirty="0" lang="en-US" sz="2000">
                <a:solidFill>
                  <a:srgbClr val="2E2522"/>
                </a:solidFill>
                <a:latin charset="0" pitchFamily="34" typeface="Calibri"/>
                <a:ea charset="-122" pitchFamily="34" typeface="Calibri"/>
                <a:cs charset="-120" pitchFamily="34" typeface="Calibri"/>
              </a:rPr>
              <a:t>4.  讨论：你知道哪些镜头在马来西亚或中国的研究中最常见？</a:t>
            </a:r>
            <a:endParaRPr dirty="0" lang="en-US" sz="2000"/>
          </a:p>
        </p:txBody>
      </p:sp>
      <p:sp>
        <p:nvSpPr>
          <p:cNvPr id="14" name="Text 11"/>
          <p:cNvSpPr txBox="1"/>
          <p:nvPr/>
        </p:nvSpPr>
        <p:spPr>
          <a:xfrm>
            <a:off x="470816" y="5668309"/>
            <a:ext cx="5486400" cy="457200"/>
          </a:xfrm>
          <a:prstGeom prst="rect">
            <a:avLst/>
          </a:prstGeom>
          <a:noFill/>
          <a:ln/>
        </p:spPr>
        <p:txBody>
          <a:bodyPr anchor="t" bIns="508" lIns="508" rIns="508" rtlCol="0" tIns="508" wrap="square"/>
          <a:lstStyle/>
          <a:p>
            <a:pPr algn="r" indent="0" marL="0">
              <a:buNone/>
            </a:pPr>
            <a:r>
              <a:rPr dirty="0" i="1" lang="en-US" sz="1600">
                <a:latin charset="0" pitchFamily="34" typeface="Calibri"/>
                <a:ea charset="-122" pitchFamily="34" typeface="Calibri"/>
                <a:cs charset="-120" pitchFamily="34" typeface="Calibri"/>
              </a:rPr>
              <a:t>使用你的阅读前笔记和文章。幻灯片7-14的链接。</a:t>
            </a:r>
            <a:endParaRPr dirty="0" lang="en-US" sz="1600"/>
          </a:p>
        </p:txBody>
      </p:sp>
      <p:sp>
        <p:nvSpPr>
          <p:cNvPr id="15" name="Text 12"/>
          <p:cNvSpPr txBox="1"/>
          <p:nvPr/>
        </p:nvSpPr>
        <p:spPr>
          <a:xfrm>
            <a:off x="548640" y="6217920"/>
            <a:ext cx="7315200" cy="274320"/>
          </a:xfrm>
          <a:prstGeom prst="rect">
            <a:avLst/>
          </a:prstGeom>
          <a:noFill/>
          <a:ln/>
        </p:spPr>
        <p:txBody>
          <a:bodyPr anchor="t" bIns="0" lIns="0" rIns="0" rtlCol="0" tIns="0" wrap="square"/>
          <a:lstStyle/>
          <a:p>
            <a:pPr indent="0" marL="0">
              <a:buNone/>
            </a:pPr>
            <a:r>
              <a:rPr dirty="0" i="1" lang="en-US" sz="950">
                <a:latin charset="0" pitchFamily="34" typeface="Calibri"/>
                <a:ea charset="-122" pitchFamily="34" typeface="Calibri"/>
                <a:cs charset="-120" pitchFamily="34" typeface="Calibri"/>
              </a:rPr>
              <a:t>活动槽：需要单独开发的完整任务材料。</a:t>
            </a:r>
            <a:endParaRPr dirty="0" lang="en-US" sz="95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name="Slide 18">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822960" y="1554480"/>
            <a:ext cx="2926080" cy="2926080"/>
          </a:xfrm>
          <a:prstGeom prst="ellipse">
            <a:avLst/>
          </a:prstGeom>
          <a:ln w="19050">
            <a:solidFill>
              <a:srgbClr val="EADBC0"/>
            </a:solidFill>
            <a:prstDash val="solid"/>
          </a:ln>
        </p:spPr>
      </p:sp>
      <p:sp>
        <p:nvSpPr>
          <p:cNvPr id="3" name="Shape 1"/>
          <p:cNvSpPr/>
          <p:nvPr/>
        </p:nvSpPr>
        <p:spPr>
          <a:xfrm>
            <a:off x="1143000" y="1874520"/>
            <a:ext cx="2286000" cy="2286000"/>
          </a:xfrm>
          <a:prstGeom prst="ellipse">
            <a:avLst/>
          </a:prstGeom>
          <a:solidFill>
            <a:srgbClr val="561520"/>
          </a:solidFill>
          <a:ln/>
        </p:spPr>
      </p:sp>
      <p:sp>
        <p:nvSpPr>
          <p:cNvPr id="4" name="Text 2"/>
          <p:cNvSpPr txBox="1"/>
          <p:nvPr/>
        </p:nvSpPr>
        <p:spPr>
          <a:xfrm>
            <a:off x="1143000" y="1874520"/>
            <a:ext cx="2286000" cy="2286000"/>
          </a:xfrm>
          <a:prstGeom prst="rect">
            <a:avLst/>
          </a:prstGeom>
          <a:noFill/>
          <a:ln/>
        </p:spPr>
        <p:txBody>
          <a:bodyPr anchor="ctr" bIns="0" lIns="0" rIns="0" rtlCol="0" tIns="0" wrap="square">
            <a:normAutofit fontScale="70710" lnSpcReduction="10000"/>
          </a:bodyPr>
          <a:lstStyle/>
          <a:p>
            <a:pPr algn="ctr" indent="0" marL="0">
              <a:buNone/>
            </a:pPr>
            <a:r>
              <a:rPr b="1" dirty="0" lang="en-US" sz="11000">
                <a:solidFill>
                  <a:srgbClr val="FFFBF3"/>
                </a:solidFill>
                <a:latin charset="0" pitchFamily="34" typeface="Cambria"/>
                <a:ea charset="-122" pitchFamily="34" typeface="Cambria"/>
                <a:cs charset="-120" pitchFamily="34" typeface="Cambria"/>
              </a:rPr>
              <a:t>B</a:t>
            </a:r>
            <a:endParaRPr dirty="0" lang="en-US" sz="11000"/>
          </a:p>
        </p:txBody>
      </p:sp>
      <p:sp>
        <p:nvSpPr>
          <p:cNvPr id="5" name="Text 3"/>
          <p:cNvSpPr txBox="1"/>
          <p:nvPr/>
        </p:nvSpPr>
        <p:spPr>
          <a:xfrm>
            <a:off x="4389120" y="1417320"/>
            <a:ext cx="5486400" cy="237744"/>
          </a:xfrm>
          <a:prstGeom prst="rect">
            <a:avLst/>
          </a:prstGeom>
          <a:noFill/>
          <a:ln/>
        </p:spPr>
        <p:txBody>
          <a:bodyPr anchor="ctr" bIns="0" lIns="0" rIns="0" rtlCol="0" tIns="0" wrap="square"/>
          <a:lstStyle/>
          <a:p>
            <a:pPr indent="0" marL="0">
              <a:buNone/>
            </a:pPr>
            <a:r>
              <a:rPr b="1" dirty="0" kern="0" lang="en-US" spc="150" sz="1200">
                <a:solidFill>
                  <a:srgbClr val="EADBC0"/>
                </a:solidFill>
                <a:latin charset="0" pitchFamily="34" typeface="Calibri"/>
                <a:ea charset="-122" pitchFamily="34" typeface="Calibri"/>
                <a:cs charset="-120" pitchFamily="34" typeface="Calibri"/>
              </a:rPr>
              <a:t>B部分</a:t>
            </a:r>
            <a:endParaRPr dirty="0" lang="en-US" sz="1200"/>
          </a:p>
        </p:txBody>
      </p:sp>
      <p:sp>
        <p:nvSpPr>
          <p:cNvPr id="6" name="Text 4"/>
          <p:cNvSpPr txBox="1"/>
          <p:nvPr/>
        </p:nvSpPr>
        <p:spPr>
          <a:xfrm>
            <a:off x="4389120" y="1737360"/>
            <a:ext cx="7223760" cy="1280160"/>
          </a:xfrm>
          <a:prstGeom prst="rect">
            <a:avLst/>
          </a:prstGeom>
          <a:noFill/>
          <a:ln/>
        </p:spPr>
        <p:txBody>
          <a:bodyPr anchor="t" bIns="0" lIns="0" rIns="0" rtlCol="0" tIns="0" wrap="square"/>
          <a:lstStyle/>
          <a:p>
            <a:pPr indent="0" marL="0">
              <a:buNone/>
            </a:pPr>
            <a:r>
              <a:rPr b="1" dirty="0" lang="en-US" sz="3400">
                <a:solidFill>
                  <a:srgbClr val="FFFBF3"/>
                </a:solidFill>
                <a:latin charset="0" pitchFamily="34" typeface="Cambria"/>
                <a:ea charset="-122" pitchFamily="34" typeface="Cambria"/>
                <a:cs charset="-120" pitchFamily="34" typeface="Cambria"/>
              </a:rPr>
              <a:t>研究目的和类型</a:t>
            </a:r>
            <a:endParaRPr dirty="0" lang="en-US" sz="3400"/>
          </a:p>
        </p:txBody>
      </p:sp>
      <p:sp>
        <p:nvSpPr>
          <p:cNvPr id="7" name="Text 5"/>
          <p:cNvSpPr txBox="1"/>
          <p:nvPr/>
        </p:nvSpPr>
        <p:spPr>
          <a:xfrm>
            <a:off x="4389120" y="3200400"/>
            <a:ext cx="7223760" cy="2377440"/>
          </a:xfrm>
          <a:prstGeom prst="rect">
            <a:avLst/>
          </a:prstGeom>
          <a:noFill/>
          <a:ln/>
        </p:spPr>
        <p:txBody>
          <a:bodyPr anchor="t" bIns="0" lIns="0" rIns="0" rtlCol="0" tIns="0" wrap="square"/>
          <a:lstStyle/>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什么是研究，什么不是研究</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研究的六大目的</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研究的用途类型</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定量、定性和混合方法</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范式：研究背后的信念</a:t>
            </a:r>
            <a:endParaRPr dirty="0" lang="en-US">
              <a:solidFill>
                <a:schemeClr val="bg1"/>
              </a:solidFill>
            </a:endParaRPr>
          </a:p>
        </p:txBody>
      </p:sp>
      <p:sp>
        <p:nvSpPr>
          <p:cNvPr id="8" name="Text 6"/>
          <p:cNvSpPr txBox="1"/>
          <p:nvPr/>
        </p:nvSpPr>
        <p:spPr>
          <a:xfrm>
            <a:off x="4389120" y="5715000"/>
            <a:ext cx="7223760" cy="457200"/>
          </a:xfrm>
          <a:prstGeom prst="rect">
            <a:avLst/>
          </a:prstGeom>
          <a:noFill/>
          <a:ln/>
        </p:spPr>
        <p:txBody>
          <a:bodyPr anchor="t" bIns="0" lIns="0" rIns="0" rtlCol="0" tIns="0" wrap="square">
            <a:normAutofit fontScale="99339" lnSpcReduction="10000"/>
          </a:bodyPr>
          <a:lstStyle/>
          <a:p>
            <a:pPr indent="0" marL="0">
              <a:buNone/>
            </a:pPr>
            <a:r>
              <a:rPr dirty="0" i="1" lang="en-US" sz="1200">
                <a:solidFill>
                  <a:srgbClr val="EADBC0"/>
                </a:solidFill>
                <a:latin charset="0" pitchFamily="34" typeface="Calibri"/>
                <a:ea charset="-122" pitchFamily="34" typeface="Calibri"/>
                <a:cs charset="-120" pitchFamily="34" typeface="Calibri"/>
              </a:rPr>
              <a:t>锚文本：鲁姆里尔，库克和史蒂文森（2020）；默滕斯和麦克劳克林（2004）</a:t>
            </a:r>
            <a:endParaRPr dirty="0" lang="en-US" sz="12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EADBC0"/>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name="Slide 19">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b部分·目的和类型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什么是研究？</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4846320" cy="2011680"/>
          </a:xfrm>
          <a:prstGeom prst="roundRect">
            <a:avLst>
              <a:gd fmla="val 3636" name="adj"/>
            </a:avLst>
          </a:prstGeom>
          <a:solidFill>
            <a:srgbClr val="7A1F2B"/>
          </a:solidFill>
          <a:ln/>
        </p:spPr>
      </p:sp>
      <p:sp>
        <p:nvSpPr>
          <p:cNvPr id="6" name="Text 4"/>
          <p:cNvSpPr txBox="1"/>
          <p:nvPr/>
        </p:nvSpPr>
        <p:spPr>
          <a:xfrm>
            <a:off x="777240" y="1463040"/>
            <a:ext cx="3657600" cy="237744"/>
          </a:xfrm>
          <a:prstGeom prst="rect">
            <a:avLst/>
          </a:prstGeom>
          <a:noFill/>
          <a:ln/>
        </p:spPr>
        <p:txBody>
          <a:bodyPr anchor="ctr" bIns="0" lIns="0" rIns="0" rtlCol="0" tIns="0" wrap="square"/>
          <a:lstStyle/>
          <a:p>
            <a:pPr indent="0" marL="0">
              <a:buNone/>
            </a:pPr>
            <a:r>
              <a:rPr b="1" dirty="0" kern="0" lang="en-US" spc="150" sz="1400">
                <a:solidFill>
                  <a:srgbClr val="EADBC0"/>
                </a:solidFill>
                <a:latin charset="0" pitchFamily="34" typeface="Calibri"/>
                <a:ea charset="-122" pitchFamily="34" typeface="Calibri"/>
                <a:cs charset="-120" pitchFamily="34" typeface="Calibri"/>
              </a:rPr>
              <a:t>工作定义</a:t>
            </a:r>
            <a:endParaRPr dirty="0" lang="en-US" sz="1400"/>
          </a:p>
        </p:txBody>
      </p:sp>
      <p:sp>
        <p:nvSpPr>
          <p:cNvPr id="7" name="Text 5"/>
          <p:cNvSpPr txBox="1"/>
          <p:nvPr/>
        </p:nvSpPr>
        <p:spPr>
          <a:xfrm>
            <a:off x="777240" y="1783080"/>
            <a:ext cx="4434840" cy="1463040"/>
          </a:xfrm>
          <a:prstGeom prst="rect">
            <a:avLst/>
          </a:prstGeom>
          <a:noFill/>
          <a:ln/>
        </p:spPr>
        <p:txBody>
          <a:bodyPr anchor="t" bIns="0" lIns="0" rIns="0" rtlCol="0" tIns="0" wrap="square"/>
          <a:lstStyle/>
          <a:p>
            <a:pPr indent="0" marL="0">
              <a:buNone/>
            </a:pPr>
            <a:r>
              <a:rPr dirty="0" lang="en-US" sz="1800">
                <a:solidFill>
                  <a:srgbClr val="EADBC0"/>
                </a:solidFill>
                <a:latin charset="0" pitchFamily="34" typeface="Cambria"/>
                <a:ea charset="-122" pitchFamily="34" typeface="Cambria"/>
                <a:cs charset="-120" pitchFamily="34" typeface="Cambria"/>
              </a:rPr>
              <a:t>研究是收集和分析实证信息以回答问题或增加我们的理解的系统过程。</a:t>
            </a:r>
            <a:endParaRPr dirty="0" lang="en-US" sz="1800"/>
          </a:p>
        </p:txBody>
      </p:sp>
      <p:sp>
        <p:nvSpPr>
          <p:cNvPr id="8" name="Shape 6"/>
          <p:cNvSpPr/>
          <p:nvPr/>
        </p:nvSpPr>
        <p:spPr>
          <a:xfrm>
            <a:off x="548640" y="3566160"/>
            <a:ext cx="4846320" cy="2651760"/>
          </a:xfrm>
          <a:prstGeom prst="roundRect">
            <a:avLst>
              <a:gd fmla="val 2759" name="adj"/>
            </a:avLst>
          </a:prstGeom>
          <a:solidFill>
            <a:srgbClr val="EFE5D3"/>
          </a:solidFill>
          <a:ln/>
        </p:spPr>
      </p:sp>
      <p:sp>
        <p:nvSpPr>
          <p:cNvPr id="9" name="Text 7"/>
          <p:cNvSpPr txBox="1"/>
          <p:nvPr/>
        </p:nvSpPr>
        <p:spPr>
          <a:xfrm>
            <a:off x="777240" y="3703320"/>
            <a:ext cx="3657600" cy="237744"/>
          </a:xfrm>
          <a:prstGeom prst="rect">
            <a:avLst/>
          </a:prstGeom>
          <a:noFill/>
          <a:ln/>
        </p:spPr>
        <p:txBody>
          <a:bodyPr anchor="ctr" bIns="0" lIns="0" rIns="0" rtlCol="0" tIns="0" wrap="square"/>
          <a:lstStyle/>
          <a:p>
            <a:pPr indent="0" marL="0">
              <a:buNone/>
            </a:pPr>
            <a:r>
              <a:rPr b="1" dirty="0" kern="0" lang="en-US" spc="150" sz="1400">
                <a:solidFill>
                  <a:srgbClr val="7A1F2B"/>
                </a:solidFill>
                <a:latin charset="0" pitchFamily="34" typeface="Calibri"/>
                <a:ea charset="-122" pitchFamily="34" typeface="Calibri"/>
                <a:cs charset="-120" pitchFamily="34" typeface="Calibri"/>
              </a:rPr>
              <a:t>研究不是……</a:t>
            </a:r>
            <a:endParaRPr dirty="0" lang="en-US" sz="1400"/>
          </a:p>
        </p:txBody>
      </p:sp>
      <p:sp>
        <p:nvSpPr>
          <p:cNvPr id="10" name="Text 8"/>
          <p:cNvSpPr txBox="1"/>
          <p:nvPr/>
        </p:nvSpPr>
        <p:spPr>
          <a:xfrm>
            <a:off x="777240" y="4023360"/>
            <a:ext cx="4434840" cy="2103120"/>
          </a:xfrm>
          <a:prstGeom prst="rect">
            <a:avLst/>
          </a:prstGeom>
          <a:noFill/>
          <a:ln/>
        </p:spPr>
        <p:txBody>
          <a:bodyPr anchor="t" bIns="0" lIns="0" rIns="0" rtlCol="0" tIns="0" wrap="square"/>
          <a:lstStyle/>
          <a:p>
            <a:pPr indent="-177800" marL="177800">
              <a:spcAft>
                <a:spcPts val="500"/>
              </a:spcAft>
              <a:buSzPct val="100000"/>
              <a:buChar char="•"/>
            </a:pPr>
            <a:r>
              <a:rPr dirty="0" lang="en-US" sz="1600">
                <a:solidFill>
                  <a:srgbClr val="2E2522"/>
                </a:solidFill>
                <a:latin charset="0" pitchFamily="34" typeface="Calibri"/>
                <a:ea charset="-122" pitchFamily="34" typeface="Calibri"/>
                <a:cs charset="-120" pitchFamily="34" typeface="Calibri"/>
              </a:rPr>
              <a:t>只是在没有明确问题的情况下收集意见或信息</a:t>
            </a:r>
            <a:endParaRPr dirty="0" lang="en-US"/>
          </a:p>
          <a:p>
            <a:pPr indent="-177800" marL="177800">
              <a:spcAft>
                <a:spcPts val="500"/>
              </a:spcAft>
              <a:buSzPct val="100000"/>
              <a:buChar char="•"/>
            </a:pPr>
            <a:r>
              <a:rPr dirty="0" lang="en-US" sz="1600">
                <a:solidFill>
                  <a:srgbClr val="2E2522"/>
                </a:solidFill>
                <a:latin charset="0" pitchFamily="34" typeface="Calibri"/>
                <a:ea charset="-122" pitchFamily="34" typeface="Calibri"/>
                <a:cs charset="-120" pitchFamily="34" typeface="Calibri"/>
              </a:rPr>
              <a:t>只寻找支持我们已经相信的证据</a:t>
            </a:r>
            <a:endParaRPr dirty="0" lang="en-US"/>
          </a:p>
          <a:p>
            <a:pPr indent="-177800" marL="177800">
              <a:spcAft>
                <a:spcPts val="500"/>
              </a:spcAft>
              <a:buSzPct val="100000"/>
              <a:buChar char="•"/>
            </a:pPr>
            <a:r>
              <a:rPr dirty="0" lang="en-US" sz="1600">
                <a:solidFill>
                  <a:srgbClr val="2E2522"/>
                </a:solidFill>
                <a:latin charset="0" pitchFamily="34" typeface="Calibri"/>
                <a:ea charset="-122" pitchFamily="34" typeface="Calibri"/>
                <a:cs charset="-120" pitchFamily="34" typeface="Calibri"/>
              </a:rPr>
              <a:t>一次观察或一个人的经历</a:t>
            </a:r>
            <a:endParaRPr dirty="0" lang="en-US"/>
          </a:p>
          <a:p>
            <a:pPr indent="-177800" marL="177800">
              <a:spcAft>
                <a:spcPts val="500"/>
              </a:spcAft>
              <a:buSzPct val="100000"/>
              <a:buChar char="•"/>
            </a:pPr>
            <a:r>
              <a:rPr dirty="0" lang="en-US" sz="1600">
                <a:solidFill>
                  <a:srgbClr val="2E2522"/>
                </a:solidFill>
                <a:latin charset="0" pitchFamily="34" typeface="Calibri"/>
                <a:ea charset="-122" pitchFamily="34" typeface="Calibri"/>
                <a:cs charset="-120" pitchFamily="34" typeface="Calibri"/>
              </a:rPr>
              <a:t>寻找“证据”，结束所有讨论</a:t>
            </a:r>
            <a:endParaRPr dirty="0" lang="en-US"/>
          </a:p>
        </p:txBody>
      </p:sp>
      <p:sp>
        <p:nvSpPr>
          <p:cNvPr id="11" name="Shape 9"/>
          <p:cNvSpPr/>
          <p:nvPr/>
        </p:nvSpPr>
        <p:spPr>
          <a:xfrm>
            <a:off x="5669280" y="1325880"/>
            <a:ext cx="2871216" cy="1463040"/>
          </a:xfrm>
          <a:prstGeom prst="roundRect">
            <a:avLst>
              <a:gd fmla="val 5000" name="adj"/>
            </a:avLst>
          </a:prstGeom>
          <a:solidFill>
            <a:srgbClr val="FFFBF3"/>
          </a:solidFill>
          <a:ln w="12700">
            <a:solidFill>
              <a:srgbClr val="D6C4A4"/>
            </a:solidFill>
            <a:prstDash val="solid"/>
          </a:ln>
        </p:spPr>
      </p:sp>
      <p:sp>
        <p:nvSpPr>
          <p:cNvPr id="12" name="Text 10"/>
          <p:cNvSpPr txBox="1"/>
          <p:nvPr/>
        </p:nvSpPr>
        <p:spPr>
          <a:xfrm>
            <a:off x="5852160" y="1508760"/>
            <a:ext cx="384048" cy="384048"/>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1</a:t>
            </a:r>
            <a:endParaRPr dirty="0" lang="en-US" sz="1300"/>
          </a:p>
        </p:txBody>
      </p:sp>
      <p:sp>
        <p:nvSpPr>
          <p:cNvPr id="13" name="Text 11"/>
          <p:cNvSpPr txBox="1"/>
          <p:nvPr/>
        </p:nvSpPr>
        <p:spPr>
          <a:xfrm>
            <a:off x="6400800" y="1490472"/>
            <a:ext cx="2048256" cy="411480"/>
          </a:xfrm>
          <a:prstGeom prst="rect">
            <a:avLst/>
          </a:prstGeom>
          <a:noFill/>
          <a:ln/>
        </p:spPr>
        <p:txBody>
          <a:bodyPr anchor="ctr"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系统的</a:t>
            </a:r>
            <a:endParaRPr dirty="0" lang="en-US" sz="1700"/>
          </a:p>
        </p:txBody>
      </p:sp>
      <p:sp>
        <p:nvSpPr>
          <p:cNvPr id="14" name="Text 12"/>
          <p:cNvSpPr txBox="1"/>
          <p:nvPr/>
        </p:nvSpPr>
        <p:spPr>
          <a:xfrm>
            <a:off x="5897880" y="2011680"/>
            <a:ext cx="2505456" cy="685800"/>
          </a:xfrm>
          <a:prstGeom prst="rect">
            <a:avLst/>
          </a:prstGeom>
          <a:noFill/>
          <a:ln/>
        </p:spPr>
        <p:txBody>
          <a:bodyPr anchor="t" bIns="0" lIns="0" rIns="0" rtlCol="0" tIns="0" wrap="square"/>
          <a:lstStyle/>
          <a:p>
            <a:pPr indent="0" marL="0">
              <a:buNone/>
            </a:pPr>
            <a:r>
              <a:rPr dirty="0" lang="en-US" sz="1700">
                <a:solidFill>
                  <a:srgbClr val="2E2522"/>
                </a:solidFill>
                <a:latin charset="0" pitchFamily="34" typeface="Calibri"/>
                <a:ea charset="-122" pitchFamily="34" typeface="Calibri"/>
                <a:cs charset="-120" pitchFamily="34" typeface="Calibri"/>
              </a:rPr>
              <a:t>它遵循有计划的、合乎逻辑的步骤。</a:t>
            </a:r>
            <a:endParaRPr dirty="0" lang="en-US" sz="1700"/>
          </a:p>
        </p:txBody>
      </p:sp>
      <p:sp>
        <p:nvSpPr>
          <p:cNvPr id="15" name="Shape 13"/>
          <p:cNvSpPr/>
          <p:nvPr/>
        </p:nvSpPr>
        <p:spPr>
          <a:xfrm>
            <a:off x="8769096" y="1325880"/>
            <a:ext cx="2871216" cy="1463040"/>
          </a:xfrm>
          <a:prstGeom prst="roundRect">
            <a:avLst>
              <a:gd fmla="val 5000" name="adj"/>
            </a:avLst>
          </a:prstGeom>
          <a:solidFill>
            <a:srgbClr val="FFFBF3"/>
          </a:solidFill>
          <a:ln w="12700">
            <a:solidFill>
              <a:srgbClr val="D6C4A4"/>
            </a:solidFill>
            <a:prstDash val="solid"/>
          </a:ln>
        </p:spPr>
      </p:sp>
      <p:sp>
        <p:nvSpPr>
          <p:cNvPr id="16" name="Text 14"/>
          <p:cNvSpPr txBox="1"/>
          <p:nvPr/>
        </p:nvSpPr>
        <p:spPr>
          <a:xfrm>
            <a:off x="8951976" y="1508760"/>
            <a:ext cx="384048" cy="384048"/>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2</a:t>
            </a:r>
            <a:endParaRPr dirty="0" lang="en-US" sz="1300"/>
          </a:p>
        </p:txBody>
      </p:sp>
      <p:sp>
        <p:nvSpPr>
          <p:cNvPr id="17" name="Text 15"/>
          <p:cNvSpPr txBox="1"/>
          <p:nvPr/>
        </p:nvSpPr>
        <p:spPr>
          <a:xfrm>
            <a:off x="9500616" y="1490472"/>
            <a:ext cx="2048256" cy="411480"/>
          </a:xfrm>
          <a:prstGeom prst="rect">
            <a:avLst/>
          </a:prstGeom>
          <a:noFill/>
          <a:ln/>
        </p:spPr>
        <p:txBody>
          <a:bodyPr anchor="ctr"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经验</a:t>
            </a:r>
            <a:endParaRPr dirty="0" lang="en-US" sz="1700"/>
          </a:p>
        </p:txBody>
      </p:sp>
      <p:sp>
        <p:nvSpPr>
          <p:cNvPr id="18" name="Text 16"/>
          <p:cNvSpPr txBox="1"/>
          <p:nvPr/>
        </p:nvSpPr>
        <p:spPr>
          <a:xfrm>
            <a:off x="8997696" y="2011680"/>
            <a:ext cx="2505456" cy="685800"/>
          </a:xfrm>
          <a:prstGeom prst="rect">
            <a:avLst/>
          </a:prstGeom>
          <a:noFill/>
          <a:ln/>
        </p:spPr>
        <p:txBody>
          <a:bodyPr anchor="t" bIns="0" lIns="0" rIns="0" rtlCol="0" tIns="0" wrap="square"/>
          <a:lstStyle/>
          <a:p>
            <a:pPr indent="0" marL="0">
              <a:buNone/>
            </a:pPr>
            <a:r>
              <a:rPr dirty="0" lang="en-US" sz="1700">
                <a:solidFill>
                  <a:srgbClr val="2E2522"/>
                </a:solidFill>
                <a:latin charset="0" pitchFamily="34" typeface="Calibri"/>
                <a:ea charset="-122" pitchFamily="34" typeface="Calibri"/>
                <a:cs charset="-120" pitchFamily="34" typeface="Calibri"/>
              </a:rPr>
              <a:t>它基于可以观察或测量的证据。</a:t>
            </a:r>
            <a:endParaRPr dirty="0" lang="en-US" sz="1700"/>
          </a:p>
        </p:txBody>
      </p:sp>
      <p:sp>
        <p:nvSpPr>
          <p:cNvPr id="19" name="Shape 17"/>
          <p:cNvSpPr/>
          <p:nvPr/>
        </p:nvSpPr>
        <p:spPr>
          <a:xfrm>
            <a:off x="5669280" y="2999232"/>
            <a:ext cx="2871216" cy="1463040"/>
          </a:xfrm>
          <a:prstGeom prst="roundRect">
            <a:avLst>
              <a:gd fmla="val 5000" name="adj"/>
            </a:avLst>
          </a:prstGeom>
          <a:solidFill>
            <a:srgbClr val="FFFBF3"/>
          </a:solidFill>
          <a:ln w="12700">
            <a:solidFill>
              <a:srgbClr val="D6C4A4"/>
            </a:solidFill>
            <a:prstDash val="solid"/>
          </a:ln>
        </p:spPr>
      </p:sp>
      <p:sp>
        <p:nvSpPr>
          <p:cNvPr id="20" name="Text 18"/>
          <p:cNvSpPr txBox="1"/>
          <p:nvPr/>
        </p:nvSpPr>
        <p:spPr>
          <a:xfrm>
            <a:off x="5852160" y="3182112"/>
            <a:ext cx="384048" cy="384048"/>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3</a:t>
            </a:r>
            <a:endParaRPr dirty="0" lang="en-US" sz="1300"/>
          </a:p>
        </p:txBody>
      </p:sp>
      <p:sp>
        <p:nvSpPr>
          <p:cNvPr id="21" name="Text 19"/>
          <p:cNvSpPr txBox="1"/>
          <p:nvPr/>
        </p:nvSpPr>
        <p:spPr>
          <a:xfrm>
            <a:off x="6400800" y="3163824"/>
            <a:ext cx="2048256" cy="411480"/>
          </a:xfrm>
          <a:prstGeom prst="rect">
            <a:avLst/>
          </a:prstGeom>
          <a:noFill/>
          <a:ln/>
        </p:spPr>
        <p:txBody>
          <a:bodyPr anchor="ctr"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透明的</a:t>
            </a:r>
            <a:endParaRPr dirty="0" lang="en-US" sz="1700"/>
          </a:p>
        </p:txBody>
      </p:sp>
      <p:sp>
        <p:nvSpPr>
          <p:cNvPr id="22" name="Text 20"/>
          <p:cNvSpPr txBox="1"/>
          <p:nvPr/>
        </p:nvSpPr>
        <p:spPr>
          <a:xfrm>
            <a:off x="5897880" y="3685032"/>
            <a:ext cx="2505456" cy="685800"/>
          </a:xfrm>
          <a:prstGeom prst="rect">
            <a:avLst/>
          </a:prstGeom>
          <a:noFill/>
          <a:ln/>
        </p:spPr>
        <p:txBody>
          <a:bodyPr anchor="t" bIns="0" lIns="0" rIns="0" rtlCol="0" tIns="0" wrap="square"/>
          <a:lstStyle/>
          <a:p>
            <a:pPr indent="0" marL="0">
              <a:buNone/>
            </a:pPr>
            <a:r>
              <a:rPr dirty="0" lang="en-US" sz="1700">
                <a:solidFill>
                  <a:srgbClr val="2E2522"/>
                </a:solidFill>
                <a:latin charset="0" pitchFamily="34" typeface="Calibri"/>
                <a:ea charset="-122" pitchFamily="34" typeface="Calibri"/>
                <a:cs charset="-120" pitchFamily="34" typeface="Calibri"/>
              </a:rPr>
              <a:t>报告方法，以便其他人可以检查或重复它们。</a:t>
            </a:r>
            <a:endParaRPr dirty="0" lang="en-US" sz="1700"/>
          </a:p>
        </p:txBody>
      </p:sp>
      <p:sp>
        <p:nvSpPr>
          <p:cNvPr id="23" name="Shape 21"/>
          <p:cNvSpPr/>
          <p:nvPr/>
        </p:nvSpPr>
        <p:spPr>
          <a:xfrm>
            <a:off x="8769096" y="2999232"/>
            <a:ext cx="2871216" cy="1463040"/>
          </a:xfrm>
          <a:prstGeom prst="roundRect">
            <a:avLst>
              <a:gd fmla="val 5000" name="adj"/>
            </a:avLst>
          </a:prstGeom>
          <a:solidFill>
            <a:srgbClr val="FFFBF3"/>
          </a:solidFill>
          <a:ln w="12700">
            <a:solidFill>
              <a:srgbClr val="D6C4A4"/>
            </a:solidFill>
            <a:prstDash val="solid"/>
          </a:ln>
        </p:spPr>
      </p:sp>
      <p:sp>
        <p:nvSpPr>
          <p:cNvPr id="24" name="Text 22"/>
          <p:cNvSpPr txBox="1"/>
          <p:nvPr/>
        </p:nvSpPr>
        <p:spPr>
          <a:xfrm>
            <a:off x="8951976" y="3182112"/>
            <a:ext cx="384048" cy="384048"/>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4</a:t>
            </a:r>
            <a:endParaRPr dirty="0" lang="en-US" sz="1300"/>
          </a:p>
        </p:txBody>
      </p:sp>
      <p:sp>
        <p:nvSpPr>
          <p:cNvPr id="25" name="Text 23"/>
          <p:cNvSpPr txBox="1"/>
          <p:nvPr/>
        </p:nvSpPr>
        <p:spPr>
          <a:xfrm>
            <a:off x="9500616" y="3163824"/>
            <a:ext cx="2048256" cy="411480"/>
          </a:xfrm>
          <a:prstGeom prst="rect">
            <a:avLst/>
          </a:prstGeom>
          <a:noFill/>
          <a:ln/>
        </p:spPr>
        <p:txBody>
          <a:bodyPr anchor="ctr"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道德</a:t>
            </a:r>
            <a:endParaRPr dirty="0" lang="en-US" sz="1700"/>
          </a:p>
        </p:txBody>
      </p:sp>
      <p:sp>
        <p:nvSpPr>
          <p:cNvPr id="26" name="Text 24"/>
          <p:cNvSpPr txBox="1"/>
          <p:nvPr/>
        </p:nvSpPr>
        <p:spPr>
          <a:xfrm>
            <a:off x="8997696" y="3685032"/>
            <a:ext cx="2505456" cy="685800"/>
          </a:xfrm>
          <a:prstGeom prst="rect">
            <a:avLst/>
          </a:prstGeom>
          <a:noFill/>
          <a:ln/>
        </p:spPr>
        <p:txBody>
          <a:bodyPr anchor="t" bIns="0" lIns="0" rIns="0" rtlCol="0" tIns="0" wrap="square"/>
          <a:lstStyle/>
          <a:p>
            <a:pPr indent="0" marL="0">
              <a:buNone/>
            </a:pPr>
            <a:r>
              <a:rPr dirty="0" lang="en-US" sz="1700">
                <a:solidFill>
                  <a:srgbClr val="2E2522"/>
                </a:solidFill>
                <a:latin charset="0" pitchFamily="34" typeface="Calibri"/>
                <a:ea charset="-122" pitchFamily="34" typeface="Calibri"/>
                <a:cs charset="-120" pitchFamily="34" typeface="Calibri"/>
              </a:rPr>
              <a:t>它保护参与者的权利、安全和尊严。</a:t>
            </a:r>
            <a:endParaRPr dirty="0" lang="en-US" sz="1700"/>
          </a:p>
        </p:txBody>
      </p:sp>
      <p:sp>
        <p:nvSpPr>
          <p:cNvPr id="27" name="Shape 25"/>
          <p:cNvSpPr/>
          <p:nvPr/>
        </p:nvSpPr>
        <p:spPr>
          <a:xfrm>
            <a:off x="5669280" y="4672584"/>
            <a:ext cx="2871216" cy="1463040"/>
          </a:xfrm>
          <a:prstGeom prst="roundRect">
            <a:avLst>
              <a:gd fmla="val 5000" name="adj"/>
            </a:avLst>
          </a:prstGeom>
          <a:solidFill>
            <a:srgbClr val="FFFBF3"/>
          </a:solidFill>
          <a:ln w="12700">
            <a:solidFill>
              <a:srgbClr val="D6C4A4"/>
            </a:solidFill>
            <a:prstDash val="solid"/>
          </a:ln>
        </p:spPr>
      </p:sp>
      <p:sp>
        <p:nvSpPr>
          <p:cNvPr id="28" name="Text 26"/>
          <p:cNvSpPr txBox="1"/>
          <p:nvPr/>
        </p:nvSpPr>
        <p:spPr>
          <a:xfrm>
            <a:off x="5852160" y="4855464"/>
            <a:ext cx="384048" cy="384048"/>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5</a:t>
            </a:r>
            <a:endParaRPr dirty="0" lang="en-US" sz="1300"/>
          </a:p>
        </p:txBody>
      </p:sp>
      <p:sp>
        <p:nvSpPr>
          <p:cNvPr id="29" name="Text 27"/>
          <p:cNvSpPr txBox="1"/>
          <p:nvPr/>
        </p:nvSpPr>
        <p:spPr>
          <a:xfrm>
            <a:off x="6400800" y="4837176"/>
            <a:ext cx="2048256" cy="411480"/>
          </a:xfrm>
          <a:prstGeom prst="rect">
            <a:avLst/>
          </a:prstGeom>
          <a:noFill/>
          <a:ln/>
        </p:spPr>
        <p:txBody>
          <a:bodyPr anchor="ctr"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累积</a:t>
            </a:r>
            <a:endParaRPr dirty="0" lang="en-US" sz="1700"/>
          </a:p>
        </p:txBody>
      </p:sp>
      <p:sp>
        <p:nvSpPr>
          <p:cNvPr id="30" name="Text 28"/>
          <p:cNvSpPr txBox="1"/>
          <p:nvPr/>
        </p:nvSpPr>
        <p:spPr>
          <a:xfrm>
            <a:off x="5897880" y="5358384"/>
            <a:ext cx="2505456" cy="685800"/>
          </a:xfrm>
          <a:prstGeom prst="rect">
            <a:avLst/>
          </a:prstGeom>
          <a:noFill/>
          <a:ln/>
        </p:spPr>
        <p:txBody>
          <a:bodyPr anchor="t" bIns="0" lIns="0" rIns="0" rtlCol="0" tIns="0" wrap="square">
            <a:normAutofit fontScale="92736" lnSpcReduction="10000"/>
          </a:bodyPr>
          <a:lstStyle/>
          <a:p>
            <a:pPr indent="0" marL="0">
              <a:buNone/>
            </a:pPr>
            <a:r>
              <a:rPr dirty="0" lang="en-US" sz="1700">
                <a:solidFill>
                  <a:srgbClr val="2E2522"/>
                </a:solidFill>
                <a:latin charset="0" pitchFamily="34" typeface="Calibri"/>
                <a:ea charset="-122" pitchFamily="34" typeface="Calibri"/>
                <a:cs charset="-120" pitchFamily="34" typeface="Calibri"/>
              </a:rPr>
              <a:t>它建立在早期研究的基础上，并增加了早期研究的内容。</a:t>
            </a:r>
            <a:endParaRPr dirty="0" lang="en-US" sz="1700"/>
          </a:p>
        </p:txBody>
      </p:sp>
      <p:sp>
        <p:nvSpPr>
          <p:cNvPr id="31" name="Shape 29"/>
          <p:cNvSpPr/>
          <p:nvPr/>
        </p:nvSpPr>
        <p:spPr>
          <a:xfrm>
            <a:off x="8769096" y="4672584"/>
            <a:ext cx="2871216" cy="1463040"/>
          </a:xfrm>
          <a:prstGeom prst="roundRect">
            <a:avLst>
              <a:gd fmla="val 5000" name="adj"/>
            </a:avLst>
          </a:prstGeom>
          <a:solidFill>
            <a:srgbClr val="FFFBF3"/>
          </a:solidFill>
          <a:ln w="12700">
            <a:solidFill>
              <a:srgbClr val="D6C4A4"/>
            </a:solidFill>
            <a:prstDash val="solid"/>
          </a:ln>
        </p:spPr>
      </p:sp>
      <p:sp>
        <p:nvSpPr>
          <p:cNvPr id="32" name="Text 30"/>
          <p:cNvSpPr txBox="1"/>
          <p:nvPr/>
        </p:nvSpPr>
        <p:spPr>
          <a:xfrm>
            <a:off x="8951976" y="4855464"/>
            <a:ext cx="384048" cy="384048"/>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300">
                <a:solidFill>
                  <a:srgbClr val="FFFBF3"/>
                </a:solidFill>
                <a:latin charset="0" pitchFamily="34" typeface="Cambria"/>
                <a:ea charset="-122" pitchFamily="34" typeface="Cambria"/>
                <a:cs charset="-120" pitchFamily="34" typeface="Cambria"/>
              </a:rPr>
              <a:t>6</a:t>
            </a:r>
            <a:endParaRPr dirty="0" lang="en-US" sz="1300"/>
          </a:p>
        </p:txBody>
      </p:sp>
      <p:sp>
        <p:nvSpPr>
          <p:cNvPr id="33" name="Text 31"/>
          <p:cNvSpPr txBox="1"/>
          <p:nvPr/>
        </p:nvSpPr>
        <p:spPr>
          <a:xfrm>
            <a:off x="9454896" y="4837176"/>
            <a:ext cx="2048256" cy="411480"/>
          </a:xfrm>
          <a:prstGeom prst="rect">
            <a:avLst/>
          </a:prstGeom>
          <a:noFill/>
          <a:ln/>
        </p:spPr>
        <p:txBody>
          <a:bodyPr anchor="ctr" bIns="0" lIns="0" rIns="0" rtlCol="0" tIns="0" wrap="square"/>
          <a:lstStyle/>
          <a:p>
            <a:pPr indent="0" marL="0">
              <a:buNone/>
            </a:pPr>
            <a:r>
              <a:rPr b="1" dirty="0" lang="en-US" sz="1700">
                <a:solidFill>
                  <a:srgbClr val="7A1F2B"/>
                </a:solidFill>
                <a:latin charset="0" pitchFamily="34" typeface="Cambria"/>
                <a:ea charset="-122" pitchFamily="34" typeface="Cambria"/>
                <a:cs charset="-120" pitchFamily="34" typeface="Cambria"/>
              </a:rPr>
              <a:t>自动调整的</a:t>
            </a:r>
            <a:endParaRPr dirty="0" lang="en-US" sz="1700"/>
          </a:p>
        </p:txBody>
      </p:sp>
      <p:sp>
        <p:nvSpPr>
          <p:cNvPr id="34" name="Text 32"/>
          <p:cNvSpPr txBox="1"/>
          <p:nvPr/>
        </p:nvSpPr>
        <p:spPr>
          <a:xfrm>
            <a:off x="8951976" y="5358384"/>
            <a:ext cx="2505456" cy="685800"/>
          </a:xfrm>
          <a:prstGeom prst="rect">
            <a:avLst/>
          </a:prstGeom>
          <a:noFill/>
          <a:ln/>
        </p:spPr>
        <p:txBody>
          <a:bodyPr anchor="t" bIns="0" lIns="0" rIns="0" rtlCol="0" tIns="0" wrap="square"/>
          <a:lstStyle/>
          <a:p>
            <a:pPr indent="0" marL="0">
              <a:buNone/>
            </a:pPr>
            <a:r>
              <a:rPr dirty="0" lang="en-US" sz="1700">
                <a:solidFill>
                  <a:srgbClr val="2E2522"/>
                </a:solidFill>
                <a:latin charset="0" pitchFamily="34" typeface="Calibri"/>
                <a:ea charset="-122" pitchFamily="34" typeface="Calibri"/>
                <a:cs charset="-120" pitchFamily="34" typeface="Calibri"/>
              </a:rPr>
              <a:t>新的证据可以改变先前的结论。</a:t>
            </a:r>
            <a:endParaRPr dirty="0" lang="en-US" sz="1700"/>
          </a:p>
        </p:txBody>
      </p:sp>
      <p:sp>
        <p:nvSpPr>
          <p:cNvPr id="3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name="Slide 20">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b部分·目的和类型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研究的六个目的</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 |研究介绍</a:t>
            </a:r>
            <a:endParaRPr dirty="0" lang="en-US" sz="900"/>
          </a:p>
        </p:txBody>
      </p:sp>
      <p:sp>
        <p:nvSpPr>
          <p:cNvPr id="5" name="Shape 3"/>
          <p:cNvSpPr/>
          <p:nvPr/>
        </p:nvSpPr>
        <p:spPr>
          <a:xfrm>
            <a:off x="548640" y="1325880"/>
            <a:ext cx="3514344" cy="2057400"/>
          </a:xfrm>
          <a:prstGeom prst="roundRect">
            <a:avLst>
              <a:gd fmla="val 3556" name="adj"/>
            </a:avLst>
          </a:prstGeom>
          <a:solidFill>
            <a:srgbClr val="EFE5D3"/>
          </a:solidFill>
          <a:ln/>
        </p:spPr>
      </p:sp>
      <p:sp>
        <p:nvSpPr>
          <p:cNvPr id="6" name="Shape 4"/>
          <p:cNvSpPr/>
          <p:nvPr/>
        </p:nvSpPr>
        <p:spPr>
          <a:xfrm>
            <a:off x="731520" y="1508760"/>
            <a:ext cx="548640" cy="548640"/>
          </a:xfrm>
          <a:prstGeom prst="ellipse">
            <a:avLst/>
          </a:prstGeom>
          <a:solidFill>
            <a:srgbClr val="7A1F2B"/>
          </a:solidFill>
          <a:ln/>
        </p:spPr>
      </p:sp>
      <p:pic>
        <p:nvPicPr>
          <p:cNvPr descr="preencoded.png" id="7" name="Image 0"/>
          <p:cNvPicPr>
            <a:picLocks noChangeAspect="1"/>
          </p:cNvPicPr>
          <p:nvPr/>
        </p:nvPicPr>
        <p:blipFill>
          <a:blip r:embed="rId3"/>
          <a:stretch>
            <a:fillRect/>
          </a:stretch>
        </p:blipFill>
        <p:spPr>
          <a:xfrm>
            <a:off x="868680" y="1645920"/>
            <a:ext cx="274320" cy="274320"/>
          </a:xfrm>
          <a:prstGeom prst="rect">
            <a:avLst/>
          </a:prstGeom>
        </p:spPr>
      </p:pic>
      <p:sp>
        <p:nvSpPr>
          <p:cNvPr id="8" name="Text 5"/>
          <p:cNvSpPr txBox="1"/>
          <p:nvPr/>
        </p:nvSpPr>
        <p:spPr>
          <a:xfrm>
            <a:off x="1417320" y="1508760"/>
            <a:ext cx="1463040" cy="548640"/>
          </a:xfrm>
          <a:prstGeom prst="rect">
            <a:avLst/>
          </a:prstGeom>
          <a:noFill/>
          <a:ln/>
        </p:spPr>
        <p:txBody>
          <a:bodyPr anchor="ctr" bIns="0" lIns="0" rIns="0" rtlCol="0" tIns="0" wrap="square"/>
          <a:lstStyle/>
          <a:p>
            <a:pPr indent="0" marL="0">
              <a:buNone/>
            </a:pPr>
            <a:r>
              <a:rPr b="1" dirty="0" lang="en-US" sz="1900">
                <a:solidFill>
                  <a:srgbClr val="7A1F2B"/>
                </a:solidFill>
                <a:latin charset="0" pitchFamily="34" typeface="Cambria"/>
                <a:ea charset="-122" pitchFamily="34" typeface="Cambria"/>
                <a:cs charset="-120" pitchFamily="34" typeface="Cambria"/>
              </a:rPr>
              <a:t>探索</a:t>
            </a:r>
            <a:endParaRPr dirty="0" lang="en-US" sz="1900"/>
          </a:p>
        </p:txBody>
      </p:sp>
      <p:sp>
        <p:nvSpPr>
          <p:cNvPr id="9" name="Text 6"/>
          <p:cNvSpPr txBox="1"/>
          <p:nvPr/>
        </p:nvSpPr>
        <p:spPr>
          <a:xfrm>
            <a:off x="731520" y="2148840"/>
            <a:ext cx="3148584" cy="502920"/>
          </a:xfrm>
          <a:prstGeom prst="rect">
            <a:avLst/>
          </a:prstGeom>
          <a:noFill/>
          <a:ln/>
        </p:spPr>
        <p:txBody>
          <a:bodyPr anchor="t"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问：这里发生了什么？（鲜为人知）</a:t>
            </a:r>
            <a:endParaRPr dirty="0" lang="en-US" sz="1600"/>
          </a:p>
        </p:txBody>
      </p:sp>
      <p:sp>
        <p:nvSpPr>
          <p:cNvPr id="10" name="Text 7"/>
          <p:cNvSpPr txBox="1"/>
          <p:nvPr/>
        </p:nvSpPr>
        <p:spPr>
          <a:xfrm>
            <a:off x="731520" y="2661488"/>
            <a:ext cx="3148584" cy="694944"/>
          </a:xfrm>
          <a:prstGeom prst="rect">
            <a:avLst/>
          </a:prstGeom>
          <a:noFill/>
          <a:ln/>
        </p:spPr>
        <p:txBody>
          <a:bodyPr anchor="t" bIns="0" lIns="0" rIns="0" rtlCol="0" tIns="0" wrap="square"/>
          <a:lstStyle/>
          <a:p>
            <a:pPr indent="0" marL="0">
              <a:buNone/>
            </a:pPr>
            <a:r>
              <a:rPr dirty="0" i="1" lang="en-US" sz="1600">
                <a:solidFill>
                  <a:srgbClr val="6B5E55"/>
                </a:solidFill>
                <a:latin charset="0" pitchFamily="34" typeface="Calibri"/>
                <a:ea charset="-122" pitchFamily="34" typeface="Calibri"/>
                <a:cs charset="-120" pitchFamily="34" typeface="Calibri"/>
              </a:rPr>
              <a:t>“南京LRC新教师在教授聋哑学生时面临哪些挑战？”</a:t>
            </a:r>
            <a:endParaRPr dirty="0" lang="en-US" sz="1600"/>
          </a:p>
        </p:txBody>
      </p:sp>
      <p:sp>
        <p:nvSpPr>
          <p:cNvPr id="11" name="Shape 8"/>
          <p:cNvSpPr/>
          <p:nvPr/>
        </p:nvSpPr>
        <p:spPr>
          <a:xfrm>
            <a:off x="4337304" y="1325880"/>
            <a:ext cx="3514344" cy="2057400"/>
          </a:xfrm>
          <a:prstGeom prst="roundRect">
            <a:avLst>
              <a:gd fmla="val 3556" name="adj"/>
            </a:avLst>
          </a:prstGeom>
          <a:solidFill>
            <a:srgbClr val="EFE5D3"/>
          </a:solidFill>
          <a:ln/>
        </p:spPr>
      </p:sp>
      <p:sp>
        <p:nvSpPr>
          <p:cNvPr id="12" name="Shape 9"/>
          <p:cNvSpPr/>
          <p:nvPr/>
        </p:nvSpPr>
        <p:spPr>
          <a:xfrm>
            <a:off x="4520184" y="1508760"/>
            <a:ext cx="548640" cy="548640"/>
          </a:xfrm>
          <a:prstGeom prst="ellipse">
            <a:avLst/>
          </a:prstGeom>
          <a:solidFill>
            <a:srgbClr val="7A1F2B"/>
          </a:solidFill>
          <a:ln/>
        </p:spPr>
      </p:sp>
      <p:pic>
        <p:nvPicPr>
          <p:cNvPr descr="preencoded.png" id="13" name="Image 1"/>
          <p:cNvPicPr>
            <a:picLocks noChangeAspect="1"/>
          </p:cNvPicPr>
          <p:nvPr/>
        </p:nvPicPr>
        <p:blipFill>
          <a:blip r:embed="rId4"/>
          <a:stretch>
            <a:fillRect/>
          </a:stretch>
        </p:blipFill>
        <p:spPr>
          <a:xfrm>
            <a:off x="4657344" y="1645920"/>
            <a:ext cx="274320" cy="274320"/>
          </a:xfrm>
          <a:prstGeom prst="rect">
            <a:avLst/>
          </a:prstGeom>
        </p:spPr>
      </p:pic>
      <p:sp>
        <p:nvSpPr>
          <p:cNvPr id="14" name="Text 10"/>
          <p:cNvSpPr txBox="1"/>
          <p:nvPr/>
        </p:nvSpPr>
        <p:spPr>
          <a:xfrm>
            <a:off x="5205984" y="1508760"/>
            <a:ext cx="1463040" cy="548640"/>
          </a:xfrm>
          <a:prstGeom prst="rect">
            <a:avLst/>
          </a:prstGeom>
          <a:noFill/>
          <a:ln/>
        </p:spPr>
        <p:txBody>
          <a:bodyPr anchor="ctr" bIns="0" lIns="0" rIns="0" rtlCol="0" tIns="0" wrap="square"/>
          <a:lstStyle/>
          <a:p>
            <a:pPr indent="0" marL="0">
              <a:buNone/>
            </a:pPr>
            <a:r>
              <a:rPr b="1" dirty="0" lang="en-US" sz="1900">
                <a:solidFill>
                  <a:srgbClr val="7A1F2B"/>
                </a:solidFill>
                <a:latin charset="0" pitchFamily="34" typeface="Cambria"/>
                <a:ea charset="-122" pitchFamily="34" typeface="Cambria"/>
                <a:cs charset="-120" pitchFamily="34" typeface="Cambria"/>
              </a:rPr>
              <a:t>描述</a:t>
            </a:r>
            <a:endParaRPr dirty="0" lang="en-US" sz="1900"/>
          </a:p>
        </p:txBody>
      </p:sp>
      <p:sp>
        <p:nvSpPr>
          <p:cNvPr id="15" name="Text 11"/>
          <p:cNvSpPr txBox="1"/>
          <p:nvPr/>
        </p:nvSpPr>
        <p:spPr>
          <a:xfrm>
            <a:off x="4520184" y="2148840"/>
            <a:ext cx="3148584" cy="502920"/>
          </a:xfrm>
          <a:prstGeom prst="rect">
            <a:avLst/>
          </a:prstGeom>
          <a:noFill/>
          <a:ln/>
        </p:spPr>
        <p:txBody>
          <a:bodyPr anchor="t"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问:什么?有多少?多长时间?</a:t>
            </a:r>
            <a:endParaRPr dirty="0" lang="en-US" sz="1600"/>
          </a:p>
        </p:txBody>
      </p:sp>
      <p:sp>
        <p:nvSpPr>
          <p:cNvPr id="16" name="Text 12"/>
          <p:cNvSpPr txBox="1"/>
          <p:nvPr/>
        </p:nvSpPr>
        <p:spPr>
          <a:xfrm>
            <a:off x="4520184" y="2661488"/>
            <a:ext cx="3148584" cy="694944"/>
          </a:xfrm>
          <a:prstGeom prst="rect">
            <a:avLst/>
          </a:prstGeom>
          <a:noFill/>
          <a:ln/>
        </p:spPr>
        <p:txBody>
          <a:bodyPr anchor="t" bIns="0" lIns="0" rIns="0" rtlCol="0" tIns="0" wrap="square"/>
          <a:lstStyle/>
          <a:p>
            <a:pPr indent="0" marL="0">
              <a:buNone/>
            </a:pPr>
            <a:r>
              <a:rPr dirty="0" i="1" lang="en-US" sz="1600">
                <a:solidFill>
                  <a:srgbClr val="6B5E55"/>
                </a:solidFill>
                <a:latin charset="0" pitchFamily="34" typeface="Calibri"/>
                <a:ea charset="-122" pitchFamily="34" typeface="Calibri"/>
                <a:cs charset="-120" pitchFamily="34" typeface="Calibri"/>
              </a:rPr>
              <a:t>“霹雳州PPKI教师中有多少人持有特殊教育资格？”</a:t>
            </a:r>
            <a:endParaRPr dirty="0" lang="en-US" sz="1600"/>
          </a:p>
        </p:txBody>
      </p:sp>
      <p:sp>
        <p:nvSpPr>
          <p:cNvPr id="17" name="Shape 13"/>
          <p:cNvSpPr/>
          <p:nvPr/>
        </p:nvSpPr>
        <p:spPr>
          <a:xfrm>
            <a:off x="8125968" y="1325880"/>
            <a:ext cx="3514344" cy="2057400"/>
          </a:xfrm>
          <a:prstGeom prst="roundRect">
            <a:avLst>
              <a:gd fmla="val 3556" name="adj"/>
            </a:avLst>
          </a:prstGeom>
          <a:solidFill>
            <a:srgbClr val="EFE5D3"/>
          </a:solidFill>
          <a:ln/>
        </p:spPr>
      </p:sp>
      <p:sp>
        <p:nvSpPr>
          <p:cNvPr id="18" name="Shape 14"/>
          <p:cNvSpPr/>
          <p:nvPr/>
        </p:nvSpPr>
        <p:spPr>
          <a:xfrm>
            <a:off x="8308848" y="1508760"/>
            <a:ext cx="548640" cy="548640"/>
          </a:xfrm>
          <a:prstGeom prst="ellipse">
            <a:avLst/>
          </a:prstGeom>
          <a:solidFill>
            <a:srgbClr val="7A1F2B"/>
          </a:solidFill>
          <a:ln/>
        </p:spPr>
      </p:sp>
      <p:pic>
        <p:nvPicPr>
          <p:cNvPr descr="preencoded.png" id="19" name="Image 2"/>
          <p:cNvPicPr>
            <a:picLocks noChangeAspect="1"/>
          </p:cNvPicPr>
          <p:nvPr/>
        </p:nvPicPr>
        <p:blipFill>
          <a:blip r:embed="rId5"/>
          <a:stretch>
            <a:fillRect/>
          </a:stretch>
        </p:blipFill>
        <p:spPr>
          <a:xfrm>
            <a:off x="8446008" y="1645920"/>
            <a:ext cx="274320" cy="274320"/>
          </a:xfrm>
          <a:prstGeom prst="rect">
            <a:avLst/>
          </a:prstGeom>
        </p:spPr>
      </p:pic>
      <p:sp>
        <p:nvSpPr>
          <p:cNvPr id="20" name="Text 15"/>
          <p:cNvSpPr txBox="1"/>
          <p:nvPr/>
        </p:nvSpPr>
        <p:spPr>
          <a:xfrm>
            <a:off x="8994648" y="1508760"/>
            <a:ext cx="1463040" cy="548640"/>
          </a:xfrm>
          <a:prstGeom prst="rect">
            <a:avLst/>
          </a:prstGeom>
          <a:noFill/>
          <a:ln/>
        </p:spPr>
        <p:txBody>
          <a:bodyPr anchor="ctr" bIns="0" lIns="0" rIns="0" rtlCol="0" tIns="0" wrap="square"/>
          <a:lstStyle/>
          <a:p>
            <a:pPr indent="0" marL="0">
              <a:buNone/>
            </a:pPr>
            <a:r>
              <a:rPr b="1" dirty="0" lang="en-US" sz="1900">
                <a:solidFill>
                  <a:srgbClr val="7A1F2B"/>
                </a:solidFill>
                <a:latin charset="0" pitchFamily="34" typeface="Cambria"/>
                <a:ea charset="-122" pitchFamily="34" typeface="Cambria"/>
                <a:cs charset="-120" pitchFamily="34" typeface="Cambria"/>
              </a:rPr>
              <a:t>解释</a:t>
            </a:r>
            <a:endParaRPr dirty="0" lang="en-US" sz="1900"/>
          </a:p>
        </p:txBody>
      </p:sp>
      <p:sp>
        <p:nvSpPr>
          <p:cNvPr id="21" name="Text 16"/>
          <p:cNvSpPr txBox="1"/>
          <p:nvPr/>
        </p:nvSpPr>
        <p:spPr>
          <a:xfrm>
            <a:off x="8308848" y="2148840"/>
            <a:ext cx="3148584" cy="502920"/>
          </a:xfrm>
          <a:prstGeom prst="rect">
            <a:avLst/>
          </a:prstGeom>
          <a:noFill/>
          <a:ln/>
        </p:spPr>
        <p:txBody>
          <a:bodyPr anchor="t"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问:为什么?事物是如何关联的？</a:t>
            </a:r>
            <a:endParaRPr dirty="0" lang="en-US" sz="1600"/>
          </a:p>
        </p:txBody>
      </p:sp>
      <p:sp>
        <p:nvSpPr>
          <p:cNvPr id="22" name="Text 17"/>
          <p:cNvSpPr txBox="1"/>
          <p:nvPr/>
        </p:nvSpPr>
        <p:spPr>
          <a:xfrm>
            <a:off x="8308848" y="2661488"/>
            <a:ext cx="3148584" cy="694944"/>
          </a:xfrm>
          <a:prstGeom prst="rect">
            <a:avLst/>
          </a:prstGeom>
          <a:noFill/>
          <a:ln/>
        </p:spPr>
        <p:txBody>
          <a:bodyPr anchor="t" bIns="0" lIns="0" rIns="0" rtlCol="0" tIns="0" wrap="square"/>
          <a:lstStyle/>
          <a:p>
            <a:pPr indent="0" marL="0">
              <a:buNone/>
            </a:pPr>
            <a:r>
              <a:rPr dirty="0" i="1" lang="en-US" sz="1600">
                <a:solidFill>
                  <a:srgbClr val="6B5E55"/>
                </a:solidFill>
                <a:latin charset="0" pitchFamily="34" typeface="Calibri"/>
                <a:ea charset="-122" pitchFamily="34" typeface="Calibri"/>
                <a:cs charset="-120" pitchFamily="34" typeface="Calibri"/>
              </a:rPr>
              <a:t>“为什么有些家长会为孩子选择PPKI班而不是PPI班？”</a:t>
            </a:r>
            <a:endParaRPr dirty="0" lang="en-US" sz="1600"/>
          </a:p>
        </p:txBody>
      </p:sp>
      <p:sp>
        <p:nvSpPr>
          <p:cNvPr id="23" name="Shape 18"/>
          <p:cNvSpPr/>
          <p:nvPr/>
        </p:nvSpPr>
        <p:spPr>
          <a:xfrm>
            <a:off x="548640" y="3611880"/>
            <a:ext cx="3514344" cy="2057400"/>
          </a:xfrm>
          <a:prstGeom prst="roundRect">
            <a:avLst>
              <a:gd fmla="val 3556" name="adj"/>
            </a:avLst>
          </a:prstGeom>
          <a:solidFill>
            <a:srgbClr val="EFE5D3"/>
          </a:solidFill>
          <a:ln/>
        </p:spPr>
      </p:sp>
      <p:sp>
        <p:nvSpPr>
          <p:cNvPr id="24" name="Shape 19"/>
          <p:cNvSpPr/>
          <p:nvPr/>
        </p:nvSpPr>
        <p:spPr>
          <a:xfrm>
            <a:off x="731520" y="3794760"/>
            <a:ext cx="548640" cy="548640"/>
          </a:xfrm>
          <a:prstGeom prst="ellipse">
            <a:avLst/>
          </a:prstGeom>
          <a:solidFill>
            <a:srgbClr val="7A1F2B"/>
          </a:solidFill>
          <a:ln/>
        </p:spPr>
      </p:sp>
      <p:pic>
        <p:nvPicPr>
          <p:cNvPr descr="preencoded.png" id="25" name="Image 3"/>
          <p:cNvPicPr>
            <a:picLocks noChangeAspect="1"/>
          </p:cNvPicPr>
          <p:nvPr/>
        </p:nvPicPr>
        <p:blipFill>
          <a:blip r:embed="rId6"/>
          <a:stretch>
            <a:fillRect/>
          </a:stretch>
        </p:blipFill>
        <p:spPr>
          <a:xfrm>
            <a:off x="868680" y="3931920"/>
            <a:ext cx="274320" cy="274320"/>
          </a:xfrm>
          <a:prstGeom prst="rect">
            <a:avLst/>
          </a:prstGeom>
        </p:spPr>
      </p:pic>
      <p:sp>
        <p:nvSpPr>
          <p:cNvPr id="26" name="Text 20"/>
          <p:cNvSpPr txBox="1"/>
          <p:nvPr/>
        </p:nvSpPr>
        <p:spPr>
          <a:xfrm>
            <a:off x="1417320" y="3794760"/>
            <a:ext cx="1463040" cy="548640"/>
          </a:xfrm>
          <a:prstGeom prst="rect">
            <a:avLst/>
          </a:prstGeom>
          <a:noFill/>
          <a:ln/>
        </p:spPr>
        <p:txBody>
          <a:bodyPr anchor="ctr" bIns="0" lIns="0" rIns="0" rtlCol="0" tIns="0" wrap="square"/>
          <a:lstStyle/>
          <a:p>
            <a:pPr indent="0" marL="0">
              <a:buNone/>
            </a:pPr>
            <a:r>
              <a:rPr b="1" dirty="0" lang="en-US" sz="1900">
                <a:solidFill>
                  <a:srgbClr val="7A1F2B"/>
                </a:solidFill>
                <a:latin charset="0" pitchFamily="34" typeface="Cambria"/>
                <a:ea charset="-122" pitchFamily="34" typeface="Cambria"/>
                <a:cs charset="-120" pitchFamily="34" typeface="Cambria"/>
              </a:rPr>
              <a:t>预测</a:t>
            </a:r>
            <a:endParaRPr dirty="0" lang="en-US" sz="1900"/>
          </a:p>
        </p:txBody>
      </p:sp>
      <p:sp>
        <p:nvSpPr>
          <p:cNvPr id="27" name="Text 21"/>
          <p:cNvSpPr txBox="1"/>
          <p:nvPr/>
        </p:nvSpPr>
        <p:spPr>
          <a:xfrm>
            <a:off x="731520" y="4434840"/>
            <a:ext cx="3148584" cy="502920"/>
          </a:xfrm>
          <a:prstGeom prst="rect">
            <a:avLst/>
          </a:prstGeom>
          <a:noFill/>
          <a:ln/>
        </p:spPr>
        <p:txBody>
          <a:bodyPr anchor="t"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问：根据我们现在所知道的，会发生什么？</a:t>
            </a:r>
            <a:endParaRPr dirty="0" lang="en-US" sz="1600"/>
          </a:p>
        </p:txBody>
      </p:sp>
      <p:sp>
        <p:nvSpPr>
          <p:cNvPr id="28" name="Text 22"/>
          <p:cNvSpPr txBox="1"/>
          <p:nvPr/>
        </p:nvSpPr>
        <p:spPr>
          <a:xfrm>
            <a:off x="731520" y="4947488"/>
            <a:ext cx="3148584" cy="694944"/>
          </a:xfrm>
          <a:prstGeom prst="rect">
            <a:avLst/>
          </a:prstGeom>
          <a:noFill/>
          <a:ln/>
        </p:spPr>
        <p:txBody>
          <a:bodyPr anchor="t" bIns="0" lIns="0" rIns="0" rtlCol="0" tIns="0" wrap="square"/>
          <a:lstStyle/>
          <a:p>
            <a:pPr indent="0" marL="0">
              <a:buNone/>
            </a:pPr>
            <a:r>
              <a:rPr dirty="0" i="1" lang="en-US" sz="1600">
                <a:solidFill>
                  <a:srgbClr val="6B5E55"/>
                </a:solidFill>
                <a:latin charset="0" pitchFamily="34" typeface="Calibri"/>
                <a:ea charset="-122" pitchFamily="34" typeface="Calibri"/>
                <a:cs charset="-120" pitchFamily="34" typeface="Calibri"/>
              </a:rPr>
              <a:t>“早期语言分数能预测听力损失儿童9岁时的阅读能力吗？”</a:t>
            </a:r>
            <a:endParaRPr dirty="0" lang="en-US" sz="1600"/>
          </a:p>
        </p:txBody>
      </p:sp>
      <p:sp>
        <p:nvSpPr>
          <p:cNvPr id="29" name="Shape 23"/>
          <p:cNvSpPr/>
          <p:nvPr/>
        </p:nvSpPr>
        <p:spPr>
          <a:xfrm>
            <a:off x="4337304" y="3611880"/>
            <a:ext cx="3514344" cy="2057400"/>
          </a:xfrm>
          <a:prstGeom prst="roundRect">
            <a:avLst>
              <a:gd fmla="val 3556" name="adj"/>
            </a:avLst>
          </a:prstGeom>
          <a:solidFill>
            <a:srgbClr val="EFE5D3"/>
          </a:solidFill>
          <a:ln/>
        </p:spPr>
      </p:sp>
      <p:sp>
        <p:nvSpPr>
          <p:cNvPr id="30" name="Shape 24"/>
          <p:cNvSpPr/>
          <p:nvPr/>
        </p:nvSpPr>
        <p:spPr>
          <a:xfrm>
            <a:off x="4520184" y="3794760"/>
            <a:ext cx="548640" cy="548640"/>
          </a:xfrm>
          <a:prstGeom prst="ellipse">
            <a:avLst/>
          </a:prstGeom>
          <a:solidFill>
            <a:srgbClr val="7A1F2B"/>
          </a:solidFill>
          <a:ln/>
        </p:spPr>
      </p:sp>
      <p:pic>
        <p:nvPicPr>
          <p:cNvPr descr="preencoded.png" id="31" name="Image 4"/>
          <p:cNvPicPr>
            <a:picLocks noChangeAspect="1"/>
          </p:cNvPicPr>
          <p:nvPr/>
        </p:nvPicPr>
        <p:blipFill>
          <a:blip r:embed="rId7"/>
          <a:stretch>
            <a:fillRect/>
          </a:stretch>
        </p:blipFill>
        <p:spPr>
          <a:xfrm>
            <a:off x="4657344" y="3931920"/>
            <a:ext cx="274320" cy="274320"/>
          </a:xfrm>
          <a:prstGeom prst="rect">
            <a:avLst/>
          </a:prstGeom>
        </p:spPr>
      </p:pic>
      <p:sp>
        <p:nvSpPr>
          <p:cNvPr id="32" name="Text 25"/>
          <p:cNvSpPr txBox="1"/>
          <p:nvPr/>
        </p:nvSpPr>
        <p:spPr>
          <a:xfrm>
            <a:off x="5205984" y="3794760"/>
            <a:ext cx="1463040" cy="548640"/>
          </a:xfrm>
          <a:prstGeom prst="rect">
            <a:avLst/>
          </a:prstGeom>
          <a:noFill/>
          <a:ln/>
        </p:spPr>
        <p:txBody>
          <a:bodyPr anchor="ctr" bIns="0" lIns="0" rIns="0" rtlCol="0" tIns="0" wrap="square"/>
          <a:lstStyle/>
          <a:p>
            <a:pPr indent="0" marL="0">
              <a:buNone/>
            </a:pPr>
            <a:r>
              <a:rPr b="1" dirty="0" lang="en-US" sz="1900">
                <a:solidFill>
                  <a:srgbClr val="7A1F2B"/>
                </a:solidFill>
                <a:latin charset="0" pitchFamily="34" typeface="Cambria"/>
                <a:ea charset="-122" pitchFamily="34" typeface="Cambria"/>
                <a:cs charset="-120" pitchFamily="34" typeface="Cambria"/>
              </a:rPr>
              <a:t>评估</a:t>
            </a:r>
            <a:endParaRPr dirty="0" lang="en-US" sz="1900"/>
          </a:p>
        </p:txBody>
      </p:sp>
      <p:sp>
        <p:nvSpPr>
          <p:cNvPr id="33" name="Text 26"/>
          <p:cNvSpPr txBox="1"/>
          <p:nvPr/>
        </p:nvSpPr>
        <p:spPr>
          <a:xfrm>
            <a:off x="4520184" y="4434840"/>
            <a:ext cx="3148584" cy="502920"/>
          </a:xfrm>
          <a:prstGeom prst="rect">
            <a:avLst/>
          </a:prstGeom>
          <a:noFill/>
          <a:ln/>
        </p:spPr>
        <p:txBody>
          <a:bodyPr anchor="t"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问：能提高？值不值得？</a:t>
            </a:r>
            <a:endParaRPr dirty="0" lang="en-US" sz="1600"/>
          </a:p>
        </p:txBody>
      </p:sp>
      <p:sp>
        <p:nvSpPr>
          <p:cNvPr id="34" name="Text 27"/>
          <p:cNvSpPr txBox="1"/>
          <p:nvPr/>
        </p:nvSpPr>
        <p:spPr>
          <a:xfrm>
            <a:off x="4520184" y="4947488"/>
            <a:ext cx="3148584" cy="694944"/>
          </a:xfrm>
          <a:prstGeom prst="rect">
            <a:avLst/>
          </a:prstGeom>
          <a:noFill/>
          <a:ln/>
        </p:spPr>
        <p:txBody>
          <a:bodyPr anchor="t" bIns="0" lIns="0" rIns="0" rtlCol="0" tIns="0" wrap="square"/>
          <a:lstStyle/>
          <a:p>
            <a:pPr indent="0" marL="0">
              <a:buNone/>
            </a:pPr>
            <a:r>
              <a:rPr dirty="0" i="1" lang="en-US" sz="1600">
                <a:solidFill>
                  <a:srgbClr val="6B5E55"/>
                </a:solidFill>
                <a:latin charset="0" pitchFamily="34" typeface="Calibri"/>
                <a:ea charset="-122" pitchFamily="34" typeface="Calibri"/>
                <a:cs charset="-120" pitchFamily="34" typeface="Calibri"/>
              </a:rPr>
              <a:t>“同伴辅导能提高有学习障碍学生的数学成绩吗？”</a:t>
            </a:r>
            <a:endParaRPr dirty="0" lang="en-US" sz="1600"/>
          </a:p>
        </p:txBody>
      </p:sp>
      <p:sp>
        <p:nvSpPr>
          <p:cNvPr id="35" name="Shape 28"/>
          <p:cNvSpPr/>
          <p:nvPr/>
        </p:nvSpPr>
        <p:spPr>
          <a:xfrm>
            <a:off x="8125968" y="3611880"/>
            <a:ext cx="3514344" cy="2057400"/>
          </a:xfrm>
          <a:prstGeom prst="roundRect">
            <a:avLst>
              <a:gd fmla="val 3556" name="adj"/>
            </a:avLst>
          </a:prstGeom>
          <a:solidFill>
            <a:srgbClr val="EFE5D3"/>
          </a:solidFill>
          <a:ln/>
        </p:spPr>
      </p:sp>
      <p:sp>
        <p:nvSpPr>
          <p:cNvPr id="36" name="Shape 29"/>
          <p:cNvSpPr/>
          <p:nvPr/>
        </p:nvSpPr>
        <p:spPr>
          <a:xfrm>
            <a:off x="8308848" y="3794760"/>
            <a:ext cx="548640" cy="548640"/>
          </a:xfrm>
          <a:prstGeom prst="ellipse">
            <a:avLst/>
          </a:prstGeom>
          <a:solidFill>
            <a:srgbClr val="7A1F2B"/>
          </a:solidFill>
          <a:ln/>
        </p:spPr>
      </p:sp>
      <p:pic>
        <p:nvPicPr>
          <p:cNvPr descr="preencoded.png" id="37" name="Image 5"/>
          <p:cNvPicPr>
            <a:picLocks noChangeAspect="1"/>
          </p:cNvPicPr>
          <p:nvPr/>
        </p:nvPicPr>
        <p:blipFill>
          <a:blip r:embed="rId8"/>
          <a:stretch>
            <a:fillRect/>
          </a:stretch>
        </p:blipFill>
        <p:spPr>
          <a:xfrm>
            <a:off x="8446008" y="3931920"/>
            <a:ext cx="274320" cy="274320"/>
          </a:xfrm>
          <a:prstGeom prst="rect">
            <a:avLst/>
          </a:prstGeom>
        </p:spPr>
      </p:pic>
      <p:sp>
        <p:nvSpPr>
          <p:cNvPr id="38" name="Text 30"/>
          <p:cNvSpPr txBox="1"/>
          <p:nvPr/>
        </p:nvSpPr>
        <p:spPr>
          <a:xfrm>
            <a:off x="8994648" y="3794760"/>
            <a:ext cx="1463040" cy="548640"/>
          </a:xfrm>
          <a:prstGeom prst="rect">
            <a:avLst/>
          </a:prstGeom>
          <a:noFill/>
          <a:ln/>
        </p:spPr>
        <p:txBody>
          <a:bodyPr anchor="ctr" bIns="0" lIns="0" rIns="0" rtlCol="0" tIns="0" wrap="square"/>
          <a:lstStyle/>
          <a:p>
            <a:pPr indent="0" marL="0">
              <a:buNone/>
            </a:pPr>
            <a:r>
              <a:rPr b="1" dirty="0" lang="en-US" sz="1900">
                <a:solidFill>
                  <a:srgbClr val="7A1F2B"/>
                </a:solidFill>
                <a:latin charset="0" pitchFamily="34" typeface="Cambria"/>
                <a:ea charset="-122" pitchFamily="34" typeface="Cambria"/>
                <a:cs charset="-120" pitchFamily="34" typeface="Cambria"/>
              </a:rPr>
              <a:t>变换</a:t>
            </a:r>
            <a:endParaRPr dirty="0" lang="en-US" sz="1900"/>
          </a:p>
        </p:txBody>
      </p:sp>
      <p:sp>
        <p:nvSpPr>
          <p:cNvPr id="39" name="Text 31"/>
          <p:cNvSpPr txBox="1"/>
          <p:nvPr/>
        </p:nvSpPr>
        <p:spPr>
          <a:xfrm>
            <a:off x="8308848" y="4434840"/>
            <a:ext cx="3148584" cy="502920"/>
          </a:xfrm>
          <a:prstGeom prst="rect">
            <a:avLst/>
          </a:prstGeom>
          <a:noFill/>
          <a:ln/>
        </p:spPr>
        <p:txBody>
          <a:bodyPr anchor="t" bIns="0" lIns="0" rIns="0" rtlCol="0" tIns="0" wrap="square"/>
          <a:lstStyle/>
          <a:p>
            <a:pPr indent="0" marL="0">
              <a:buNone/>
            </a:pPr>
            <a:r>
              <a:rPr b="1" dirty="0" lang="en-US" sz="1600">
                <a:solidFill>
                  <a:srgbClr val="2E2522"/>
                </a:solidFill>
                <a:latin charset="0" pitchFamily="34" typeface="Calibri"/>
                <a:ea charset="-122" pitchFamily="34" typeface="Calibri"/>
                <a:cs charset="-120" pitchFamily="34" typeface="Calibri"/>
              </a:rPr>
              <a:t>问：我们如何与受影响的人一起改变不公平的条件？</a:t>
            </a:r>
            <a:endParaRPr dirty="0" lang="en-US" sz="1600"/>
          </a:p>
        </p:txBody>
      </p:sp>
      <p:sp>
        <p:nvSpPr>
          <p:cNvPr id="40" name="Text 32"/>
          <p:cNvSpPr txBox="1"/>
          <p:nvPr/>
        </p:nvSpPr>
        <p:spPr>
          <a:xfrm>
            <a:off x="8308848" y="4947488"/>
            <a:ext cx="3148584" cy="694944"/>
          </a:xfrm>
          <a:prstGeom prst="rect">
            <a:avLst/>
          </a:prstGeom>
          <a:noFill/>
          <a:ln/>
        </p:spPr>
        <p:txBody>
          <a:bodyPr anchor="t" bIns="0" lIns="0" rIns="0" rtlCol="0" tIns="0" wrap="square"/>
          <a:lstStyle/>
          <a:p>
            <a:pPr indent="0" marL="0">
              <a:buNone/>
            </a:pPr>
            <a:r>
              <a:rPr dirty="0" i="1" lang="en-US" sz="1600">
                <a:solidFill>
                  <a:srgbClr val="6B5E55"/>
                </a:solidFill>
                <a:latin charset="0" pitchFamily="34" typeface="Calibri"/>
                <a:ea charset="-122" pitchFamily="34" typeface="Calibri"/>
                <a:cs charset="-120" pitchFamily="34" typeface="Calibri"/>
              </a:rPr>
              <a:t>“家长、学生和学校如何共同为自闭症毕业生设计更公平的过渡计划？”</a:t>
            </a:r>
            <a:endParaRPr dirty="0" lang="en-US" sz="1600"/>
          </a:p>
        </p:txBody>
      </p:sp>
      <p:sp>
        <p:nvSpPr>
          <p:cNvPr id="41" name="Text 33"/>
          <p:cNvSpPr txBox="1"/>
          <p:nvPr/>
        </p:nvSpPr>
        <p:spPr>
          <a:xfrm>
            <a:off x="548640" y="5852160"/>
            <a:ext cx="11064240" cy="365760"/>
          </a:xfrm>
          <a:prstGeom prst="rect">
            <a:avLst/>
          </a:prstGeom>
          <a:noFill/>
          <a:ln/>
        </p:spPr>
        <p:txBody>
          <a:bodyPr anchor="ctr" bIns="0" lIns="0" rIns="0" rtlCol="0" tIns="0" wrap="square"/>
          <a:lstStyle/>
          <a:p>
            <a:pPr indent="0" marL="0">
              <a:buNone/>
            </a:pPr>
            <a:r>
              <a:rPr b="1" dirty="0" lang="en-US" sz="1600">
                <a:solidFill>
                  <a:srgbClr val="7A1F2B"/>
                </a:solidFill>
                <a:latin charset="0" pitchFamily="34" typeface="Calibri"/>
                <a:ea charset="-122" pitchFamily="34" typeface="Calibri"/>
                <a:cs charset="-120" pitchFamily="34" typeface="Calibri"/>
              </a:rPr>
              <a:t>记住：一项研究可以有多个目的。目的决定了问题，问题决定了设计。</a:t>
            </a:r>
            <a:endParaRPr dirty="0" lang="en-US" sz="1600"/>
          </a:p>
        </p:txBody>
      </p:sp>
      <p:sp>
        <p:nvSpPr>
          <p:cNvPr id="42"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name="Slide 21">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b部分·目的和类型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使用研究的类型</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MSN1074研究方法论|主题1：介绍在SNE |会话1研究</a:t>
            </a:r>
            <a:endParaRPr dirty="0" lang="en-US" sz="900"/>
          </a:p>
        </p:txBody>
      </p:sp>
      <p:sp>
        <p:nvSpPr>
          <p:cNvPr id="5" name="Shape 3"/>
          <p:cNvSpPr/>
          <p:nvPr/>
        </p:nvSpPr>
        <p:spPr>
          <a:xfrm>
            <a:off x="731520" y="1572768"/>
            <a:ext cx="10698480" cy="914"/>
          </a:xfrm>
          <a:prstGeom prst="line">
            <a:avLst/>
          </a:prstGeom>
          <a:noFill/>
          <a:ln w="25400">
            <a:solidFill>
              <a:srgbClr val="7A1F2B"/>
            </a:solidFill>
            <a:prstDash val="solid"/>
            <a:headEnd type="triangle"/>
            <a:tailEnd type="triangle"/>
          </a:ln>
        </p:spPr>
      </p:sp>
      <p:sp>
        <p:nvSpPr>
          <p:cNvPr id="6" name="Text 4"/>
          <p:cNvSpPr txBox="1"/>
          <p:nvPr/>
        </p:nvSpPr>
        <p:spPr>
          <a:xfrm>
            <a:off x="548640" y="1295728"/>
            <a:ext cx="4572000" cy="274320"/>
          </a:xfrm>
          <a:prstGeom prst="rect">
            <a:avLst/>
          </a:prstGeom>
          <a:noFill/>
          <a:ln/>
        </p:spPr>
        <p:txBody>
          <a:bodyPr anchor="t" bIns="0" lIns="0" rIns="0" rtlCol="0" tIns="0" wrap="square"/>
          <a:lstStyle/>
          <a:p>
            <a:pPr indent="0" marL="0">
              <a:buNone/>
            </a:pPr>
            <a:r>
              <a:rPr dirty="0" i="1" lang="en-US" sz="1400">
                <a:solidFill>
                  <a:srgbClr val="7A1F2B"/>
                </a:solidFill>
                <a:latin charset="0" pitchFamily="34" typeface="Calibri"/>
                <a:ea charset="-122" pitchFamily="34" typeface="Calibri"/>
                <a:cs charset="-120" pitchFamily="34" typeface="Calibri"/>
              </a:rPr>
              <a:t>建立一般知识和理论</a:t>
            </a:r>
            <a:endParaRPr dirty="0" lang="en-US" sz="1400"/>
          </a:p>
        </p:txBody>
      </p:sp>
      <p:sp>
        <p:nvSpPr>
          <p:cNvPr id="7" name="Text 5"/>
          <p:cNvSpPr txBox="1"/>
          <p:nvPr/>
        </p:nvSpPr>
        <p:spPr>
          <a:xfrm>
            <a:off x="7040880" y="1295728"/>
            <a:ext cx="4599432" cy="274320"/>
          </a:xfrm>
          <a:prstGeom prst="rect">
            <a:avLst/>
          </a:prstGeom>
          <a:noFill/>
          <a:ln/>
        </p:spPr>
        <p:txBody>
          <a:bodyPr anchor="t" bIns="0" lIns="0" rIns="0" rtlCol="0" tIns="0" wrap="square"/>
          <a:lstStyle/>
          <a:p>
            <a:pPr algn="r" indent="0" marL="0">
              <a:buNone/>
            </a:pPr>
            <a:r>
              <a:rPr dirty="0" i="1" lang="en-US" sz="1400">
                <a:solidFill>
                  <a:srgbClr val="7A1F2B"/>
                </a:solidFill>
                <a:latin charset="0" pitchFamily="34" typeface="Calibri"/>
                <a:ea charset="-122" pitchFamily="34" typeface="Calibri"/>
                <a:cs charset="-120" pitchFamily="34" typeface="Calibri"/>
              </a:rPr>
              <a:t>改进特定的实践或设置</a:t>
            </a:r>
            <a:endParaRPr dirty="0" lang="en-US" sz="1400"/>
          </a:p>
        </p:txBody>
      </p:sp>
      <p:sp>
        <p:nvSpPr>
          <p:cNvPr id="8" name="Shape 6"/>
          <p:cNvSpPr/>
          <p:nvPr/>
        </p:nvSpPr>
        <p:spPr>
          <a:xfrm>
            <a:off x="548640" y="1874520"/>
            <a:ext cx="2601468" cy="4343400"/>
          </a:xfrm>
          <a:prstGeom prst="roundRect">
            <a:avLst>
              <a:gd fmla="val 2812" name="adj"/>
            </a:avLst>
          </a:prstGeom>
          <a:solidFill>
            <a:srgbClr val="EFE5D3"/>
          </a:solidFill>
          <a:ln/>
        </p:spPr>
      </p:sp>
      <p:sp>
        <p:nvSpPr>
          <p:cNvPr id="9" name="Text 7"/>
          <p:cNvSpPr txBox="1"/>
          <p:nvPr/>
        </p:nvSpPr>
        <p:spPr>
          <a:xfrm>
            <a:off x="731520" y="2011680"/>
            <a:ext cx="2235708" cy="411480"/>
          </a:xfrm>
          <a:prstGeom prst="rect">
            <a:avLst/>
          </a:prstGeom>
          <a:noFill/>
          <a:ln/>
        </p:spPr>
        <p:txBody>
          <a:bodyPr anchor="t"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基础研究</a:t>
            </a:r>
            <a:endParaRPr dirty="0" lang="en-US"/>
          </a:p>
        </p:txBody>
      </p:sp>
      <p:sp>
        <p:nvSpPr>
          <p:cNvPr id="10" name="Text 8"/>
          <p:cNvSpPr txBox="1"/>
          <p:nvPr/>
        </p:nvSpPr>
        <p:spPr>
          <a:xfrm>
            <a:off x="731520" y="251460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11" name="Text 9"/>
          <p:cNvSpPr txBox="1"/>
          <p:nvPr/>
        </p:nvSpPr>
        <p:spPr>
          <a:xfrm>
            <a:off x="731520" y="2761488"/>
            <a:ext cx="2235708" cy="966355"/>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建立理论和理解；不针对眼前的实际问题。</a:t>
            </a:r>
            <a:endParaRPr dirty="0" lang="en-US" sz="1400"/>
          </a:p>
        </p:txBody>
      </p:sp>
      <p:sp>
        <p:nvSpPr>
          <p:cNvPr id="12" name="Text 10"/>
          <p:cNvSpPr txBox="1"/>
          <p:nvPr/>
        </p:nvSpPr>
        <p:spPr>
          <a:xfrm>
            <a:off x="731520" y="39319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主要用户</a:t>
            </a:r>
            <a:endParaRPr dirty="0" lang="en-US" sz="1100"/>
          </a:p>
        </p:txBody>
      </p:sp>
      <p:sp>
        <p:nvSpPr>
          <p:cNvPr id="13" name="Text 11"/>
          <p:cNvSpPr txBox="1"/>
          <p:nvPr/>
        </p:nvSpPr>
        <p:spPr>
          <a:xfrm>
            <a:off x="731520" y="4178808"/>
            <a:ext cx="2235708" cy="541159"/>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其他研究人员;理论构建器。</a:t>
            </a:r>
            <a:endParaRPr dirty="0" lang="en-US" sz="1400"/>
          </a:p>
        </p:txBody>
      </p:sp>
      <p:sp>
        <p:nvSpPr>
          <p:cNvPr id="14" name="Text 12"/>
          <p:cNvSpPr txBox="1"/>
          <p:nvPr/>
        </p:nvSpPr>
        <p:spPr>
          <a:xfrm>
            <a:off x="731520" y="48463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新力的例子</a:t>
            </a:r>
            <a:endParaRPr dirty="0" lang="en-US" sz="1100"/>
          </a:p>
        </p:txBody>
      </p:sp>
      <p:sp>
        <p:nvSpPr>
          <p:cNvPr id="15" name="Text 13"/>
          <p:cNvSpPr txBox="1"/>
          <p:nvPr/>
        </p:nvSpPr>
        <p:spPr>
          <a:xfrm>
            <a:off x="731520" y="5093208"/>
            <a:ext cx="2235708" cy="850392"/>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唐氏综合症儿童的工作记忆是如何发展的？</a:t>
            </a:r>
            <a:endParaRPr dirty="0" lang="en-US" sz="1400"/>
          </a:p>
        </p:txBody>
      </p:sp>
      <p:sp>
        <p:nvSpPr>
          <p:cNvPr id="16" name="Shape 14"/>
          <p:cNvSpPr/>
          <p:nvPr/>
        </p:nvSpPr>
        <p:spPr>
          <a:xfrm>
            <a:off x="3378708" y="1874520"/>
            <a:ext cx="2601468" cy="4343400"/>
          </a:xfrm>
          <a:prstGeom prst="roundRect">
            <a:avLst>
              <a:gd fmla="val 2812" name="adj"/>
            </a:avLst>
          </a:prstGeom>
          <a:solidFill>
            <a:srgbClr val="EFE5D3"/>
          </a:solidFill>
          <a:ln/>
        </p:spPr>
      </p:sp>
      <p:sp>
        <p:nvSpPr>
          <p:cNvPr id="17" name="Text 15"/>
          <p:cNvSpPr txBox="1"/>
          <p:nvPr/>
        </p:nvSpPr>
        <p:spPr>
          <a:xfrm>
            <a:off x="3561588" y="2011680"/>
            <a:ext cx="2235708" cy="411480"/>
          </a:xfrm>
          <a:prstGeom prst="rect">
            <a:avLst/>
          </a:prstGeom>
          <a:noFill/>
          <a:ln/>
        </p:spPr>
        <p:txBody>
          <a:bodyPr anchor="t"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应用研究</a:t>
            </a:r>
            <a:endParaRPr dirty="0" lang="en-US"/>
          </a:p>
        </p:txBody>
      </p:sp>
      <p:sp>
        <p:nvSpPr>
          <p:cNvPr id="18" name="Text 16"/>
          <p:cNvSpPr txBox="1"/>
          <p:nvPr/>
        </p:nvSpPr>
        <p:spPr>
          <a:xfrm>
            <a:off x="3561588" y="251460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19" name="Text 17"/>
          <p:cNvSpPr txBox="1"/>
          <p:nvPr/>
        </p:nvSpPr>
        <p:spPr>
          <a:xfrm>
            <a:off x="3561588" y="2761488"/>
            <a:ext cx="2235708" cy="966355"/>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解决实际问题；可以在许多设置中使用的测试方法。</a:t>
            </a:r>
            <a:endParaRPr dirty="0" lang="en-US" sz="1400"/>
          </a:p>
        </p:txBody>
      </p:sp>
      <p:sp>
        <p:nvSpPr>
          <p:cNvPr id="20" name="Text 18"/>
          <p:cNvSpPr txBox="1"/>
          <p:nvPr/>
        </p:nvSpPr>
        <p:spPr>
          <a:xfrm>
            <a:off x="3561588" y="39319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主要用户</a:t>
            </a:r>
            <a:endParaRPr dirty="0" lang="en-US" sz="1100"/>
          </a:p>
        </p:txBody>
      </p:sp>
      <p:sp>
        <p:nvSpPr>
          <p:cNvPr id="21" name="Text 19"/>
          <p:cNvSpPr txBox="1"/>
          <p:nvPr/>
        </p:nvSpPr>
        <p:spPr>
          <a:xfrm>
            <a:off x="3561588" y="4178808"/>
            <a:ext cx="2235708" cy="541159"/>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教师、治疗师、课程开发者。</a:t>
            </a:r>
            <a:endParaRPr dirty="0" lang="en-US" sz="1400"/>
          </a:p>
        </p:txBody>
      </p:sp>
      <p:sp>
        <p:nvSpPr>
          <p:cNvPr id="22" name="Text 20"/>
          <p:cNvSpPr txBox="1"/>
          <p:nvPr/>
        </p:nvSpPr>
        <p:spPr>
          <a:xfrm>
            <a:off x="3561588" y="48463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新力的例子</a:t>
            </a:r>
            <a:endParaRPr dirty="0" lang="en-US" sz="1100"/>
          </a:p>
        </p:txBody>
      </p:sp>
      <p:sp>
        <p:nvSpPr>
          <p:cNvPr id="23" name="Text 21"/>
          <p:cNvSpPr txBox="1"/>
          <p:nvPr/>
        </p:nvSpPr>
        <p:spPr>
          <a:xfrm>
            <a:off x="3561588" y="5093208"/>
            <a:ext cx="2235708" cy="850392"/>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哪种词汇策略对有语言障碍的学生最有效？</a:t>
            </a:r>
            <a:endParaRPr dirty="0" lang="en-US" sz="1400"/>
          </a:p>
        </p:txBody>
      </p:sp>
      <p:sp>
        <p:nvSpPr>
          <p:cNvPr id="24" name="Shape 22"/>
          <p:cNvSpPr/>
          <p:nvPr/>
        </p:nvSpPr>
        <p:spPr>
          <a:xfrm>
            <a:off x="6208776" y="1874520"/>
            <a:ext cx="2601468" cy="4343400"/>
          </a:xfrm>
          <a:prstGeom prst="roundRect">
            <a:avLst>
              <a:gd fmla="val 2812" name="adj"/>
            </a:avLst>
          </a:prstGeom>
          <a:solidFill>
            <a:srgbClr val="EFE5D3"/>
          </a:solidFill>
          <a:ln/>
        </p:spPr>
      </p:sp>
      <p:sp>
        <p:nvSpPr>
          <p:cNvPr id="25" name="Text 23"/>
          <p:cNvSpPr txBox="1"/>
          <p:nvPr/>
        </p:nvSpPr>
        <p:spPr>
          <a:xfrm>
            <a:off x="6391656" y="2011680"/>
            <a:ext cx="2235708" cy="411480"/>
          </a:xfrm>
          <a:prstGeom prst="rect">
            <a:avLst/>
          </a:prstGeom>
          <a:noFill/>
          <a:ln/>
        </p:spPr>
        <p:txBody>
          <a:bodyPr anchor="t"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评价研究</a:t>
            </a:r>
            <a:endParaRPr dirty="0" lang="en-US"/>
          </a:p>
        </p:txBody>
      </p:sp>
      <p:sp>
        <p:nvSpPr>
          <p:cNvPr id="26" name="Text 24"/>
          <p:cNvSpPr txBox="1"/>
          <p:nvPr/>
        </p:nvSpPr>
        <p:spPr>
          <a:xfrm>
            <a:off x="6391656" y="251460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27" name="Text 25"/>
          <p:cNvSpPr txBox="1"/>
          <p:nvPr/>
        </p:nvSpPr>
        <p:spPr>
          <a:xfrm>
            <a:off x="6391656" y="2761488"/>
            <a:ext cx="2235708" cy="966355"/>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判断一个特定项目的价值、质量或影响。</a:t>
            </a:r>
            <a:endParaRPr dirty="0" lang="en-US" sz="1400"/>
          </a:p>
        </p:txBody>
      </p:sp>
      <p:sp>
        <p:nvSpPr>
          <p:cNvPr id="28" name="Text 26"/>
          <p:cNvSpPr txBox="1"/>
          <p:nvPr/>
        </p:nvSpPr>
        <p:spPr>
          <a:xfrm>
            <a:off x="6391656" y="39319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主要用户</a:t>
            </a:r>
            <a:endParaRPr dirty="0" lang="en-US" sz="1100"/>
          </a:p>
        </p:txBody>
      </p:sp>
      <p:sp>
        <p:nvSpPr>
          <p:cNvPr id="29" name="Text 27"/>
          <p:cNvSpPr txBox="1"/>
          <p:nvPr/>
        </p:nvSpPr>
        <p:spPr>
          <a:xfrm>
            <a:off x="6391656" y="4178808"/>
            <a:ext cx="2235708" cy="541159"/>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项目负责人、资助者、政策制定者。</a:t>
            </a:r>
            <a:endParaRPr dirty="0" lang="en-US" sz="1400"/>
          </a:p>
        </p:txBody>
      </p:sp>
      <p:sp>
        <p:nvSpPr>
          <p:cNvPr id="30" name="Text 28"/>
          <p:cNvSpPr txBox="1"/>
          <p:nvPr/>
        </p:nvSpPr>
        <p:spPr>
          <a:xfrm>
            <a:off x="6391656" y="48463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新力的例子</a:t>
            </a:r>
            <a:endParaRPr dirty="0" lang="en-US" sz="1100"/>
          </a:p>
        </p:txBody>
      </p:sp>
      <p:sp>
        <p:nvSpPr>
          <p:cNvPr id="31" name="Text 29"/>
          <p:cNvSpPr txBox="1"/>
          <p:nvPr/>
        </p:nvSpPr>
        <p:spPr>
          <a:xfrm>
            <a:off x="6391656" y="5093208"/>
            <a:ext cx="2235708" cy="850392"/>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一个地区的包容性学前教育项目达到目标的程度如何？</a:t>
            </a:r>
            <a:endParaRPr dirty="0" lang="en-US" sz="1400"/>
          </a:p>
        </p:txBody>
      </p:sp>
      <p:sp>
        <p:nvSpPr>
          <p:cNvPr id="32" name="Shape 30"/>
          <p:cNvSpPr/>
          <p:nvPr/>
        </p:nvSpPr>
        <p:spPr>
          <a:xfrm>
            <a:off x="9038844" y="1874520"/>
            <a:ext cx="2601468" cy="4343400"/>
          </a:xfrm>
          <a:prstGeom prst="roundRect">
            <a:avLst>
              <a:gd fmla="val 2812" name="adj"/>
            </a:avLst>
          </a:prstGeom>
          <a:solidFill>
            <a:srgbClr val="F1E0DC"/>
          </a:solidFill>
          <a:ln/>
        </p:spPr>
      </p:sp>
      <p:sp>
        <p:nvSpPr>
          <p:cNvPr id="33" name="Text 31"/>
          <p:cNvSpPr txBox="1"/>
          <p:nvPr/>
        </p:nvSpPr>
        <p:spPr>
          <a:xfrm>
            <a:off x="9221724" y="2011680"/>
            <a:ext cx="2235708" cy="411480"/>
          </a:xfrm>
          <a:prstGeom prst="rect">
            <a:avLst/>
          </a:prstGeom>
          <a:noFill/>
          <a:ln/>
        </p:spPr>
        <p:txBody>
          <a:bodyPr anchor="t"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行动研究</a:t>
            </a:r>
            <a:endParaRPr dirty="0" lang="en-US"/>
          </a:p>
        </p:txBody>
      </p:sp>
      <p:sp>
        <p:nvSpPr>
          <p:cNvPr id="34" name="Text 32"/>
          <p:cNvSpPr txBox="1"/>
          <p:nvPr/>
        </p:nvSpPr>
        <p:spPr>
          <a:xfrm>
            <a:off x="9221724" y="251460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35" name="Text 33"/>
          <p:cNvSpPr txBox="1"/>
          <p:nvPr/>
        </p:nvSpPr>
        <p:spPr>
          <a:xfrm>
            <a:off x="9221724" y="2761488"/>
            <a:ext cx="2235708" cy="966355"/>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教师在计划→行动→观察→反思的循环过程中学习和提高自己的实践。</a:t>
            </a:r>
            <a:endParaRPr dirty="0" lang="en-US" sz="1400"/>
          </a:p>
        </p:txBody>
      </p:sp>
      <p:sp>
        <p:nvSpPr>
          <p:cNvPr id="36" name="Text 34"/>
          <p:cNvSpPr txBox="1"/>
          <p:nvPr/>
        </p:nvSpPr>
        <p:spPr>
          <a:xfrm>
            <a:off x="9221724" y="39319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主要用户</a:t>
            </a:r>
            <a:endParaRPr dirty="0" lang="en-US" sz="1100"/>
          </a:p>
        </p:txBody>
      </p:sp>
      <p:sp>
        <p:nvSpPr>
          <p:cNvPr id="37" name="Text 35"/>
          <p:cNvSpPr txBox="1"/>
          <p:nvPr/>
        </p:nvSpPr>
        <p:spPr>
          <a:xfrm>
            <a:off x="9221724" y="4178808"/>
            <a:ext cx="2235708" cy="541159"/>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老师、学校。</a:t>
            </a:r>
            <a:endParaRPr dirty="0" lang="en-US" sz="1400"/>
          </a:p>
        </p:txBody>
      </p:sp>
      <p:sp>
        <p:nvSpPr>
          <p:cNvPr id="38" name="Text 36"/>
          <p:cNvSpPr txBox="1"/>
          <p:nvPr/>
        </p:nvSpPr>
        <p:spPr>
          <a:xfrm>
            <a:off x="9221724" y="48463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新力的例子</a:t>
            </a:r>
            <a:endParaRPr dirty="0" lang="en-US" sz="1100"/>
          </a:p>
        </p:txBody>
      </p:sp>
      <p:sp>
        <p:nvSpPr>
          <p:cNvPr id="39" name="Text 37"/>
          <p:cNvSpPr txBox="1"/>
          <p:nvPr/>
        </p:nvSpPr>
        <p:spPr>
          <a:xfrm>
            <a:off x="9221724" y="5093208"/>
            <a:ext cx="2235708" cy="850392"/>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一位PPI老师在她自己的课堂上尝试了三种方法来支持小组工作。</a:t>
            </a:r>
            <a:endParaRPr dirty="0" lang="en-US" sz="1400"/>
          </a:p>
        </p:txBody>
      </p:sp>
      <p:sp>
        <p:nvSpPr>
          <p:cNvPr id="40"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name="Slide 22">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b部分·目的和类型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三种研究方法</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MSN1074研究方法|主题1：介绍在SNE |会话1研究</a:t>
            </a:r>
            <a:endParaRPr dirty="0" lang="en-US" sz="900"/>
          </a:p>
        </p:txBody>
      </p:sp>
      <p:graphicFrame>
        <p:nvGraphicFramePr>
          <p:cNvPr id="23" name="Table 0"/>
          <p:cNvGraphicFramePr>
            <a:graphicFrameLocks noGrp="1"/>
          </p:cNvGraphicFramePr>
          <p:nvPr>
            <p:extLst>
              <p:ext uri="{D42A27DB-BD31-4B8C-83A1-F6EECF244321}">
                <p14:modId xmlns:p14="http://schemas.microsoft.com/office/powerpoint/2010/main" val="2286507434"/>
              </p:ext>
            </p:extLst>
          </p:nvPr>
        </p:nvGraphicFramePr>
        <p:xfrm>
          <a:off x="548640" y="1325880"/>
          <a:ext cx="11091672" cy="4437888"/>
        </p:xfrm>
        <a:graphic>
          <a:graphicData uri="http://schemas.openxmlformats.org/drawingml/2006/table">
            <a:tbl>
              <a:tblPr/>
              <a:tblGrid>
                <a:gridCol w="192024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2770632">
                  <a:extLst>
                    <a:ext uri="{9D8B030D-6E8A-4147-A177-3AD203B41FA5}">
                      <a16:colId xmlns:a16="http://schemas.microsoft.com/office/drawing/2014/main" val="20003"/>
                    </a:ext>
                  </a:extLst>
                </a:gridCol>
              </a:tblGrid>
              <a:tr h="411480">
                <a:tc>
                  <a:txBody>
                    <a:bodyPr/>
                    <a:lstStyle/>
                    <a:p>
                      <a:pPr indent="0" marL="0">
                        <a:buNone/>
                      </a:pPr>
                      <a:endParaRPr dirty="0" lang="en-US" sz="1800">
                        <a:latin charset="0" typeface="Cambria"/>
                        <a:ea charset="0" typeface="Cambria"/>
                        <a:cs charset="0" typeface="Cambria"/>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tc>
                  <a:txBody>
                    <a:bodyPr/>
                    <a:lstStyle/>
                    <a:p>
                      <a:pPr indent="0" marL="0">
                        <a:buNone/>
                      </a:pPr>
                      <a:r>
                        <a:rPr b="1" dirty="0" lang="en-US" sz="1800">
                          <a:solidFill>
                            <a:srgbClr val="FFFBF3"/>
                          </a:solidFill>
                          <a:latin charset="0" pitchFamily="34" typeface="Cambria"/>
                          <a:ea charset="-122" pitchFamily="34" typeface="Cambria"/>
                          <a:cs charset="-120" pitchFamily="34" typeface="Cambria"/>
                        </a:rPr>
                        <a:t>定量</a:t>
                      </a:r>
                      <a:endParaRPr dirty="0" lang="en-US" sz="1800">
                        <a:latin charset="0" typeface="Cambria"/>
                        <a:ea charset="0" typeface="Cambria"/>
                        <a:cs charset="0" typeface="Cambria"/>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tc>
                  <a:txBody>
                    <a:bodyPr/>
                    <a:lstStyle/>
                    <a:p>
                      <a:pPr indent="0" marL="0">
                        <a:buNone/>
                      </a:pPr>
                      <a:r>
                        <a:rPr b="1" dirty="0" lang="en-US" sz="1800">
                          <a:solidFill>
                            <a:srgbClr val="FFFBF3"/>
                          </a:solidFill>
                          <a:latin charset="0" pitchFamily="34" typeface="Cambria"/>
                          <a:ea charset="-122" pitchFamily="34" typeface="Cambria"/>
                          <a:cs charset="-120" pitchFamily="34" typeface="Cambria"/>
                        </a:rPr>
                        <a:t>定性</a:t>
                      </a:r>
                      <a:endParaRPr dirty="0" lang="en-US" sz="1800">
                        <a:latin charset="0" typeface="Cambria"/>
                        <a:ea charset="0" typeface="Cambria"/>
                        <a:cs charset="0" typeface="Cambria"/>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tc>
                  <a:txBody>
                    <a:bodyPr/>
                    <a:lstStyle/>
                    <a:p>
                      <a:pPr indent="0" marL="0">
                        <a:buNone/>
                      </a:pPr>
                      <a:r>
                        <a:rPr b="1" dirty="0" lang="en-US" sz="1800">
                          <a:solidFill>
                            <a:srgbClr val="FFFBF3"/>
                          </a:solidFill>
                          <a:latin charset="0" pitchFamily="34" typeface="Cambria"/>
                          <a:ea charset="-122" pitchFamily="34" typeface="Cambria"/>
                          <a:cs charset="-120" pitchFamily="34" typeface="Cambria"/>
                        </a:rPr>
                        <a:t>混合的方法</a:t>
                      </a:r>
                      <a:endParaRPr dirty="0" lang="en-US" sz="1800">
                        <a:latin charset="0" typeface="Cambria"/>
                        <a:ea charset="0" typeface="Cambria"/>
                        <a:cs charset="0" typeface="Cambria"/>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7A1F2B"/>
                    </a:solidFill>
                  </a:tcPr>
                </a:tc>
                <a:extLst>
                  <a:ext uri="{0D108BD9-81ED-4DB2-BD59-A6C34878D82A}">
                    <a16:rowId xmlns:a16="http://schemas.microsoft.com/office/drawing/2014/main" val="10000"/>
                  </a:ext>
                </a:extLst>
              </a:tr>
              <a:tr h="603504">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主要目的</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测量;检验关系和效果</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理解语境中的意义和经历</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将两者结合起来，得到更完整的答案</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1"/>
                  </a:ext>
                </a:extLst>
              </a:tr>
              <a:tr h="603504">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数据</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数字：测试，评分量表，行为计数</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文字和图像：采访、观察、文件、图纸</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两种，刻意衔接</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2"/>
                  </a:ext>
                </a:extLst>
              </a:tr>
              <a:tr h="603504">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典型的问题</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有多少?有关系吗？X能提高Y吗？</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normAutofit fontScale="96362" lnSpcReduction="10000"/>
                    </a:bodyPr>
                    <a:lstStyle/>
                    <a:p>
                      <a:pPr indent="0" marL="0">
                        <a:buNone/>
                      </a:pPr>
                      <a:r>
                        <a:rPr dirty="0" lang="en-US" sz="1700">
                          <a:solidFill>
                            <a:srgbClr val="2E2522"/>
                          </a:solidFill>
                          <a:latin charset="0" pitchFamily="34" typeface="Calibri"/>
                          <a:ea charset="-122" pitchFamily="34" typeface="Calibri"/>
                          <a:cs charset="-120" pitchFamily="34" typeface="Calibri"/>
                        </a:rPr>
                        <a:t>如何?为什么?它是什么样的？</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既需要数字又需要意义的问题</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3"/>
                  </a:ext>
                </a:extLst>
              </a:tr>
              <a:tr h="603504">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参与者</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通常是较大的样本，被选来代表总体</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小样本，特意选择以获取丰富的信息</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一种混合，通常在相关阶段中选择</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4"/>
                  </a:ext>
                </a:extLst>
              </a:tr>
              <a:tr h="603504">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研究者的角色</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保持独立;旨在减少偏见</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密切参与;研究者是关键的工具</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在两个角色之间移动</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5"/>
                  </a:ext>
                </a:extLst>
              </a:tr>
              <a:tr h="548640">
                <a:tc>
                  <a:txBody>
                    <a:bodyPr/>
                    <a:lstStyle/>
                    <a:p>
                      <a:pPr indent="0" marL="0">
                        <a:buNone/>
                      </a:pPr>
                      <a:r>
                        <a:rPr b="1" dirty="0" lang="en-US" sz="1700">
                          <a:solidFill>
                            <a:srgbClr val="7A1F2B"/>
                          </a:solidFill>
                          <a:latin charset="0" pitchFamily="34" typeface="Calibri"/>
                          <a:ea charset="-122" pitchFamily="34" typeface="Calibri"/>
                          <a:cs charset="-120" pitchFamily="34" typeface="Calibri"/>
                        </a:rPr>
                        <a:t>结果</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EFE5D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统计、图表、概括</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主题，丰富的描述，新的概念</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tc>
                  <a:txBody>
                    <a:bodyPr/>
                    <a:lstStyle/>
                    <a:p>
                      <a:pPr indent="0" marL="0">
                        <a:buNone/>
                      </a:pPr>
                      <a:r>
                        <a:rPr dirty="0" lang="en-US" sz="1700">
                          <a:solidFill>
                            <a:srgbClr val="2E2522"/>
                          </a:solidFill>
                          <a:latin charset="0" pitchFamily="34" typeface="Calibri"/>
                          <a:ea charset="-122" pitchFamily="34" typeface="Calibri"/>
                          <a:cs charset="-120" pitchFamily="34" typeface="Calibri"/>
                        </a:rPr>
                        <a:t>综合结论</a:t>
                      </a:r>
                      <a:endParaRPr dirty="0" lang="en-US" sz="1700">
                        <a:latin charset="0" typeface="Calibri"/>
                        <a:ea charset="0" typeface="Calibri"/>
                        <a:cs charset="0" typeface="Calibri"/>
                      </a:endParaRPr>
                    </a:p>
                  </a:txBody>
                  <a:tcPr marB="54864" marL="109728" marR="109728" marT="54864">
                    <a:lnL algn="ctr" cap="flat" cmpd="sng" w="9525">
                      <a:solidFill>
                        <a:srgbClr val="D6C4A4"/>
                      </a:solidFill>
                      <a:prstDash val="solid"/>
                      <a:round/>
                      <a:headEnd len="med" type="none" w="med"/>
                      <a:tailEnd len="med" type="none" w="med"/>
                    </a:lnL>
                    <a:lnR algn="ctr" cap="flat" cmpd="sng" w="9525">
                      <a:solidFill>
                        <a:srgbClr val="D6C4A4"/>
                      </a:solidFill>
                      <a:prstDash val="solid"/>
                      <a:round/>
                      <a:headEnd len="med" type="none" w="med"/>
                      <a:tailEnd len="med" type="none" w="med"/>
                    </a:lnR>
                    <a:lnT algn="ctr" cap="flat" cmpd="sng" w="9525">
                      <a:solidFill>
                        <a:srgbClr val="D6C4A4"/>
                      </a:solidFill>
                      <a:prstDash val="solid"/>
                      <a:round/>
                      <a:headEnd len="med" type="none" w="med"/>
                      <a:tailEnd len="med" type="none" w="med"/>
                    </a:lnT>
                    <a:lnB algn="ctr" cap="flat" cmpd="sng" w="9525">
                      <a:solidFill>
                        <a:srgbClr val="D6C4A4"/>
                      </a:solidFill>
                      <a:prstDash val="solid"/>
                      <a:round/>
                      <a:headEnd len="med" type="none" w="med"/>
                      <a:tailEnd len="med" type="none" w="med"/>
                    </a:lnB>
                    <a:solidFill>
                      <a:srgbClr val="FFFBF3"/>
                    </a:solidFill>
                  </a:tcPr>
                </a:tc>
                <a:extLst>
                  <a:ext uri="{0D108BD9-81ED-4DB2-BD59-A6C34878D82A}">
                    <a16:rowId xmlns:a16="http://schemas.microsoft.com/office/drawing/2014/main" val="10006"/>
                  </a:ext>
                </a:extLst>
              </a:tr>
            </a:tbl>
          </a:graphicData>
        </a:graphic>
      </p:graphicFrame>
      <p:sp>
        <p:nvSpPr>
          <p:cNvPr id="6" name="Shape 3"/>
          <p:cNvSpPr/>
          <p:nvPr/>
        </p:nvSpPr>
        <p:spPr>
          <a:xfrm>
            <a:off x="548640" y="5873568"/>
            <a:ext cx="11091672" cy="548640"/>
          </a:xfrm>
          <a:prstGeom prst="roundRect">
            <a:avLst>
              <a:gd fmla="val 13333" name="adj"/>
            </a:avLst>
          </a:prstGeom>
          <a:solidFill>
            <a:srgbClr val="F1E0DC"/>
          </a:solidFill>
          <a:ln/>
        </p:spPr>
      </p:sp>
      <p:sp>
        <p:nvSpPr>
          <p:cNvPr id="7" name="Text 4"/>
          <p:cNvSpPr txBox="1"/>
          <p:nvPr/>
        </p:nvSpPr>
        <p:spPr>
          <a:xfrm>
            <a:off x="731520" y="5873568"/>
            <a:ext cx="10789920" cy="54864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警告：单例研究是定量的，即使它只研究一个或几个学习者。它与定性案例研究是不一样的（第二部分）。</a:t>
            </a:r>
            <a:endParaRPr dirty="0" lang="en-US" sz="14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name="Slide 2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b部分·目的和类型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研究背后的信念：范式</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MSN1074研究方法论|主题1：介绍在SNE |会话1研究</a:t>
            </a:r>
            <a:endParaRPr dirty="0" lang="en-US" sz="900"/>
          </a:p>
        </p:txBody>
      </p:sp>
      <p:sp>
        <p:nvSpPr>
          <p:cNvPr id="5" name="Text 3"/>
          <p:cNvSpPr txBox="1"/>
          <p:nvPr/>
        </p:nvSpPr>
        <p:spPr>
          <a:xfrm>
            <a:off x="548640" y="1280160"/>
            <a:ext cx="11064240" cy="54864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范式是一组关于现实和知识的信念。它影响我们提出的问题和我们选择的方法（Mertens &amp; McLaughlin, 2004）。</a:t>
            </a:r>
            <a:endParaRPr dirty="0" lang="en-US" sz="1600"/>
          </a:p>
        </p:txBody>
      </p:sp>
      <p:sp>
        <p:nvSpPr>
          <p:cNvPr id="6" name="Shape 4"/>
          <p:cNvSpPr/>
          <p:nvPr/>
        </p:nvSpPr>
        <p:spPr>
          <a:xfrm>
            <a:off x="548640" y="1965960"/>
            <a:ext cx="2601468" cy="4251960"/>
          </a:xfrm>
          <a:prstGeom prst="roundRect">
            <a:avLst>
              <a:gd fmla="val 2812" name="adj"/>
            </a:avLst>
          </a:prstGeom>
          <a:solidFill>
            <a:srgbClr val="EFE5D3"/>
          </a:solidFill>
          <a:ln/>
        </p:spPr>
      </p:sp>
      <p:sp>
        <p:nvSpPr>
          <p:cNvPr id="7" name="Shape 5"/>
          <p:cNvSpPr/>
          <p:nvPr/>
        </p:nvSpPr>
        <p:spPr>
          <a:xfrm>
            <a:off x="548640" y="1965960"/>
            <a:ext cx="2601468" cy="502920"/>
          </a:xfrm>
          <a:prstGeom prst="roundRect">
            <a:avLst>
              <a:gd fmla="val 14545" name="adj"/>
            </a:avLst>
          </a:prstGeom>
          <a:solidFill>
            <a:srgbClr val="7A1F2B"/>
          </a:solidFill>
          <a:ln/>
        </p:spPr>
      </p:sp>
      <p:sp>
        <p:nvSpPr>
          <p:cNvPr id="8" name="Text 6"/>
          <p:cNvSpPr txBox="1"/>
          <p:nvPr/>
        </p:nvSpPr>
        <p:spPr>
          <a:xfrm>
            <a:off x="731520" y="1965960"/>
            <a:ext cx="2235708" cy="502920"/>
          </a:xfrm>
          <a:prstGeom prst="rect">
            <a:avLst/>
          </a:prstGeom>
          <a:noFill/>
          <a:ln/>
        </p:spPr>
        <p:txBody>
          <a:bodyPr anchor="ctr" bIns="0" lIns="0" rIns="0" rtlCol="0" tIns="0" wrap="square">
            <a:normAutofit fontScale="70710" lnSpcReduction="10000"/>
          </a:bodyPr>
          <a:lstStyle/>
          <a:p>
            <a:pPr indent="0" marL="0">
              <a:buNone/>
            </a:pPr>
            <a:r>
              <a:rPr b="1" dirty="0" lang="en-US" sz="1600">
                <a:solidFill>
                  <a:srgbClr val="FFFBF3"/>
                </a:solidFill>
                <a:latin charset="0" pitchFamily="34" typeface="Cambria"/>
                <a:ea charset="-122" pitchFamily="34" typeface="Cambria"/>
                <a:cs charset="-120" pitchFamily="34" typeface="Cambria"/>
              </a:rPr>
              <a:t>Postpositivist</a:t>
            </a:r>
            <a:endParaRPr dirty="0" lang="en-US" sz="1600"/>
          </a:p>
        </p:txBody>
      </p:sp>
      <p:sp>
        <p:nvSpPr>
          <p:cNvPr id="9" name="Text 7"/>
          <p:cNvSpPr txBox="1"/>
          <p:nvPr/>
        </p:nvSpPr>
        <p:spPr>
          <a:xfrm>
            <a:off x="731520" y="260604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现实</a:t>
            </a:r>
            <a:endParaRPr dirty="0" lang="en-US" sz="1100"/>
          </a:p>
        </p:txBody>
      </p:sp>
      <p:sp>
        <p:nvSpPr>
          <p:cNvPr id="10" name="Text 8"/>
          <p:cNvSpPr txBox="1"/>
          <p:nvPr/>
        </p:nvSpPr>
        <p:spPr>
          <a:xfrm>
            <a:off x="731520" y="283464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有一种现实是存在的，我们可以测量它，尽管不可能完美。</a:t>
            </a:r>
            <a:endParaRPr dirty="0" lang="en-US" sz="1400"/>
          </a:p>
        </p:txBody>
      </p:sp>
      <p:sp>
        <p:nvSpPr>
          <p:cNvPr id="11" name="Text 9"/>
          <p:cNvSpPr txBox="1"/>
          <p:nvPr/>
        </p:nvSpPr>
        <p:spPr>
          <a:xfrm>
            <a:off x="731520" y="356616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12" name="Text 10"/>
          <p:cNvSpPr txBox="1"/>
          <p:nvPr/>
        </p:nvSpPr>
        <p:spPr>
          <a:xfrm>
            <a:off x="731520" y="379476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测试和解释；寻找因果关系。</a:t>
            </a:r>
            <a:endParaRPr dirty="0" lang="en-US" sz="1400"/>
          </a:p>
        </p:txBody>
      </p:sp>
      <p:sp>
        <p:nvSpPr>
          <p:cNvPr id="13" name="Text 11"/>
          <p:cNvSpPr txBox="1"/>
          <p:nvPr/>
        </p:nvSpPr>
        <p:spPr>
          <a:xfrm>
            <a:off x="731520" y="452628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常用的方法</a:t>
            </a:r>
            <a:endParaRPr dirty="0" lang="en-US" sz="1100"/>
          </a:p>
        </p:txBody>
      </p:sp>
      <p:sp>
        <p:nvSpPr>
          <p:cNvPr id="14" name="Text 12"/>
          <p:cNvSpPr txBox="1"/>
          <p:nvPr/>
        </p:nvSpPr>
        <p:spPr>
          <a:xfrm>
            <a:off x="731520" y="4754880"/>
            <a:ext cx="2235708" cy="5029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实验、调查、统计</a:t>
            </a:r>
            <a:endParaRPr dirty="0" lang="en-US" sz="1400"/>
          </a:p>
        </p:txBody>
      </p:sp>
      <p:sp>
        <p:nvSpPr>
          <p:cNvPr id="15" name="Text 13"/>
          <p:cNvSpPr txBox="1"/>
          <p:nvPr/>
        </p:nvSpPr>
        <p:spPr>
          <a:xfrm>
            <a:off x="731520" y="53035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新力的例子</a:t>
            </a:r>
            <a:endParaRPr dirty="0" lang="en-US" sz="1100"/>
          </a:p>
        </p:txBody>
      </p:sp>
      <p:sp>
        <p:nvSpPr>
          <p:cNvPr id="16" name="Text 14"/>
          <p:cNvSpPr txBox="1"/>
          <p:nvPr/>
        </p:nvSpPr>
        <p:spPr>
          <a:xfrm>
            <a:off x="731520" y="5532120"/>
            <a:ext cx="2235708" cy="731520"/>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干预能提高阅读分数吗？</a:t>
            </a:r>
            <a:endParaRPr dirty="0" lang="en-US" sz="1400"/>
          </a:p>
        </p:txBody>
      </p:sp>
      <p:sp>
        <p:nvSpPr>
          <p:cNvPr id="17" name="Shape 15"/>
          <p:cNvSpPr/>
          <p:nvPr/>
        </p:nvSpPr>
        <p:spPr>
          <a:xfrm>
            <a:off x="3378708" y="1965960"/>
            <a:ext cx="2601468" cy="4251960"/>
          </a:xfrm>
          <a:prstGeom prst="roundRect">
            <a:avLst>
              <a:gd fmla="val 2812" name="adj"/>
            </a:avLst>
          </a:prstGeom>
          <a:solidFill>
            <a:srgbClr val="EFE5D3"/>
          </a:solidFill>
          <a:ln/>
        </p:spPr>
      </p:sp>
      <p:sp>
        <p:nvSpPr>
          <p:cNvPr id="18" name="Shape 16"/>
          <p:cNvSpPr/>
          <p:nvPr/>
        </p:nvSpPr>
        <p:spPr>
          <a:xfrm>
            <a:off x="3378708" y="1965960"/>
            <a:ext cx="2601468" cy="502920"/>
          </a:xfrm>
          <a:prstGeom prst="roundRect">
            <a:avLst>
              <a:gd fmla="val 14545" name="adj"/>
            </a:avLst>
          </a:prstGeom>
          <a:solidFill>
            <a:srgbClr val="7A1F2B"/>
          </a:solidFill>
          <a:ln/>
        </p:spPr>
      </p:sp>
      <p:sp>
        <p:nvSpPr>
          <p:cNvPr id="19" name="Text 17"/>
          <p:cNvSpPr txBox="1"/>
          <p:nvPr/>
        </p:nvSpPr>
        <p:spPr>
          <a:xfrm>
            <a:off x="3561588" y="1965960"/>
            <a:ext cx="2235708" cy="502920"/>
          </a:xfrm>
          <a:prstGeom prst="rect">
            <a:avLst/>
          </a:prstGeom>
          <a:noFill/>
          <a:ln/>
        </p:spPr>
        <p:txBody>
          <a:bodyPr anchor="ctr" bIns="0" lIns="0" rIns="0" rtlCol="0" tIns="0" wrap="square"/>
          <a:lstStyle/>
          <a:p>
            <a:pPr indent="0" marL="0">
              <a:buNone/>
            </a:pPr>
            <a:r>
              <a:rPr b="1" dirty="0" lang="en-US" sz="1600">
                <a:solidFill>
                  <a:srgbClr val="FFFBF3"/>
                </a:solidFill>
                <a:latin charset="0" pitchFamily="34" typeface="Cambria"/>
                <a:ea charset="-122" pitchFamily="34" typeface="Cambria"/>
                <a:cs charset="-120" pitchFamily="34" typeface="Cambria"/>
              </a:rPr>
              <a:t>建构主义</a:t>
            </a:r>
            <a:endParaRPr dirty="0" lang="en-US" sz="1600"/>
          </a:p>
        </p:txBody>
      </p:sp>
      <p:sp>
        <p:nvSpPr>
          <p:cNvPr id="20" name="Text 18"/>
          <p:cNvSpPr txBox="1"/>
          <p:nvPr/>
        </p:nvSpPr>
        <p:spPr>
          <a:xfrm>
            <a:off x="3561588" y="260604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现实</a:t>
            </a:r>
            <a:endParaRPr dirty="0" lang="en-US" sz="1100"/>
          </a:p>
        </p:txBody>
      </p:sp>
      <p:sp>
        <p:nvSpPr>
          <p:cNvPr id="21" name="Text 19"/>
          <p:cNvSpPr txBox="1"/>
          <p:nvPr/>
        </p:nvSpPr>
        <p:spPr>
          <a:xfrm>
            <a:off x="3561588" y="283464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人们通过经验构建不同的现实。</a:t>
            </a:r>
            <a:endParaRPr dirty="0" lang="en-US" sz="1400"/>
          </a:p>
        </p:txBody>
      </p:sp>
      <p:sp>
        <p:nvSpPr>
          <p:cNvPr id="22" name="Text 20"/>
          <p:cNvSpPr txBox="1"/>
          <p:nvPr/>
        </p:nvSpPr>
        <p:spPr>
          <a:xfrm>
            <a:off x="3561588" y="356616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23" name="Text 21"/>
          <p:cNvSpPr txBox="1"/>
          <p:nvPr/>
        </p:nvSpPr>
        <p:spPr>
          <a:xfrm>
            <a:off x="3561588" y="379476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从参与者的角度理解意义。</a:t>
            </a:r>
            <a:endParaRPr dirty="0" lang="en-US" sz="1400"/>
          </a:p>
        </p:txBody>
      </p:sp>
      <p:sp>
        <p:nvSpPr>
          <p:cNvPr id="24" name="Text 22"/>
          <p:cNvSpPr txBox="1"/>
          <p:nvPr/>
        </p:nvSpPr>
        <p:spPr>
          <a:xfrm>
            <a:off x="3561588" y="452628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常用的方法</a:t>
            </a:r>
            <a:endParaRPr dirty="0" lang="en-US" sz="1100"/>
          </a:p>
        </p:txBody>
      </p:sp>
      <p:sp>
        <p:nvSpPr>
          <p:cNvPr id="25" name="Text 23"/>
          <p:cNvSpPr txBox="1"/>
          <p:nvPr/>
        </p:nvSpPr>
        <p:spPr>
          <a:xfrm>
            <a:off x="3561588" y="4754880"/>
            <a:ext cx="2235708" cy="5029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访谈、观察、案例研究</a:t>
            </a:r>
            <a:endParaRPr dirty="0" lang="en-US" sz="1400"/>
          </a:p>
        </p:txBody>
      </p:sp>
      <p:sp>
        <p:nvSpPr>
          <p:cNvPr id="26" name="Text 24"/>
          <p:cNvSpPr txBox="1"/>
          <p:nvPr/>
        </p:nvSpPr>
        <p:spPr>
          <a:xfrm>
            <a:off x="3561588" y="53035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新力的例子</a:t>
            </a:r>
            <a:endParaRPr dirty="0" lang="en-US" sz="1100"/>
          </a:p>
        </p:txBody>
      </p:sp>
      <p:sp>
        <p:nvSpPr>
          <p:cNvPr id="27" name="Text 25"/>
          <p:cNvSpPr txBox="1"/>
          <p:nvPr/>
        </p:nvSpPr>
        <p:spPr>
          <a:xfrm>
            <a:off x="3561588" y="5532120"/>
            <a:ext cx="2235708" cy="731520"/>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父母如何理解自闭症诊断？</a:t>
            </a:r>
            <a:endParaRPr dirty="0" lang="en-US" sz="1400"/>
          </a:p>
        </p:txBody>
      </p:sp>
      <p:sp>
        <p:nvSpPr>
          <p:cNvPr id="28" name="Shape 26"/>
          <p:cNvSpPr/>
          <p:nvPr/>
        </p:nvSpPr>
        <p:spPr>
          <a:xfrm>
            <a:off x="6208776" y="1965960"/>
            <a:ext cx="2601468" cy="4251960"/>
          </a:xfrm>
          <a:prstGeom prst="roundRect">
            <a:avLst>
              <a:gd fmla="val 2812" name="adj"/>
            </a:avLst>
          </a:prstGeom>
          <a:solidFill>
            <a:srgbClr val="EFE5D3"/>
          </a:solidFill>
          <a:ln/>
        </p:spPr>
      </p:sp>
      <p:sp>
        <p:nvSpPr>
          <p:cNvPr id="29" name="Shape 27"/>
          <p:cNvSpPr/>
          <p:nvPr/>
        </p:nvSpPr>
        <p:spPr>
          <a:xfrm>
            <a:off x="6208776" y="1965960"/>
            <a:ext cx="2601468" cy="502920"/>
          </a:xfrm>
          <a:prstGeom prst="roundRect">
            <a:avLst>
              <a:gd fmla="val 14545" name="adj"/>
            </a:avLst>
          </a:prstGeom>
          <a:solidFill>
            <a:srgbClr val="7A1F2B"/>
          </a:solidFill>
          <a:ln/>
        </p:spPr>
      </p:sp>
      <p:sp>
        <p:nvSpPr>
          <p:cNvPr id="30" name="Text 28"/>
          <p:cNvSpPr txBox="1"/>
          <p:nvPr/>
        </p:nvSpPr>
        <p:spPr>
          <a:xfrm>
            <a:off x="6391656" y="1965960"/>
            <a:ext cx="2235708" cy="502920"/>
          </a:xfrm>
          <a:prstGeom prst="rect">
            <a:avLst/>
          </a:prstGeom>
          <a:noFill/>
          <a:ln/>
        </p:spPr>
        <p:txBody>
          <a:bodyPr anchor="ctr" bIns="0" lIns="0" rIns="0" rtlCol="0" tIns="0" wrap="square"/>
          <a:lstStyle/>
          <a:p>
            <a:pPr indent="0" marL="0">
              <a:buNone/>
            </a:pPr>
            <a:r>
              <a:rPr b="1" dirty="0" lang="en-US" sz="1600">
                <a:solidFill>
                  <a:srgbClr val="FFFBF3"/>
                </a:solidFill>
                <a:latin charset="0" pitchFamily="34" typeface="Cambria"/>
                <a:ea charset="-122" pitchFamily="34" typeface="Cambria"/>
                <a:cs charset="-120" pitchFamily="34" typeface="Cambria"/>
              </a:rPr>
              <a:t>变革</a:t>
            </a:r>
            <a:endParaRPr dirty="0" lang="en-US" sz="1600"/>
          </a:p>
        </p:txBody>
      </p:sp>
      <p:sp>
        <p:nvSpPr>
          <p:cNvPr id="31" name="Text 29"/>
          <p:cNvSpPr txBox="1"/>
          <p:nvPr/>
        </p:nvSpPr>
        <p:spPr>
          <a:xfrm>
            <a:off x="6391656" y="260604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现实</a:t>
            </a:r>
            <a:endParaRPr dirty="0" lang="en-US" sz="1100"/>
          </a:p>
        </p:txBody>
      </p:sp>
      <p:sp>
        <p:nvSpPr>
          <p:cNvPr id="32" name="Text 30"/>
          <p:cNvSpPr txBox="1"/>
          <p:nvPr/>
        </p:nvSpPr>
        <p:spPr>
          <a:xfrm>
            <a:off x="6391656" y="283464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知识是由权力塑造的；有些声音被排除在外。</a:t>
            </a:r>
            <a:endParaRPr dirty="0" lang="en-US" sz="1400"/>
          </a:p>
        </p:txBody>
      </p:sp>
      <p:sp>
        <p:nvSpPr>
          <p:cNvPr id="33" name="Text 31"/>
          <p:cNvSpPr txBox="1"/>
          <p:nvPr/>
        </p:nvSpPr>
        <p:spPr>
          <a:xfrm>
            <a:off x="6391656" y="356616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34" name="Text 32"/>
          <p:cNvSpPr txBox="1"/>
          <p:nvPr/>
        </p:nvSpPr>
        <p:spPr>
          <a:xfrm>
            <a:off x="6391656" y="379476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与社区一起促进社会正义和变革。</a:t>
            </a:r>
            <a:endParaRPr dirty="0" lang="en-US" sz="1400"/>
          </a:p>
        </p:txBody>
      </p:sp>
      <p:sp>
        <p:nvSpPr>
          <p:cNvPr id="35" name="Text 33"/>
          <p:cNvSpPr txBox="1"/>
          <p:nvPr/>
        </p:nvSpPr>
        <p:spPr>
          <a:xfrm>
            <a:off x="6391656" y="452628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常用的方法</a:t>
            </a:r>
            <a:endParaRPr dirty="0" lang="en-US" sz="1100"/>
          </a:p>
        </p:txBody>
      </p:sp>
      <p:sp>
        <p:nvSpPr>
          <p:cNvPr id="36" name="Text 34"/>
          <p:cNvSpPr txBox="1"/>
          <p:nvPr/>
        </p:nvSpPr>
        <p:spPr>
          <a:xfrm>
            <a:off x="6391656" y="4754880"/>
            <a:ext cx="2235708" cy="5029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参与式和混合式方法</a:t>
            </a:r>
            <a:endParaRPr dirty="0" lang="en-US" sz="1400"/>
          </a:p>
        </p:txBody>
      </p:sp>
      <p:sp>
        <p:nvSpPr>
          <p:cNvPr id="37" name="Text 35"/>
          <p:cNvSpPr txBox="1"/>
          <p:nvPr/>
        </p:nvSpPr>
        <p:spPr>
          <a:xfrm>
            <a:off x="6391656" y="53035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新力的例子</a:t>
            </a:r>
            <a:endParaRPr dirty="0" lang="en-US" sz="1100"/>
          </a:p>
        </p:txBody>
      </p:sp>
      <p:sp>
        <p:nvSpPr>
          <p:cNvPr id="38" name="Text 36"/>
          <p:cNvSpPr txBox="1"/>
          <p:nvPr/>
        </p:nvSpPr>
        <p:spPr>
          <a:xfrm>
            <a:off x="6391656" y="5532120"/>
            <a:ext cx="2235708" cy="731520"/>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在残疾人组织，学习障碍进入大学。</a:t>
            </a:r>
            <a:endParaRPr dirty="0" lang="en-US" sz="1400"/>
          </a:p>
        </p:txBody>
      </p:sp>
      <p:sp>
        <p:nvSpPr>
          <p:cNvPr id="39" name="Shape 37"/>
          <p:cNvSpPr/>
          <p:nvPr/>
        </p:nvSpPr>
        <p:spPr>
          <a:xfrm>
            <a:off x="9038844" y="1965960"/>
            <a:ext cx="2601468" cy="4251960"/>
          </a:xfrm>
          <a:prstGeom prst="roundRect">
            <a:avLst>
              <a:gd fmla="val 2812" name="adj"/>
            </a:avLst>
          </a:prstGeom>
          <a:solidFill>
            <a:srgbClr val="EFE5D3"/>
          </a:solidFill>
          <a:ln/>
        </p:spPr>
      </p:sp>
      <p:sp>
        <p:nvSpPr>
          <p:cNvPr id="40" name="Shape 38"/>
          <p:cNvSpPr/>
          <p:nvPr/>
        </p:nvSpPr>
        <p:spPr>
          <a:xfrm>
            <a:off x="9038844" y="1965960"/>
            <a:ext cx="2601468" cy="502920"/>
          </a:xfrm>
          <a:prstGeom prst="roundRect">
            <a:avLst>
              <a:gd fmla="val 14545" name="adj"/>
            </a:avLst>
          </a:prstGeom>
          <a:solidFill>
            <a:srgbClr val="7A1F2B"/>
          </a:solidFill>
          <a:ln/>
        </p:spPr>
      </p:sp>
      <p:sp>
        <p:nvSpPr>
          <p:cNvPr id="41" name="Text 39"/>
          <p:cNvSpPr txBox="1"/>
          <p:nvPr/>
        </p:nvSpPr>
        <p:spPr>
          <a:xfrm>
            <a:off x="9221724" y="1965960"/>
            <a:ext cx="2235708" cy="502920"/>
          </a:xfrm>
          <a:prstGeom prst="rect">
            <a:avLst/>
          </a:prstGeom>
          <a:noFill/>
          <a:ln/>
        </p:spPr>
        <p:txBody>
          <a:bodyPr anchor="ctr" bIns="0" lIns="0" rIns="0" rtlCol="0" tIns="0" wrap="square"/>
          <a:lstStyle/>
          <a:p>
            <a:pPr indent="0" marL="0">
              <a:buNone/>
            </a:pPr>
            <a:r>
              <a:rPr b="1" dirty="0" lang="en-US" sz="1600">
                <a:solidFill>
                  <a:srgbClr val="FFFBF3"/>
                </a:solidFill>
                <a:latin charset="0" pitchFamily="34" typeface="Cambria"/>
                <a:ea charset="-122" pitchFamily="34" typeface="Cambria"/>
                <a:cs charset="-120" pitchFamily="34" typeface="Cambria"/>
              </a:rPr>
              <a:t>务实的</a:t>
            </a:r>
            <a:endParaRPr dirty="0" lang="en-US" sz="1600"/>
          </a:p>
        </p:txBody>
      </p:sp>
      <p:sp>
        <p:nvSpPr>
          <p:cNvPr id="42" name="Text 40"/>
          <p:cNvSpPr txBox="1"/>
          <p:nvPr/>
        </p:nvSpPr>
        <p:spPr>
          <a:xfrm>
            <a:off x="9221724" y="260604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现实</a:t>
            </a:r>
            <a:endParaRPr dirty="0" lang="en-US" sz="1100"/>
          </a:p>
        </p:txBody>
      </p:sp>
      <p:sp>
        <p:nvSpPr>
          <p:cNvPr id="43" name="Text 41"/>
          <p:cNvSpPr txBox="1"/>
          <p:nvPr/>
        </p:nvSpPr>
        <p:spPr>
          <a:xfrm>
            <a:off x="9221724" y="283464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专注于如何回答这个问题。</a:t>
            </a:r>
            <a:endParaRPr dirty="0" lang="en-US" sz="1400"/>
          </a:p>
        </p:txBody>
      </p:sp>
      <p:sp>
        <p:nvSpPr>
          <p:cNvPr id="44" name="Text 42"/>
          <p:cNvSpPr txBox="1"/>
          <p:nvPr/>
        </p:nvSpPr>
        <p:spPr>
          <a:xfrm>
            <a:off x="9221724" y="3566160"/>
            <a:ext cx="2235708" cy="237744"/>
          </a:xfrm>
          <a:prstGeom prst="rect">
            <a:avLst/>
          </a:prstGeom>
          <a:noFill/>
          <a:ln/>
        </p:spPr>
        <p:txBody>
          <a:bodyPr anchor="ctr" bIns="0" lIns="0" rIns="0" rtlCol="0" tIns="0" wrap="square">
            <a:normAutofit fontScale="86602" lnSpcReduction="10000"/>
          </a:bodyPr>
          <a:lstStyle/>
          <a:p>
            <a:pPr indent="0" marL="0">
              <a:buNone/>
            </a:pPr>
            <a:r>
              <a:rPr b="1" dirty="0" kern="0" lang="en-US" spc="150" sz="1100">
                <a:solidFill>
                  <a:srgbClr val="7A1F2B"/>
                </a:solidFill>
                <a:latin charset="0" pitchFamily="34" typeface="Calibri"/>
                <a:ea charset="-122" pitchFamily="34" typeface="Calibri"/>
                <a:cs charset="-120" pitchFamily="34" typeface="Calibri"/>
              </a:rPr>
              <a:t>目的</a:t>
            </a:r>
            <a:endParaRPr dirty="0" lang="en-US" sz="1100"/>
          </a:p>
        </p:txBody>
      </p:sp>
      <p:sp>
        <p:nvSpPr>
          <p:cNvPr id="45" name="Text 43"/>
          <p:cNvSpPr txBox="1"/>
          <p:nvPr/>
        </p:nvSpPr>
        <p:spPr>
          <a:xfrm>
            <a:off x="9221724" y="3794760"/>
            <a:ext cx="2235708" cy="7315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解决实际问题；用任何合适的方法。</a:t>
            </a:r>
            <a:endParaRPr dirty="0" lang="en-US" sz="1400"/>
          </a:p>
        </p:txBody>
      </p:sp>
      <p:sp>
        <p:nvSpPr>
          <p:cNvPr id="46" name="Text 44"/>
          <p:cNvSpPr txBox="1"/>
          <p:nvPr/>
        </p:nvSpPr>
        <p:spPr>
          <a:xfrm>
            <a:off x="9221724" y="452628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常用的方法</a:t>
            </a:r>
            <a:endParaRPr dirty="0" lang="en-US" sz="1100"/>
          </a:p>
        </p:txBody>
      </p:sp>
      <p:sp>
        <p:nvSpPr>
          <p:cNvPr id="47" name="Text 45"/>
          <p:cNvSpPr txBox="1"/>
          <p:nvPr/>
        </p:nvSpPr>
        <p:spPr>
          <a:xfrm>
            <a:off x="9221724" y="4754880"/>
            <a:ext cx="2235708" cy="502920"/>
          </a:xfrm>
          <a:prstGeom prst="rect">
            <a:avLst/>
          </a:prstGeom>
          <a:noFill/>
          <a:ln/>
        </p:spPr>
        <p:txBody>
          <a:bodyPr anchor="t" bIns="0" lIns="0" rIns="0" rtlCol="0" tIns="0" wrap="square"/>
          <a:lstStyle/>
          <a:p>
            <a:pPr indent="0" marL="0">
              <a:buNone/>
            </a:pPr>
            <a:r>
              <a:rPr dirty="0" lang="en-US" sz="1400">
                <a:solidFill>
                  <a:srgbClr val="2E2522"/>
                </a:solidFill>
                <a:latin charset="0" pitchFamily="34" typeface="Calibri"/>
                <a:ea charset="-122" pitchFamily="34" typeface="Calibri"/>
                <a:cs charset="-120" pitchFamily="34" typeface="Calibri"/>
              </a:rPr>
              <a:t>混合的方法</a:t>
            </a:r>
            <a:endParaRPr dirty="0" lang="en-US" sz="1400"/>
          </a:p>
        </p:txBody>
      </p:sp>
      <p:sp>
        <p:nvSpPr>
          <p:cNvPr id="48" name="Text 46"/>
          <p:cNvSpPr txBox="1"/>
          <p:nvPr/>
        </p:nvSpPr>
        <p:spPr>
          <a:xfrm>
            <a:off x="9221724" y="5303520"/>
            <a:ext cx="2235708" cy="237744"/>
          </a:xfrm>
          <a:prstGeom prst="rect">
            <a:avLst/>
          </a:prstGeom>
          <a:noFill/>
          <a:ln/>
        </p:spPr>
        <p:txBody>
          <a:bodyPr anchor="ctr" bIns="0" lIns="0" rIns="0" rtlCol="0" tIns="0" wrap="square"/>
          <a:lstStyle/>
          <a:p>
            <a:pPr indent="0" marL="0">
              <a:buNone/>
            </a:pPr>
            <a:r>
              <a:rPr b="1" dirty="0" kern="0" lang="en-US" spc="150" sz="1100">
                <a:solidFill>
                  <a:srgbClr val="7A1F2B"/>
                </a:solidFill>
                <a:latin charset="0" pitchFamily="34" typeface="Calibri"/>
                <a:ea charset="-122" pitchFamily="34" typeface="Calibri"/>
                <a:cs charset="-120" pitchFamily="34" typeface="Calibri"/>
              </a:rPr>
              <a:t>SNE例子</a:t>
            </a:r>
            <a:endParaRPr dirty="0" lang="en-US" sz="1100"/>
          </a:p>
        </p:txBody>
      </p:sp>
      <p:sp>
        <p:nvSpPr>
          <p:cNvPr id="49" name="Text 47"/>
          <p:cNvSpPr txBox="1"/>
          <p:nvPr/>
        </p:nvSpPr>
        <p:spPr>
          <a:xfrm>
            <a:off x="9221724" y="5532120"/>
            <a:ext cx="2235708" cy="731520"/>
          </a:xfrm>
          <a:prstGeom prst="rect">
            <a:avLst/>
          </a:prstGeom>
          <a:noFill/>
          <a:ln/>
        </p:spPr>
        <p:txBody>
          <a:bodyPr anchor="t" bIns="0" lIns="0" rIns="0" rtlCol="0" tIns="0" wrap="square"/>
          <a:lstStyle/>
          <a:p>
            <a:pPr indent="0" marL="0">
              <a:buNone/>
            </a:pPr>
            <a:r>
              <a:rPr dirty="0" i="1" lang="en-US" sz="1400">
                <a:solidFill>
                  <a:srgbClr val="6B5E55"/>
                </a:solidFill>
                <a:latin charset="0" pitchFamily="34" typeface="Calibri"/>
                <a:ea charset="-122" pitchFamily="34" typeface="Calibri"/>
                <a:cs charset="-120" pitchFamily="34" typeface="Calibri"/>
              </a:rPr>
              <a:t>将测试结果与教师面试相结合。</a:t>
            </a:r>
            <a:endParaRPr dirty="0" lang="en-US" sz="1400"/>
          </a:p>
        </p:txBody>
      </p:sp>
      <p:sp>
        <p:nvSpPr>
          <p:cNvPr id="50"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name="Slide 2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Part b·目的和类型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分类研究：四个问题</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Text 3"/>
          <p:cNvSpPr txBox="1"/>
          <p:nvPr/>
        </p:nvSpPr>
        <p:spPr>
          <a:xfrm>
            <a:off x="548640" y="150876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1</a:t>
            </a:r>
            <a:endParaRPr dirty="0" lang="en-US" sz="2000"/>
          </a:p>
        </p:txBody>
      </p:sp>
      <p:sp>
        <p:nvSpPr>
          <p:cNvPr id="6" name="Shape 4"/>
          <p:cNvSpPr/>
          <p:nvPr/>
        </p:nvSpPr>
        <p:spPr>
          <a:xfrm>
            <a:off x="1280160" y="1371600"/>
            <a:ext cx="4754880" cy="914400"/>
          </a:xfrm>
          <a:prstGeom prst="roundRect">
            <a:avLst>
              <a:gd fmla="val 8000" name="adj"/>
            </a:avLst>
          </a:prstGeom>
          <a:solidFill>
            <a:srgbClr val="EFE5D3"/>
          </a:solidFill>
          <a:ln/>
        </p:spPr>
      </p:sp>
      <p:sp>
        <p:nvSpPr>
          <p:cNvPr id="7" name="Text 5"/>
          <p:cNvSpPr txBox="1"/>
          <p:nvPr/>
        </p:nvSpPr>
        <p:spPr>
          <a:xfrm>
            <a:off x="1463040" y="1444752"/>
            <a:ext cx="4480560" cy="411480"/>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mbria"/>
                <a:ea charset="-122" pitchFamily="34" typeface="Cambria"/>
                <a:cs charset="-120" pitchFamily="34" typeface="Cambria"/>
              </a:rPr>
              <a:t>目的是什么？</a:t>
            </a:r>
            <a:endParaRPr dirty="0" lang="en-US" sz="1600"/>
          </a:p>
        </p:txBody>
      </p:sp>
      <p:sp>
        <p:nvSpPr>
          <p:cNvPr id="8" name="Text 6"/>
          <p:cNvSpPr txBox="1"/>
          <p:nvPr/>
        </p:nvSpPr>
        <p:spPr>
          <a:xfrm>
            <a:off x="1463040" y="1808176"/>
            <a:ext cx="4480560" cy="438912"/>
          </a:xfrm>
          <a:prstGeom prst="rect">
            <a:avLst/>
          </a:prstGeom>
          <a:noFill/>
          <a:ln/>
        </p:spPr>
        <p:txBody>
          <a:bodyPr anchor="t" bIns="0" lIns="0" rIns="0" rtlCol="0" tIns="0" wrap="square"/>
          <a:lstStyle/>
          <a:p>
            <a:pPr indent="0" marL="0">
              <a:buNone/>
            </a:pPr>
            <a:r>
              <a:rPr dirty="0" lang="en-US" sz="1600">
                <a:solidFill>
                  <a:srgbClr val="6B5E55"/>
                </a:solidFill>
                <a:latin charset="0" pitchFamily="34" typeface="Calibri"/>
                <a:ea charset="-122" pitchFamily="34" typeface="Calibri"/>
                <a:cs charset="-120" pitchFamily="34" typeface="Calibri"/>
              </a:rPr>
              <a:t>探索·描述·解释·预测·评价·转化</a:t>
            </a:r>
            <a:endParaRPr dirty="0" lang="en-US" sz="1600"/>
          </a:p>
        </p:txBody>
      </p:sp>
      <p:sp>
        <p:nvSpPr>
          <p:cNvPr id="9" name="Shape 7"/>
          <p:cNvSpPr/>
          <p:nvPr/>
        </p:nvSpPr>
        <p:spPr>
          <a:xfrm>
            <a:off x="822960" y="2103120"/>
            <a:ext cx="914" cy="566928"/>
          </a:xfrm>
          <a:prstGeom prst="line">
            <a:avLst/>
          </a:prstGeom>
          <a:noFill/>
          <a:ln w="15875">
            <a:solidFill>
              <a:srgbClr val="7A1F2B"/>
            </a:solidFill>
            <a:prstDash val="solid"/>
            <a:tailEnd type="triangle"/>
          </a:ln>
        </p:spPr>
      </p:sp>
      <p:sp>
        <p:nvSpPr>
          <p:cNvPr id="10" name="Text 8"/>
          <p:cNvSpPr txBox="1"/>
          <p:nvPr/>
        </p:nvSpPr>
        <p:spPr>
          <a:xfrm>
            <a:off x="548640" y="269748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2</a:t>
            </a:r>
            <a:endParaRPr dirty="0" lang="en-US" sz="2000"/>
          </a:p>
        </p:txBody>
      </p:sp>
      <p:sp>
        <p:nvSpPr>
          <p:cNvPr id="11" name="Shape 9"/>
          <p:cNvSpPr/>
          <p:nvPr/>
        </p:nvSpPr>
        <p:spPr>
          <a:xfrm>
            <a:off x="1280160" y="2560320"/>
            <a:ext cx="4754880" cy="914400"/>
          </a:xfrm>
          <a:prstGeom prst="roundRect">
            <a:avLst>
              <a:gd fmla="val 8000" name="adj"/>
            </a:avLst>
          </a:prstGeom>
          <a:solidFill>
            <a:srgbClr val="EFE5D3"/>
          </a:solidFill>
          <a:ln/>
        </p:spPr>
      </p:sp>
      <p:sp>
        <p:nvSpPr>
          <p:cNvPr id="12" name="Text 10"/>
          <p:cNvSpPr txBox="1"/>
          <p:nvPr/>
        </p:nvSpPr>
        <p:spPr>
          <a:xfrm>
            <a:off x="1463040" y="2633472"/>
            <a:ext cx="4480560" cy="411480"/>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mbria"/>
                <a:ea charset="-122" pitchFamily="34" typeface="Cambria"/>
                <a:cs charset="-120" pitchFamily="34" typeface="Cambria"/>
              </a:rPr>
              <a:t>结果将如何使用？</a:t>
            </a:r>
            <a:endParaRPr dirty="0" lang="en-US" sz="1600"/>
          </a:p>
        </p:txBody>
      </p:sp>
      <p:sp>
        <p:nvSpPr>
          <p:cNvPr id="13" name="Text 11"/>
          <p:cNvSpPr txBox="1"/>
          <p:nvPr/>
        </p:nvSpPr>
        <p:spPr>
          <a:xfrm>
            <a:off x="1463040" y="3035808"/>
            <a:ext cx="4480560" cy="365760"/>
          </a:xfrm>
          <a:prstGeom prst="rect">
            <a:avLst/>
          </a:prstGeom>
          <a:noFill/>
          <a:ln/>
        </p:spPr>
        <p:txBody>
          <a:bodyPr anchor="t" bIns="0" lIns="0" rIns="0" rtlCol="0" tIns="0" wrap="square"/>
          <a:lstStyle/>
          <a:p>
            <a:pPr indent="0" marL="0">
              <a:buNone/>
            </a:pPr>
            <a:r>
              <a:rPr dirty="0" lang="en-US" sz="1600">
                <a:solidFill>
                  <a:srgbClr val="6B5E55"/>
                </a:solidFill>
                <a:latin charset="0" pitchFamily="34" typeface="Calibri"/>
                <a:ea charset="-122" pitchFamily="34" typeface="Calibri"/>
                <a:cs charset="-120" pitchFamily="34" typeface="Calibri"/>
              </a:rPr>
              <a:t>基础·应用·评价·行动研究</a:t>
            </a:r>
            <a:endParaRPr dirty="0" lang="en-US" sz="1600"/>
          </a:p>
        </p:txBody>
      </p:sp>
      <p:sp>
        <p:nvSpPr>
          <p:cNvPr id="14" name="Shape 12"/>
          <p:cNvSpPr/>
          <p:nvPr/>
        </p:nvSpPr>
        <p:spPr>
          <a:xfrm>
            <a:off x="822960" y="3291840"/>
            <a:ext cx="914" cy="566928"/>
          </a:xfrm>
          <a:prstGeom prst="line">
            <a:avLst/>
          </a:prstGeom>
          <a:noFill/>
          <a:ln w="15875">
            <a:solidFill>
              <a:srgbClr val="7A1F2B"/>
            </a:solidFill>
            <a:prstDash val="solid"/>
            <a:tailEnd type="triangle"/>
          </a:ln>
        </p:spPr>
      </p:sp>
      <p:sp>
        <p:nvSpPr>
          <p:cNvPr id="15" name="Text 13"/>
          <p:cNvSpPr txBox="1"/>
          <p:nvPr/>
        </p:nvSpPr>
        <p:spPr>
          <a:xfrm>
            <a:off x="548640" y="388620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3</a:t>
            </a:r>
            <a:endParaRPr dirty="0" lang="en-US" sz="2000"/>
          </a:p>
        </p:txBody>
      </p:sp>
      <p:sp>
        <p:nvSpPr>
          <p:cNvPr id="16" name="Shape 14"/>
          <p:cNvSpPr/>
          <p:nvPr/>
        </p:nvSpPr>
        <p:spPr>
          <a:xfrm>
            <a:off x="1280160" y="3749040"/>
            <a:ext cx="4754880" cy="914400"/>
          </a:xfrm>
          <a:prstGeom prst="roundRect">
            <a:avLst>
              <a:gd fmla="val 8000" name="adj"/>
            </a:avLst>
          </a:prstGeom>
          <a:solidFill>
            <a:srgbClr val="EFE5D3"/>
          </a:solidFill>
          <a:ln/>
        </p:spPr>
      </p:sp>
      <p:sp>
        <p:nvSpPr>
          <p:cNvPr id="17" name="Text 15"/>
          <p:cNvSpPr txBox="1"/>
          <p:nvPr/>
        </p:nvSpPr>
        <p:spPr>
          <a:xfrm>
            <a:off x="1463040" y="3822192"/>
            <a:ext cx="4480560" cy="411480"/>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mbria"/>
                <a:ea charset="-122" pitchFamily="34" typeface="Cambria"/>
                <a:cs charset="-120" pitchFamily="34" typeface="Cambria"/>
              </a:rPr>
              <a:t>什么样的数据？</a:t>
            </a:r>
            <a:endParaRPr dirty="0" lang="en-US" sz="1600"/>
          </a:p>
        </p:txBody>
      </p:sp>
      <p:sp>
        <p:nvSpPr>
          <p:cNvPr id="18" name="Text 16"/>
          <p:cNvSpPr txBox="1"/>
          <p:nvPr/>
        </p:nvSpPr>
        <p:spPr>
          <a:xfrm>
            <a:off x="1463040" y="4224528"/>
            <a:ext cx="4480560" cy="365760"/>
          </a:xfrm>
          <a:prstGeom prst="rect">
            <a:avLst/>
          </a:prstGeom>
          <a:noFill/>
          <a:ln/>
        </p:spPr>
        <p:txBody>
          <a:bodyPr anchor="t" bIns="0" lIns="0" rIns="0" rtlCol="0" tIns="0" wrap="square"/>
          <a:lstStyle/>
          <a:p>
            <a:pPr indent="0" marL="0">
              <a:buNone/>
            </a:pPr>
            <a:r>
              <a:rPr dirty="0" lang="en-US" sz="1600">
                <a:solidFill>
                  <a:srgbClr val="6B5E55"/>
                </a:solidFill>
                <a:latin charset="0" pitchFamily="34" typeface="Calibri"/>
                <a:ea charset="-122" pitchFamily="34" typeface="Calibri"/>
                <a:cs charset="-120" pitchFamily="34" typeface="Calibri"/>
              </a:rPr>
              <a:t>定量·定性·混合方法</a:t>
            </a:r>
            <a:endParaRPr dirty="0" lang="en-US" sz="1600"/>
          </a:p>
        </p:txBody>
      </p:sp>
      <p:sp>
        <p:nvSpPr>
          <p:cNvPr id="19" name="Shape 17"/>
          <p:cNvSpPr/>
          <p:nvPr/>
        </p:nvSpPr>
        <p:spPr>
          <a:xfrm>
            <a:off x="822960" y="4480560"/>
            <a:ext cx="914" cy="566928"/>
          </a:xfrm>
          <a:prstGeom prst="line">
            <a:avLst/>
          </a:prstGeom>
          <a:noFill/>
          <a:ln w="15875">
            <a:solidFill>
              <a:srgbClr val="7A1F2B"/>
            </a:solidFill>
            <a:prstDash val="solid"/>
            <a:tailEnd type="triangle"/>
          </a:ln>
        </p:spPr>
      </p:sp>
      <p:sp>
        <p:nvSpPr>
          <p:cNvPr id="20" name="Text 18"/>
          <p:cNvSpPr txBox="1"/>
          <p:nvPr/>
        </p:nvSpPr>
        <p:spPr>
          <a:xfrm>
            <a:off x="548640" y="507492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4</a:t>
            </a:r>
            <a:endParaRPr dirty="0" lang="en-US" sz="2000"/>
          </a:p>
        </p:txBody>
      </p:sp>
      <p:sp>
        <p:nvSpPr>
          <p:cNvPr id="21" name="Shape 19"/>
          <p:cNvSpPr/>
          <p:nvPr/>
        </p:nvSpPr>
        <p:spPr>
          <a:xfrm>
            <a:off x="1280160" y="4937760"/>
            <a:ext cx="4754880" cy="914400"/>
          </a:xfrm>
          <a:prstGeom prst="roundRect">
            <a:avLst>
              <a:gd fmla="val 8000" name="adj"/>
            </a:avLst>
          </a:prstGeom>
          <a:solidFill>
            <a:srgbClr val="EFE5D3"/>
          </a:solidFill>
          <a:ln/>
        </p:spPr>
      </p:sp>
      <p:sp>
        <p:nvSpPr>
          <p:cNvPr id="22" name="Text 20"/>
          <p:cNvSpPr txBox="1"/>
          <p:nvPr/>
        </p:nvSpPr>
        <p:spPr>
          <a:xfrm>
            <a:off x="1463040" y="5010912"/>
            <a:ext cx="4480560" cy="411480"/>
          </a:xfrm>
          <a:prstGeom prst="rect">
            <a:avLst/>
          </a:prstGeom>
          <a:noFill/>
          <a:ln/>
        </p:spPr>
        <p:txBody>
          <a:bodyPr anchor="ctr" bIns="0" lIns="0" rIns="0" rtlCol="0" tIns="0" wrap="square"/>
          <a:lstStyle/>
          <a:p>
            <a:pPr indent="0" marL="0">
              <a:buNone/>
            </a:pPr>
            <a:r>
              <a:rPr b="1" dirty="0" lang="en-US" sz="1600">
                <a:solidFill>
                  <a:srgbClr val="2E2522"/>
                </a:solidFill>
                <a:latin charset="0" pitchFamily="34" typeface="Cambria"/>
                <a:ea charset="-122" pitchFamily="34" typeface="Cambria"/>
                <a:cs charset="-120" pitchFamily="34" typeface="Cambria"/>
              </a:rPr>
              <a:t>研究者引入干预措施了吗？</a:t>
            </a:r>
            <a:endParaRPr dirty="0" lang="en-US" sz="1600"/>
          </a:p>
        </p:txBody>
      </p:sp>
      <p:sp>
        <p:nvSpPr>
          <p:cNvPr id="23" name="Text 21"/>
          <p:cNvSpPr txBox="1"/>
          <p:nvPr/>
        </p:nvSpPr>
        <p:spPr>
          <a:xfrm>
            <a:off x="1463040" y="5413248"/>
            <a:ext cx="4480560" cy="365760"/>
          </a:xfrm>
          <a:prstGeom prst="rect">
            <a:avLst/>
          </a:prstGeom>
          <a:noFill/>
          <a:ln/>
        </p:spPr>
        <p:txBody>
          <a:bodyPr anchor="t" bIns="0" lIns="0" rIns="0" rtlCol="0" tIns="0" wrap="square"/>
          <a:lstStyle/>
          <a:p>
            <a:pPr indent="0" marL="0">
              <a:buNone/>
            </a:pPr>
            <a:r>
              <a:rPr dirty="0" lang="en-US" sz="1600">
                <a:solidFill>
                  <a:srgbClr val="6B5E55"/>
                </a:solidFill>
                <a:latin charset="0" pitchFamily="34" typeface="Calibri"/>
                <a:ea charset="-122" pitchFamily="34" typeface="Calibri"/>
                <a:cs charset="-120" pitchFamily="34" typeface="Calibri"/>
              </a:rPr>
              <a:t>是→实验性·否→非实验性</a:t>
            </a:r>
            <a:endParaRPr dirty="0" lang="en-US" sz="1600"/>
          </a:p>
        </p:txBody>
      </p:sp>
      <p:sp>
        <p:nvSpPr>
          <p:cNvPr id="24" name="Shape 22"/>
          <p:cNvSpPr/>
          <p:nvPr/>
        </p:nvSpPr>
        <p:spPr>
          <a:xfrm>
            <a:off x="6400800" y="1371600"/>
            <a:ext cx="5239512" cy="4572000"/>
          </a:xfrm>
          <a:prstGeom prst="roundRect">
            <a:avLst>
              <a:gd fmla="val 1600" name="adj"/>
            </a:avLst>
          </a:prstGeom>
          <a:solidFill>
            <a:srgbClr val="7A1F2B"/>
          </a:solidFill>
          <a:ln/>
        </p:spPr>
      </p:sp>
      <p:sp>
        <p:nvSpPr>
          <p:cNvPr id="25" name="Text 23"/>
          <p:cNvSpPr txBox="1"/>
          <p:nvPr/>
        </p:nvSpPr>
        <p:spPr>
          <a:xfrm>
            <a:off x="6675120" y="1554480"/>
            <a:ext cx="3657600" cy="237744"/>
          </a:xfrm>
          <a:prstGeom prst="rect">
            <a:avLst/>
          </a:prstGeom>
          <a:noFill/>
          <a:ln/>
        </p:spPr>
        <p:txBody>
          <a:bodyPr anchor="ctr" bIns="0" lIns="0" rIns="0" rtlCol="0" tIns="0" wrap="square"/>
          <a:lstStyle/>
          <a:p>
            <a:pPr indent="0" marL="0">
              <a:buNone/>
            </a:pPr>
            <a:r>
              <a:rPr b="1" dirty="0" kern="0" lang="en-US" spc="150" sz="1100">
                <a:solidFill>
                  <a:srgbClr val="EADBC0"/>
                </a:solidFill>
                <a:latin charset="0" pitchFamily="34" typeface="Calibri"/>
                <a:ea charset="-122" pitchFamily="34" typeface="Calibri"/>
                <a:cs charset="-120" pitchFamily="34" typeface="Calibri"/>
              </a:rPr>
              <a:t>工作的例子</a:t>
            </a:r>
            <a:endParaRPr dirty="0" lang="en-US" sz="1100"/>
          </a:p>
        </p:txBody>
      </p:sp>
      <p:sp>
        <p:nvSpPr>
          <p:cNvPr id="26" name="Text 24"/>
          <p:cNvSpPr txBox="1"/>
          <p:nvPr/>
        </p:nvSpPr>
        <p:spPr>
          <a:xfrm>
            <a:off x="6675120" y="1828800"/>
            <a:ext cx="4754880" cy="1005840"/>
          </a:xfrm>
          <a:prstGeom prst="rect">
            <a:avLst/>
          </a:prstGeom>
          <a:noFill/>
          <a:ln/>
        </p:spPr>
        <p:txBody>
          <a:bodyPr anchor="t" bIns="0" lIns="0" rIns="0" rtlCol="0" tIns="0" wrap="square"/>
          <a:lstStyle/>
          <a:p>
            <a:pPr indent="0" marL="0">
              <a:buNone/>
            </a:pPr>
            <a:r>
              <a:rPr dirty="0" i="1" lang="en-US" sz="1600">
                <a:solidFill>
                  <a:srgbClr val="FFFBF3"/>
                </a:solidFill>
                <a:latin charset="0" pitchFamily="34" typeface="Cambria"/>
                <a:ea charset="-122" pitchFamily="34" typeface="Cambria"/>
                <a:cs charset="-120" pitchFamily="34" typeface="Cambria"/>
              </a:rPr>
              <a:t>“视频建模对马来西亚PPKI班三名自闭症学生问候技巧的影响”</a:t>
            </a:r>
            <a:endParaRPr dirty="0" lang="en-US" sz="1600"/>
          </a:p>
        </p:txBody>
      </p:sp>
      <p:sp>
        <p:nvSpPr>
          <p:cNvPr id="27" name="Text 25"/>
          <p:cNvSpPr txBox="1"/>
          <p:nvPr/>
        </p:nvSpPr>
        <p:spPr>
          <a:xfrm>
            <a:off x="6675120" y="3017520"/>
            <a:ext cx="347472" cy="347472"/>
          </a:xfrm>
          <a:prstGeom prst="ellipse">
            <a:avLst/>
          </a:prstGeom>
          <a:solidFill>
            <a:srgbClr val="FFFBF3"/>
          </a:solidFill>
          <a:ln/>
        </p:spPr>
        <p:txBody>
          <a:bodyPr anchor="ctr" bIns="0" lIns="0" rIns="0" rtlCol="0" tIns="0" wrap="square">
            <a:normAutofit fontScale="70710" lnSpcReduction="10000"/>
          </a:bodyPr>
          <a:lstStyle/>
          <a:p>
            <a:pPr algn="ctr" indent="0" marL="0">
              <a:buNone/>
            </a:pPr>
            <a:r>
              <a:rPr b="1" dirty="0" lang="en-US" sz="1200">
                <a:solidFill>
                  <a:srgbClr val="7A1F2B"/>
                </a:solidFill>
                <a:latin charset="0" pitchFamily="34" typeface="Cambria"/>
                <a:ea charset="-122" pitchFamily="34" typeface="Cambria"/>
                <a:cs charset="-120" pitchFamily="34" typeface="Cambria"/>
              </a:rPr>
              <a:t>1</a:t>
            </a:r>
            <a:endParaRPr dirty="0" lang="en-US" sz="1200"/>
          </a:p>
        </p:txBody>
      </p:sp>
      <p:sp>
        <p:nvSpPr>
          <p:cNvPr id="28" name="Text 26"/>
          <p:cNvSpPr txBox="1"/>
          <p:nvPr/>
        </p:nvSpPr>
        <p:spPr>
          <a:xfrm>
            <a:off x="7178040" y="2980944"/>
            <a:ext cx="4297680" cy="457200"/>
          </a:xfrm>
          <a:prstGeom prst="rect">
            <a:avLst/>
          </a:prstGeom>
          <a:noFill/>
          <a:ln/>
        </p:spPr>
        <p:txBody>
          <a:bodyPr anchor="ctr" bIns="0" lIns="0" rIns="0" rtlCol="0" tIns="0" wrap="square"/>
          <a:lstStyle/>
          <a:p>
            <a:pPr indent="0" marL="0">
              <a:buNone/>
            </a:pPr>
            <a:r>
              <a:rPr b="1" dirty="0" lang="en-US" sz="1500">
                <a:solidFill>
                  <a:srgbClr val="FFFBF3"/>
                </a:solidFill>
                <a:latin charset="0" pitchFamily="34" typeface="Calibri"/>
                <a:ea charset="-122" pitchFamily="34" typeface="Calibri"/>
                <a:cs charset="-120" pitchFamily="34" typeface="Calibri"/>
              </a:rPr>
              <a:t>目的：评估：视频建模是否有效？</a:t>
            </a:r>
            <a:endParaRPr dirty="0" lang="en-US" sz="1500">
              <a:solidFill>
                <a:schemeClr val="bg1"/>
              </a:solidFill>
            </a:endParaRPr>
          </a:p>
        </p:txBody>
      </p:sp>
      <p:sp>
        <p:nvSpPr>
          <p:cNvPr id="29" name="Text 27"/>
          <p:cNvSpPr txBox="1"/>
          <p:nvPr/>
        </p:nvSpPr>
        <p:spPr>
          <a:xfrm>
            <a:off x="6675120" y="3639312"/>
            <a:ext cx="347472" cy="347472"/>
          </a:xfrm>
          <a:prstGeom prst="ellipse">
            <a:avLst/>
          </a:prstGeom>
          <a:solidFill>
            <a:srgbClr val="FFFBF3"/>
          </a:solidFill>
          <a:ln/>
        </p:spPr>
        <p:txBody>
          <a:bodyPr anchor="ctr" bIns="0" lIns="0" rIns="0" rtlCol="0" tIns="0" wrap="square">
            <a:normAutofit fontScale="70710" lnSpcReduction="10000"/>
          </a:bodyPr>
          <a:lstStyle/>
          <a:p>
            <a:pPr algn="ctr" indent="0" marL="0">
              <a:buNone/>
            </a:pPr>
            <a:r>
              <a:rPr b="1" dirty="0" lang="en-US" sz="1200">
                <a:solidFill>
                  <a:srgbClr val="7A1F2B"/>
                </a:solidFill>
                <a:latin charset="0" pitchFamily="34" typeface="Cambria"/>
                <a:ea charset="-122" pitchFamily="34" typeface="Cambria"/>
                <a:cs charset="-120" pitchFamily="34" typeface="Cambria"/>
              </a:rPr>
              <a:t>2</a:t>
            </a:r>
            <a:endParaRPr dirty="0" lang="en-US" sz="1200"/>
          </a:p>
        </p:txBody>
      </p:sp>
      <p:sp>
        <p:nvSpPr>
          <p:cNvPr id="30" name="Text 28"/>
          <p:cNvSpPr txBox="1"/>
          <p:nvPr/>
        </p:nvSpPr>
        <p:spPr>
          <a:xfrm>
            <a:off x="7178040" y="3602736"/>
            <a:ext cx="4297680" cy="457200"/>
          </a:xfrm>
          <a:prstGeom prst="rect">
            <a:avLst/>
          </a:prstGeom>
          <a:noFill/>
          <a:ln/>
        </p:spPr>
        <p:txBody>
          <a:bodyPr anchor="ctr" bIns="0" lIns="0" rIns="0" rtlCol="0" tIns="0" wrap="square"/>
          <a:lstStyle/>
          <a:p>
            <a:pPr indent="0" marL="0">
              <a:buNone/>
            </a:pPr>
            <a:r>
              <a:rPr b="1" dirty="0" lang="en-US" sz="1500">
                <a:solidFill>
                  <a:srgbClr val="FFFBF3"/>
                </a:solidFill>
                <a:latin charset="0" pitchFamily="34" typeface="Calibri"/>
                <a:ea charset="-122" pitchFamily="34" typeface="Calibri"/>
                <a:cs charset="-120" pitchFamily="34" typeface="Calibri"/>
              </a:rPr>
              <a:t>用途:应用</a:t>
            </a:r>
            <a:endParaRPr dirty="0" lang="en-US" sz="1500">
              <a:solidFill>
                <a:schemeClr val="bg1"/>
              </a:solidFill>
            </a:endParaRPr>
          </a:p>
        </p:txBody>
      </p:sp>
      <p:sp>
        <p:nvSpPr>
          <p:cNvPr id="31" name="Text 29"/>
          <p:cNvSpPr txBox="1"/>
          <p:nvPr/>
        </p:nvSpPr>
        <p:spPr>
          <a:xfrm>
            <a:off x="6675120" y="4261104"/>
            <a:ext cx="347472" cy="347472"/>
          </a:xfrm>
          <a:prstGeom prst="ellipse">
            <a:avLst/>
          </a:prstGeom>
          <a:solidFill>
            <a:srgbClr val="FFFBF3"/>
          </a:solidFill>
          <a:ln/>
        </p:spPr>
        <p:txBody>
          <a:bodyPr anchor="ctr" bIns="0" lIns="0" rIns="0" rtlCol="0" tIns="0" wrap="square">
            <a:normAutofit fontScale="70710" lnSpcReduction="10000"/>
          </a:bodyPr>
          <a:lstStyle/>
          <a:p>
            <a:pPr algn="ctr" indent="0" marL="0">
              <a:buNone/>
            </a:pPr>
            <a:r>
              <a:rPr b="1" dirty="0" lang="en-US" sz="1200">
                <a:solidFill>
                  <a:srgbClr val="7A1F2B"/>
                </a:solidFill>
                <a:latin charset="0" pitchFamily="34" typeface="Cambria"/>
                <a:ea charset="-122" pitchFamily="34" typeface="Cambria"/>
                <a:cs charset="-120" pitchFamily="34" typeface="Cambria"/>
              </a:rPr>
              <a:t>3</a:t>
            </a:r>
            <a:endParaRPr dirty="0" lang="en-US" sz="1200"/>
          </a:p>
        </p:txBody>
      </p:sp>
      <p:sp>
        <p:nvSpPr>
          <p:cNvPr id="32" name="Text 30"/>
          <p:cNvSpPr txBox="1"/>
          <p:nvPr/>
        </p:nvSpPr>
        <p:spPr>
          <a:xfrm>
            <a:off x="7178040" y="4224528"/>
            <a:ext cx="4297680" cy="457200"/>
          </a:xfrm>
          <a:prstGeom prst="rect">
            <a:avLst/>
          </a:prstGeom>
          <a:noFill/>
          <a:ln/>
        </p:spPr>
        <p:txBody>
          <a:bodyPr anchor="ctr" bIns="0" lIns="0" rIns="0" rtlCol="0" tIns="0" wrap="square"/>
          <a:lstStyle/>
          <a:p>
            <a:pPr indent="0" marL="0">
              <a:buNone/>
            </a:pPr>
            <a:r>
              <a:rPr b="1" dirty="0" lang="en-US" sz="1500">
                <a:solidFill>
                  <a:srgbClr val="FFFBF3"/>
                </a:solidFill>
                <a:latin charset="0" pitchFamily="34" typeface="Calibri"/>
                <a:ea charset="-122" pitchFamily="34" typeface="Calibri"/>
                <a:cs charset="-120" pitchFamily="34" typeface="Calibri"/>
              </a:rPr>
              <a:t>数据：定量：问候的重复计数</a:t>
            </a:r>
            <a:endParaRPr dirty="0" lang="en-US" sz="1500">
              <a:solidFill>
                <a:schemeClr val="bg1"/>
              </a:solidFill>
            </a:endParaRPr>
          </a:p>
        </p:txBody>
      </p:sp>
      <p:sp>
        <p:nvSpPr>
          <p:cNvPr id="33" name="Text 31"/>
          <p:cNvSpPr txBox="1"/>
          <p:nvPr/>
        </p:nvSpPr>
        <p:spPr>
          <a:xfrm>
            <a:off x="6675120" y="4882896"/>
            <a:ext cx="347472" cy="347472"/>
          </a:xfrm>
          <a:prstGeom prst="ellipse">
            <a:avLst/>
          </a:prstGeom>
          <a:solidFill>
            <a:srgbClr val="FFFBF3"/>
          </a:solidFill>
          <a:ln/>
        </p:spPr>
        <p:txBody>
          <a:bodyPr anchor="ctr" bIns="0" lIns="0" rIns="0" rtlCol="0" tIns="0" wrap="square">
            <a:normAutofit fontScale="70710" lnSpcReduction="10000"/>
          </a:bodyPr>
          <a:lstStyle/>
          <a:p>
            <a:pPr algn="ctr" indent="0" marL="0">
              <a:buNone/>
            </a:pPr>
            <a:r>
              <a:rPr b="1" dirty="0" lang="en-US" sz="1200">
                <a:solidFill>
                  <a:srgbClr val="7A1F2B"/>
                </a:solidFill>
                <a:latin charset="0" pitchFamily="34" typeface="Cambria"/>
                <a:ea charset="-122" pitchFamily="34" typeface="Cambria"/>
                <a:cs charset="-120" pitchFamily="34" typeface="Cambria"/>
              </a:rPr>
              <a:t>4</a:t>
            </a:r>
            <a:endParaRPr dirty="0" lang="en-US" sz="1200"/>
          </a:p>
        </p:txBody>
      </p:sp>
      <p:sp>
        <p:nvSpPr>
          <p:cNvPr id="34" name="Text 32"/>
          <p:cNvSpPr txBox="1"/>
          <p:nvPr/>
        </p:nvSpPr>
        <p:spPr>
          <a:xfrm>
            <a:off x="7178040" y="4846320"/>
            <a:ext cx="4297680" cy="457200"/>
          </a:xfrm>
          <a:prstGeom prst="rect">
            <a:avLst/>
          </a:prstGeom>
          <a:noFill/>
          <a:ln/>
        </p:spPr>
        <p:txBody>
          <a:bodyPr anchor="ctr" bIns="0" lIns="0" rIns="0" rtlCol="0" tIns="0" wrap="square"/>
          <a:lstStyle/>
          <a:p>
            <a:pPr indent="0" marL="0">
              <a:buNone/>
            </a:pPr>
            <a:r>
              <a:rPr b="1" dirty="0" lang="en-US" sz="1500">
                <a:solidFill>
                  <a:srgbClr val="FFFBF3"/>
                </a:solidFill>
                <a:latin charset="0" pitchFamily="34" typeface="Calibri"/>
                <a:ea charset="-122" pitchFamily="34" typeface="Calibri"/>
                <a:cs charset="-120" pitchFamily="34" typeface="Calibri"/>
              </a:rPr>
              <a:t>干预：Yes：实验性（单病例设计）</a:t>
            </a:r>
            <a:endParaRPr dirty="0" lang="en-US" sz="1500">
              <a:solidFill>
                <a:schemeClr val="bg1"/>
              </a:solidFill>
            </a:endParaRPr>
          </a:p>
        </p:txBody>
      </p:sp>
      <p:sp>
        <p:nvSpPr>
          <p:cNvPr id="35" name="Text 33"/>
          <p:cNvSpPr txBox="1"/>
          <p:nvPr/>
        </p:nvSpPr>
        <p:spPr>
          <a:xfrm>
            <a:off x="6675120" y="5486400"/>
            <a:ext cx="4754880" cy="320040"/>
          </a:xfrm>
          <a:prstGeom prst="rect">
            <a:avLst/>
          </a:prstGeom>
          <a:noFill/>
          <a:ln/>
        </p:spPr>
        <p:txBody>
          <a:bodyPr anchor="t" bIns="0" lIns="0" rIns="0" rtlCol="0" tIns="0" wrap="square"/>
          <a:lstStyle/>
          <a:p>
            <a:pPr indent="0" marL="0">
              <a:buNone/>
            </a:pPr>
            <a:r>
              <a:rPr dirty="0" i="1" lang="en-US" sz="1150">
                <a:solidFill>
                  <a:srgbClr val="EADBC0"/>
                </a:solidFill>
                <a:latin charset="0" pitchFamily="34" typeface="Calibri"/>
                <a:ea charset="-122" pitchFamily="34" typeface="Calibri"/>
                <a:cs charset="-120" pitchFamily="34" typeface="Calibri"/>
              </a:rPr>
              <a:t>周四你会遇到单一案例设计。</a:t>
            </a:r>
            <a:endParaRPr dirty="0" lang="en-US" sz="1150"/>
          </a:p>
        </p:txBody>
      </p:sp>
      <p:sp>
        <p:nvSpPr>
          <p:cNvPr id="36"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name="Slide 2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b部分·检查你的理解</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快速检查：对这些研究进行分类</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71600"/>
            <a:ext cx="5408676" cy="2011680"/>
          </a:xfrm>
          <a:prstGeom prst="roundRect">
            <a:avLst>
              <a:gd fmla="val 3636" name="adj"/>
            </a:avLst>
          </a:prstGeom>
          <a:solidFill>
            <a:srgbClr val="EFE5D3"/>
          </a:solidFill>
          <a:ln/>
        </p:spPr>
      </p:sp>
      <p:sp>
        <p:nvSpPr>
          <p:cNvPr id="6" name="Text 4"/>
          <p:cNvSpPr txBox="1"/>
          <p:nvPr/>
        </p:nvSpPr>
        <p:spPr>
          <a:xfrm>
            <a:off x="731520" y="1554480"/>
            <a:ext cx="457200" cy="457200"/>
          </a:xfrm>
          <a:prstGeom prst="ellipse">
            <a:avLst/>
          </a:prstGeom>
          <a:solidFill>
            <a:srgbClr val="7A1F2B"/>
          </a:solidFill>
          <a:ln/>
        </p:spPr>
        <p:txBody>
          <a:bodyPr anchor="ctr" bIns="0" lIns="0" rIns="0" rtlCol="0" tIns="0" wrap="square">
            <a:normAutofit fontScale="50000" lnSpcReduction="10000"/>
          </a:bodyPr>
          <a:lstStyle/>
          <a:p>
            <a:pPr algn="ctr" indent="0" marL="0">
              <a:buNone/>
            </a:pPr>
            <a:r>
              <a:rPr b="1" dirty="0" lang="en-US" sz="1700">
                <a:solidFill>
                  <a:srgbClr val="FFFBF3"/>
                </a:solidFill>
                <a:latin charset="0" pitchFamily="34" typeface="Cambria"/>
                <a:ea charset="-122" pitchFamily="34" typeface="Cambria"/>
                <a:cs charset="-120" pitchFamily="34" typeface="Cambria"/>
              </a:rPr>
              <a:t>一个</a:t>
            </a:r>
            <a:endParaRPr dirty="0" lang="en-US" sz="1700"/>
          </a:p>
        </p:txBody>
      </p:sp>
      <p:sp>
        <p:nvSpPr>
          <p:cNvPr id="7" name="Text 5"/>
          <p:cNvSpPr txBox="1"/>
          <p:nvPr/>
        </p:nvSpPr>
        <p:spPr>
          <a:xfrm>
            <a:off x="1371600" y="1508760"/>
            <a:ext cx="4402836" cy="777240"/>
          </a:xfrm>
          <a:prstGeom prst="rect">
            <a:avLst/>
          </a:prstGeom>
          <a:noFill/>
          <a:ln/>
        </p:spPr>
        <p:txBody>
          <a:bodyPr anchor="ctr" bIns="0" lIns="0" rIns="0" rtlCol="0" tIns="0" wrap="square"/>
          <a:lstStyle/>
          <a:p>
            <a:pPr indent="0" marL="0">
              <a:buNone/>
            </a:pPr>
            <a:r>
              <a:rPr dirty="0" i="1" lang="en-US" sz="1600">
                <a:solidFill>
                  <a:srgbClr val="2E2522"/>
                </a:solidFill>
                <a:latin charset="0" pitchFamily="34" typeface="Cambria"/>
                <a:ea charset="-122" pitchFamily="34" typeface="Cambria"/>
                <a:cs charset="-120" pitchFamily="34" typeface="Cambria"/>
              </a:rPr>
              <a:t>《江苏家长寻求自闭症诊断的经历：访谈研究》</a:t>
            </a:r>
            <a:endParaRPr dirty="0" lang="en-US" sz="1600"/>
          </a:p>
        </p:txBody>
      </p:sp>
      <p:sp>
        <p:nvSpPr>
          <p:cNvPr id="8" name="Text 6"/>
          <p:cNvSpPr txBox="1"/>
          <p:nvPr/>
        </p:nvSpPr>
        <p:spPr>
          <a:xfrm>
            <a:off x="1371600" y="251460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目的:</a:t>
            </a:r>
            <a:endParaRPr dirty="0" lang="en-US" sz="1150"/>
          </a:p>
        </p:txBody>
      </p:sp>
      <p:sp>
        <p:nvSpPr>
          <p:cNvPr id="9" name="Shape 7"/>
          <p:cNvSpPr/>
          <p:nvPr/>
        </p:nvSpPr>
        <p:spPr>
          <a:xfrm>
            <a:off x="1371600" y="3063240"/>
            <a:ext cx="1284732" cy="914"/>
          </a:xfrm>
          <a:prstGeom prst="line">
            <a:avLst/>
          </a:prstGeom>
          <a:noFill/>
          <a:ln w="12700">
            <a:solidFill>
              <a:srgbClr val="C9AE85"/>
            </a:solidFill>
            <a:prstDash val="solid"/>
          </a:ln>
        </p:spPr>
      </p:sp>
      <p:sp>
        <p:nvSpPr>
          <p:cNvPr id="10" name="Text 8"/>
          <p:cNvSpPr txBox="1"/>
          <p:nvPr/>
        </p:nvSpPr>
        <p:spPr>
          <a:xfrm>
            <a:off x="2839212" y="2514600"/>
            <a:ext cx="914400" cy="274320"/>
          </a:xfrm>
          <a:prstGeom prst="rect">
            <a:avLst/>
          </a:prstGeom>
          <a:noFill/>
          <a:ln/>
        </p:spPr>
        <p:txBody>
          <a:bodyPr anchor="t" bIns="0" lIns="0" rIns="0" rtlCol="0" tIns="0" wrap="square">
            <a:normAutofit fontScale="81649" lnSpcReduction="10000"/>
          </a:bodyPr>
          <a:lstStyle/>
          <a:p>
            <a:pPr indent="0" marL="0">
              <a:buNone/>
            </a:pPr>
            <a:r>
              <a:rPr b="1" dirty="0" lang="en-US" sz="1150">
                <a:solidFill>
                  <a:srgbClr val="7A1F2B"/>
                </a:solidFill>
                <a:latin charset="0" pitchFamily="34" typeface="Calibri"/>
                <a:ea charset="-122" pitchFamily="34" typeface="Calibri"/>
                <a:cs charset="-120" pitchFamily="34" typeface="Calibri"/>
              </a:rPr>
              <a:t>使用:</a:t>
            </a:r>
            <a:endParaRPr dirty="0" lang="en-US" sz="1150"/>
          </a:p>
        </p:txBody>
      </p:sp>
      <p:sp>
        <p:nvSpPr>
          <p:cNvPr id="11" name="Shape 9"/>
          <p:cNvSpPr/>
          <p:nvPr/>
        </p:nvSpPr>
        <p:spPr>
          <a:xfrm>
            <a:off x="2839212" y="3063240"/>
            <a:ext cx="1284732" cy="914"/>
          </a:xfrm>
          <a:prstGeom prst="line">
            <a:avLst/>
          </a:prstGeom>
          <a:noFill/>
          <a:ln w="12700">
            <a:solidFill>
              <a:srgbClr val="C9AE85"/>
            </a:solidFill>
            <a:prstDash val="solid"/>
          </a:ln>
        </p:spPr>
      </p:sp>
      <p:sp>
        <p:nvSpPr>
          <p:cNvPr id="12" name="Text 10"/>
          <p:cNvSpPr txBox="1"/>
          <p:nvPr/>
        </p:nvSpPr>
        <p:spPr>
          <a:xfrm>
            <a:off x="4306824" y="251460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方法:</a:t>
            </a:r>
            <a:endParaRPr dirty="0" lang="en-US" sz="1150"/>
          </a:p>
        </p:txBody>
      </p:sp>
      <p:sp>
        <p:nvSpPr>
          <p:cNvPr id="13" name="Shape 11"/>
          <p:cNvSpPr/>
          <p:nvPr/>
        </p:nvSpPr>
        <p:spPr>
          <a:xfrm>
            <a:off x="4306824" y="3063240"/>
            <a:ext cx="1284732" cy="914"/>
          </a:xfrm>
          <a:prstGeom prst="line">
            <a:avLst/>
          </a:prstGeom>
          <a:noFill/>
          <a:ln w="12700">
            <a:solidFill>
              <a:srgbClr val="C9AE85"/>
            </a:solidFill>
            <a:prstDash val="solid"/>
          </a:ln>
        </p:spPr>
      </p:sp>
      <p:sp>
        <p:nvSpPr>
          <p:cNvPr id="14" name="Shape 12"/>
          <p:cNvSpPr/>
          <p:nvPr/>
        </p:nvSpPr>
        <p:spPr>
          <a:xfrm>
            <a:off x="6231636" y="1371600"/>
            <a:ext cx="5408676" cy="2011680"/>
          </a:xfrm>
          <a:prstGeom prst="roundRect">
            <a:avLst>
              <a:gd fmla="val 3636" name="adj"/>
            </a:avLst>
          </a:prstGeom>
          <a:solidFill>
            <a:srgbClr val="EFE5D3"/>
          </a:solidFill>
          <a:ln/>
        </p:spPr>
      </p:sp>
      <p:sp>
        <p:nvSpPr>
          <p:cNvPr id="15" name="Text 13"/>
          <p:cNvSpPr txBox="1"/>
          <p:nvPr/>
        </p:nvSpPr>
        <p:spPr>
          <a:xfrm>
            <a:off x="6414516" y="1554480"/>
            <a:ext cx="457200" cy="45720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700">
                <a:solidFill>
                  <a:srgbClr val="FFFBF3"/>
                </a:solidFill>
                <a:latin charset="0" pitchFamily="34" typeface="Cambria"/>
                <a:ea charset="-122" pitchFamily="34" typeface="Cambria"/>
                <a:cs charset="-120" pitchFamily="34" typeface="Cambria"/>
              </a:rPr>
              <a:t>B</a:t>
            </a:r>
            <a:endParaRPr dirty="0" lang="en-US" sz="1700"/>
          </a:p>
        </p:txBody>
      </p:sp>
      <p:sp>
        <p:nvSpPr>
          <p:cNvPr id="16" name="Text 14"/>
          <p:cNvSpPr txBox="1"/>
          <p:nvPr/>
        </p:nvSpPr>
        <p:spPr>
          <a:xfrm>
            <a:off x="7054596" y="1508760"/>
            <a:ext cx="4402836" cy="777240"/>
          </a:xfrm>
          <a:prstGeom prst="rect">
            <a:avLst/>
          </a:prstGeom>
          <a:noFill/>
          <a:ln/>
        </p:spPr>
        <p:txBody>
          <a:bodyPr anchor="ctr" bIns="0" lIns="0" rIns="0" rtlCol="0" tIns="0" wrap="square"/>
          <a:lstStyle/>
          <a:p>
            <a:pPr indent="0" marL="0">
              <a:buNone/>
            </a:pPr>
            <a:r>
              <a:rPr dirty="0" i="1" lang="en-US" sz="1600">
                <a:solidFill>
                  <a:srgbClr val="2E2522"/>
                </a:solidFill>
                <a:latin charset="0" pitchFamily="34" typeface="Cambria"/>
                <a:ea charset="-122" pitchFamily="34" typeface="Cambria"/>
                <a:cs charset="-120" pitchFamily="34" typeface="Cambria"/>
              </a:rPr>
              <a:t>“霹雳州一年级学生阅读困难的普遍程度：对40所学校的调查”</a:t>
            </a:r>
            <a:endParaRPr dirty="0" lang="en-US" sz="1600"/>
          </a:p>
        </p:txBody>
      </p:sp>
      <p:sp>
        <p:nvSpPr>
          <p:cNvPr id="17" name="Text 15"/>
          <p:cNvSpPr txBox="1"/>
          <p:nvPr/>
        </p:nvSpPr>
        <p:spPr>
          <a:xfrm>
            <a:off x="7054596" y="251460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目的:</a:t>
            </a:r>
            <a:endParaRPr dirty="0" lang="en-US" sz="1150"/>
          </a:p>
        </p:txBody>
      </p:sp>
      <p:sp>
        <p:nvSpPr>
          <p:cNvPr id="18" name="Shape 16"/>
          <p:cNvSpPr/>
          <p:nvPr/>
        </p:nvSpPr>
        <p:spPr>
          <a:xfrm>
            <a:off x="7054596" y="3063240"/>
            <a:ext cx="1284732" cy="914"/>
          </a:xfrm>
          <a:prstGeom prst="line">
            <a:avLst/>
          </a:prstGeom>
          <a:noFill/>
          <a:ln w="12700">
            <a:solidFill>
              <a:srgbClr val="C9AE85"/>
            </a:solidFill>
            <a:prstDash val="solid"/>
          </a:ln>
        </p:spPr>
      </p:sp>
      <p:sp>
        <p:nvSpPr>
          <p:cNvPr id="19" name="Text 17"/>
          <p:cNvSpPr txBox="1"/>
          <p:nvPr/>
        </p:nvSpPr>
        <p:spPr>
          <a:xfrm>
            <a:off x="8522208" y="2514600"/>
            <a:ext cx="914400" cy="274320"/>
          </a:xfrm>
          <a:prstGeom prst="rect">
            <a:avLst/>
          </a:prstGeom>
          <a:noFill/>
          <a:ln/>
        </p:spPr>
        <p:txBody>
          <a:bodyPr anchor="t" bIns="0" lIns="0" rIns="0" rtlCol="0" tIns="0" wrap="square">
            <a:normAutofit fontScale="81649" lnSpcReduction="10000"/>
          </a:bodyPr>
          <a:lstStyle/>
          <a:p>
            <a:pPr indent="0" marL="0">
              <a:buNone/>
            </a:pPr>
            <a:r>
              <a:rPr b="1" dirty="0" lang="en-US" sz="1150">
                <a:solidFill>
                  <a:srgbClr val="7A1F2B"/>
                </a:solidFill>
                <a:latin charset="0" pitchFamily="34" typeface="Calibri"/>
                <a:ea charset="-122" pitchFamily="34" typeface="Calibri"/>
                <a:cs charset="-120" pitchFamily="34" typeface="Calibri"/>
              </a:rPr>
              <a:t>使用:</a:t>
            </a:r>
            <a:endParaRPr dirty="0" lang="en-US" sz="1150"/>
          </a:p>
        </p:txBody>
      </p:sp>
      <p:sp>
        <p:nvSpPr>
          <p:cNvPr id="20" name="Shape 18"/>
          <p:cNvSpPr/>
          <p:nvPr/>
        </p:nvSpPr>
        <p:spPr>
          <a:xfrm>
            <a:off x="8522208" y="3063240"/>
            <a:ext cx="1284732" cy="914"/>
          </a:xfrm>
          <a:prstGeom prst="line">
            <a:avLst/>
          </a:prstGeom>
          <a:noFill/>
          <a:ln w="12700">
            <a:solidFill>
              <a:srgbClr val="C9AE85"/>
            </a:solidFill>
            <a:prstDash val="solid"/>
          </a:ln>
        </p:spPr>
      </p:sp>
      <p:sp>
        <p:nvSpPr>
          <p:cNvPr id="21" name="Text 19"/>
          <p:cNvSpPr txBox="1"/>
          <p:nvPr/>
        </p:nvSpPr>
        <p:spPr>
          <a:xfrm>
            <a:off x="9989820" y="251460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方法:</a:t>
            </a:r>
            <a:endParaRPr dirty="0" lang="en-US" sz="1150"/>
          </a:p>
        </p:txBody>
      </p:sp>
      <p:sp>
        <p:nvSpPr>
          <p:cNvPr id="22" name="Shape 20"/>
          <p:cNvSpPr/>
          <p:nvPr/>
        </p:nvSpPr>
        <p:spPr>
          <a:xfrm>
            <a:off x="9989820" y="3063240"/>
            <a:ext cx="1284732" cy="914"/>
          </a:xfrm>
          <a:prstGeom prst="line">
            <a:avLst/>
          </a:prstGeom>
          <a:noFill/>
          <a:ln w="12700">
            <a:solidFill>
              <a:srgbClr val="C9AE85"/>
            </a:solidFill>
            <a:prstDash val="solid"/>
          </a:ln>
        </p:spPr>
      </p:sp>
      <p:sp>
        <p:nvSpPr>
          <p:cNvPr id="23" name="Shape 21"/>
          <p:cNvSpPr/>
          <p:nvPr/>
        </p:nvSpPr>
        <p:spPr>
          <a:xfrm>
            <a:off x="548640" y="3611880"/>
            <a:ext cx="5408676" cy="2011680"/>
          </a:xfrm>
          <a:prstGeom prst="roundRect">
            <a:avLst>
              <a:gd fmla="val 3636" name="adj"/>
            </a:avLst>
          </a:prstGeom>
          <a:solidFill>
            <a:srgbClr val="EFE5D3"/>
          </a:solidFill>
          <a:ln/>
        </p:spPr>
      </p:sp>
      <p:sp>
        <p:nvSpPr>
          <p:cNvPr id="24" name="Text 22"/>
          <p:cNvSpPr txBox="1"/>
          <p:nvPr/>
        </p:nvSpPr>
        <p:spPr>
          <a:xfrm>
            <a:off x="731520" y="3794760"/>
            <a:ext cx="457200" cy="45720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700">
                <a:solidFill>
                  <a:srgbClr val="FFFBF3"/>
                </a:solidFill>
                <a:latin charset="0" pitchFamily="34" typeface="Cambria"/>
                <a:ea charset="-122" pitchFamily="34" typeface="Cambria"/>
                <a:cs charset="-120" pitchFamily="34" typeface="Cambria"/>
              </a:rPr>
              <a:t>C</a:t>
            </a:r>
            <a:endParaRPr dirty="0" lang="en-US" sz="1700"/>
          </a:p>
        </p:txBody>
      </p:sp>
      <p:sp>
        <p:nvSpPr>
          <p:cNvPr id="25" name="Text 23"/>
          <p:cNvSpPr txBox="1"/>
          <p:nvPr/>
        </p:nvSpPr>
        <p:spPr>
          <a:xfrm>
            <a:off x="1371600" y="3749040"/>
            <a:ext cx="4402836" cy="777240"/>
          </a:xfrm>
          <a:prstGeom prst="rect">
            <a:avLst/>
          </a:prstGeom>
          <a:noFill/>
          <a:ln/>
        </p:spPr>
        <p:txBody>
          <a:bodyPr anchor="ctr" bIns="0" lIns="0" rIns="0" rtlCol="0" tIns="0" wrap="square"/>
          <a:lstStyle/>
          <a:p>
            <a:pPr indent="0" marL="0">
              <a:buNone/>
            </a:pPr>
            <a:r>
              <a:rPr dirty="0" i="1" lang="en-US" sz="1600">
                <a:solidFill>
                  <a:srgbClr val="2E2522"/>
                </a:solidFill>
                <a:latin charset="0" pitchFamily="34" typeface="Cambria"/>
                <a:ea charset="-122" pitchFamily="34" typeface="Cambria"/>
                <a:cs charset="-120" pitchFamily="34" typeface="Cambria"/>
              </a:rPr>
              <a:t>“马来西亚小学教师自我效能感与包容态度”</a:t>
            </a:r>
            <a:endParaRPr dirty="0" lang="en-US" sz="1600"/>
          </a:p>
        </p:txBody>
      </p:sp>
      <p:sp>
        <p:nvSpPr>
          <p:cNvPr id="26" name="Text 24"/>
          <p:cNvSpPr txBox="1"/>
          <p:nvPr/>
        </p:nvSpPr>
        <p:spPr>
          <a:xfrm>
            <a:off x="1371600" y="475488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目的:</a:t>
            </a:r>
            <a:endParaRPr dirty="0" lang="en-US" sz="1150"/>
          </a:p>
        </p:txBody>
      </p:sp>
      <p:sp>
        <p:nvSpPr>
          <p:cNvPr id="27" name="Shape 25"/>
          <p:cNvSpPr/>
          <p:nvPr/>
        </p:nvSpPr>
        <p:spPr>
          <a:xfrm>
            <a:off x="1371600" y="5303520"/>
            <a:ext cx="1284732" cy="914"/>
          </a:xfrm>
          <a:prstGeom prst="line">
            <a:avLst/>
          </a:prstGeom>
          <a:noFill/>
          <a:ln w="12700">
            <a:solidFill>
              <a:srgbClr val="C9AE85"/>
            </a:solidFill>
            <a:prstDash val="solid"/>
          </a:ln>
        </p:spPr>
      </p:sp>
      <p:sp>
        <p:nvSpPr>
          <p:cNvPr id="28" name="Text 26"/>
          <p:cNvSpPr txBox="1"/>
          <p:nvPr/>
        </p:nvSpPr>
        <p:spPr>
          <a:xfrm>
            <a:off x="2839212" y="4754880"/>
            <a:ext cx="914400" cy="274320"/>
          </a:xfrm>
          <a:prstGeom prst="rect">
            <a:avLst/>
          </a:prstGeom>
          <a:noFill/>
          <a:ln/>
        </p:spPr>
        <p:txBody>
          <a:bodyPr anchor="t" bIns="0" lIns="0" rIns="0" rtlCol="0" tIns="0" wrap="square">
            <a:normAutofit fontScale="81649" lnSpcReduction="10000"/>
          </a:bodyPr>
          <a:lstStyle/>
          <a:p>
            <a:pPr indent="0" marL="0">
              <a:buNone/>
            </a:pPr>
            <a:r>
              <a:rPr b="1" dirty="0" lang="en-US" sz="1150">
                <a:solidFill>
                  <a:srgbClr val="7A1F2B"/>
                </a:solidFill>
                <a:latin charset="0" pitchFamily="34" typeface="Calibri"/>
                <a:ea charset="-122" pitchFamily="34" typeface="Calibri"/>
                <a:cs charset="-120" pitchFamily="34" typeface="Calibri"/>
              </a:rPr>
              <a:t>使用:</a:t>
            </a:r>
            <a:endParaRPr dirty="0" lang="en-US" sz="1150"/>
          </a:p>
        </p:txBody>
      </p:sp>
      <p:sp>
        <p:nvSpPr>
          <p:cNvPr id="29" name="Shape 27"/>
          <p:cNvSpPr/>
          <p:nvPr/>
        </p:nvSpPr>
        <p:spPr>
          <a:xfrm>
            <a:off x="2839212" y="5303520"/>
            <a:ext cx="1284732" cy="914"/>
          </a:xfrm>
          <a:prstGeom prst="line">
            <a:avLst/>
          </a:prstGeom>
          <a:noFill/>
          <a:ln w="12700">
            <a:solidFill>
              <a:srgbClr val="C9AE85"/>
            </a:solidFill>
            <a:prstDash val="solid"/>
          </a:ln>
        </p:spPr>
      </p:sp>
      <p:sp>
        <p:nvSpPr>
          <p:cNvPr id="30" name="Text 28"/>
          <p:cNvSpPr txBox="1"/>
          <p:nvPr/>
        </p:nvSpPr>
        <p:spPr>
          <a:xfrm>
            <a:off x="4306824" y="475488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方法:</a:t>
            </a:r>
            <a:endParaRPr dirty="0" lang="en-US" sz="1150"/>
          </a:p>
        </p:txBody>
      </p:sp>
      <p:sp>
        <p:nvSpPr>
          <p:cNvPr id="31" name="Shape 29"/>
          <p:cNvSpPr/>
          <p:nvPr/>
        </p:nvSpPr>
        <p:spPr>
          <a:xfrm>
            <a:off x="4306824" y="5303520"/>
            <a:ext cx="1284732" cy="914"/>
          </a:xfrm>
          <a:prstGeom prst="line">
            <a:avLst/>
          </a:prstGeom>
          <a:noFill/>
          <a:ln w="12700">
            <a:solidFill>
              <a:srgbClr val="C9AE85"/>
            </a:solidFill>
            <a:prstDash val="solid"/>
          </a:ln>
        </p:spPr>
      </p:sp>
      <p:sp>
        <p:nvSpPr>
          <p:cNvPr id="32" name="Shape 30"/>
          <p:cNvSpPr/>
          <p:nvPr/>
        </p:nvSpPr>
        <p:spPr>
          <a:xfrm>
            <a:off x="6231636" y="3611880"/>
            <a:ext cx="5408676" cy="2011680"/>
          </a:xfrm>
          <a:prstGeom prst="roundRect">
            <a:avLst>
              <a:gd fmla="val 3636" name="adj"/>
            </a:avLst>
          </a:prstGeom>
          <a:solidFill>
            <a:srgbClr val="EFE5D3"/>
          </a:solidFill>
          <a:ln/>
        </p:spPr>
      </p:sp>
      <p:sp>
        <p:nvSpPr>
          <p:cNvPr id="33" name="Text 31"/>
          <p:cNvSpPr txBox="1"/>
          <p:nvPr/>
        </p:nvSpPr>
        <p:spPr>
          <a:xfrm>
            <a:off x="6414516" y="3794760"/>
            <a:ext cx="457200" cy="45720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700">
                <a:solidFill>
                  <a:srgbClr val="FFFBF3"/>
                </a:solidFill>
                <a:latin charset="0" pitchFamily="34" typeface="Cambria"/>
                <a:ea charset="-122" pitchFamily="34" typeface="Cambria"/>
                <a:cs charset="-120" pitchFamily="34" typeface="Cambria"/>
              </a:rPr>
              <a:t>D</a:t>
            </a:r>
            <a:endParaRPr dirty="0" lang="en-US" sz="1700"/>
          </a:p>
        </p:txBody>
      </p:sp>
      <p:sp>
        <p:nvSpPr>
          <p:cNvPr id="34" name="Text 32"/>
          <p:cNvSpPr txBox="1"/>
          <p:nvPr/>
        </p:nvSpPr>
        <p:spPr>
          <a:xfrm>
            <a:off x="7054596" y="3749040"/>
            <a:ext cx="4402836" cy="777240"/>
          </a:xfrm>
          <a:prstGeom prst="rect">
            <a:avLst/>
          </a:prstGeom>
          <a:noFill/>
          <a:ln/>
        </p:spPr>
        <p:txBody>
          <a:bodyPr anchor="ctr" bIns="0" lIns="0" rIns="0" rtlCol="0" tIns="0" wrap="square"/>
          <a:lstStyle/>
          <a:p>
            <a:pPr indent="0" marL="0">
              <a:buNone/>
            </a:pPr>
            <a:r>
              <a:rPr dirty="0" i="1" lang="en-US" sz="1600">
                <a:solidFill>
                  <a:srgbClr val="2E2522"/>
                </a:solidFill>
                <a:latin charset="0" pitchFamily="34" typeface="Cambria"/>
                <a:ea charset="-122" pitchFamily="34" typeface="Cambria"/>
                <a:cs charset="-120" pitchFamily="34" typeface="Cambria"/>
              </a:rPr>
              <a:t>“与南京失聪青年及其家人共同设计一个过渡项目”</a:t>
            </a:r>
            <a:endParaRPr dirty="0" lang="en-US" sz="1600"/>
          </a:p>
        </p:txBody>
      </p:sp>
      <p:sp>
        <p:nvSpPr>
          <p:cNvPr id="35" name="Text 33"/>
          <p:cNvSpPr txBox="1"/>
          <p:nvPr/>
        </p:nvSpPr>
        <p:spPr>
          <a:xfrm>
            <a:off x="7054596" y="475488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目的:</a:t>
            </a:r>
            <a:endParaRPr dirty="0" lang="en-US" sz="1150"/>
          </a:p>
        </p:txBody>
      </p:sp>
      <p:sp>
        <p:nvSpPr>
          <p:cNvPr id="36" name="Shape 34"/>
          <p:cNvSpPr/>
          <p:nvPr/>
        </p:nvSpPr>
        <p:spPr>
          <a:xfrm>
            <a:off x="7054596" y="5303520"/>
            <a:ext cx="1284732" cy="914"/>
          </a:xfrm>
          <a:prstGeom prst="line">
            <a:avLst/>
          </a:prstGeom>
          <a:noFill/>
          <a:ln w="12700">
            <a:solidFill>
              <a:srgbClr val="C9AE85"/>
            </a:solidFill>
            <a:prstDash val="solid"/>
          </a:ln>
        </p:spPr>
      </p:sp>
      <p:sp>
        <p:nvSpPr>
          <p:cNvPr id="37" name="Text 35"/>
          <p:cNvSpPr txBox="1"/>
          <p:nvPr/>
        </p:nvSpPr>
        <p:spPr>
          <a:xfrm>
            <a:off x="8522208" y="4754880"/>
            <a:ext cx="914400" cy="274320"/>
          </a:xfrm>
          <a:prstGeom prst="rect">
            <a:avLst/>
          </a:prstGeom>
          <a:noFill/>
          <a:ln/>
        </p:spPr>
        <p:txBody>
          <a:bodyPr anchor="t" bIns="0" lIns="0" rIns="0" rtlCol="0" tIns="0" wrap="square">
            <a:normAutofit fontScale="81649" lnSpcReduction="10000"/>
          </a:bodyPr>
          <a:lstStyle/>
          <a:p>
            <a:pPr indent="0" marL="0">
              <a:buNone/>
            </a:pPr>
            <a:r>
              <a:rPr b="1" dirty="0" lang="en-US" sz="1150">
                <a:solidFill>
                  <a:srgbClr val="7A1F2B"/>
                </a:solidFill>
                <a:latin charset="0" pitchFamily="34" typeface="Calibri"/>
                <a:ea charset="-122" pitchFamily="34" typeface="Calibri"/>
                <a:cs charset="-120" pitchFamily="34" typeface="Calibri"/>
              </a:rPr>
              <a:t>使用:</a:t>
            </a:r>
            <a:endParaRPr dirty="0" lang="en-US" sz="1150"/>
          </a:p>
        </p:txBody>
      </p:sp>
      <p:sp>
        <p:nvSpPr>
          <p:cNvPr id="38" name="Shape 36"/>
          <p:cNvSpPr/>
          <p:nvPr/>
        </p:nvSpPr>
        <p:spPr>
          <a:xfrm>
            <a:off x="8522208" y="5303520"/>
            <a:ext cx="1284732" cy="914"/>
          </a:xfrm>
          <a:prstGeom prst="line">
            <a:avLst/>
          </a:prstGeom>
          <a:noFill/>
          <a:ln w="12700">
            <a:solidFill>
              <a:srgbClr val="C9AE85"/>
            </a:solidFill>
            <a:prstDash val="solid"/>
          </a:ln>
        </p:spPr>
      </p:sp>
      <p:sp>
        <p:nvSpPr>
          <p:cNvPr id="39" name="Text 37"/>
          <p:cNvSpPr txBox="1"/>
          <p:nvPr/>
        </p:nvSpPr>
        <p:spPr>
          <a:xfrm>
            <a:off x="9989820" y="4754880"/>
            <a:ext cx="914400" cy="274320"/>
          </a:xfrm>
          <a:prstGeom prst="rect">
            <a:avLst/>
          </a:prstGeom>
          <a:noFill/>
          <a:ln/>
        </p:spPr>
        <p:txBody>
          <a:bodyPr anchor="t" bIns="0" lIns="0" rIns="0" rtlCol="0" tIns="0" wrap="square"/>
          <a:lstStyle/>
          <a:p>
            <a:pPr indent="0" marL="0">
              <a:buNone/>
            </a:pPr>
            <a:r>
              <a:rPr b="1" dirty="0" lang="en-US" sz="1150">
                <a:solidFill>
                  <a:srgbClr val="7A1F2B"/>
                </a:solidFill>
                <a:latin charset="0" pitchFamily="34" typeface="Calibri"/>
                <a:ea charset="-122" pitchFamily="34" typeface="Calibri"/>
                <a:cs charset="-120" pitchFamily="34" typeface="Calibri"/>
              </a:rPr>
              <a:t>方法:</a:t>
            </a:r>
            <a:endParaRPr dirty="0" lang="en-US" sz="1150"/>
          </a:p>
        </p:txBody>
      </p:sp>
      <p:sp>
        <p:nvSpPr>
          <p:cNvPr id="40" name="Shape 38"/>
          <p:cNvSpPr/>
          <p:nvPr/>
        </p:nvSpPr>
        <p:spPr>
          <a:xfrm>
            <a:off x="9989820" y="5303520"/>
            <a:ext cx="1284732" cy="914"/>
          </a:xfrm>
          <a:prstGeom prst="line">
            <a:avLst/>
          </a:prstGeom>
          <a:noFill/>
          <a:ln w="12700">
            <a:solidFill>
              <a:srgbClr val="C9AE85"/>
            </a:solidFill>
            <a:prstDash val="solid"/>
          </a:ln>
        </p:spPr>
      </p:sp>
      <p:sp>
        <p:nvSpPr>
          <p:cNvPr id="41" name="Text 39"/>
          <p:cNvSpPr txBox="1"/>
          <p:nvPr/>
        </p:nvSpPr>
        <p:spPr>
          <a:xfrm>
            <a:off x="548640" y="5897880"/>
            <a:ext cx="11064240" cy="320040"/>
          </a:xfrm>
          <a:prstGeom prst="rect">
            <a:avLst/>
          </a:prstGeom>
          <a:noFill/>
          <a:ln/>
        </p:spPr>
        <p:txBody>
          <a:bodyPr anchor="t" bIns="0" lIns="0" rIns="0" rtlCol="0" tIns="0" wrap="square"/>
          <a:lstStyle/>
          <a:p>
            <a:pPr indent="0" marL="0">
              <a:buNone/>
            </a:pPr>
            <a:r>
              <a:rPr dirty="0" i="1" lang="en-US" sz="1300">
                <a:solidFill>
                  <a:srgbClr val="6B5E55"/>
                </a:solidFill>
                <a:latin charset="0" pitchFamily="34" typeface="Calibri"/>
                <a:ea charset="-122" pitchFamily="34" typeface="Calibri"/>
                <a:cs charset="-120" pitchFamily="34" typeface="Calibri"/>
              </a:rPr>
              <a:t>独自练习3分钟，然后与同伴比较。准备好证明一个答案的合理性。</a:t>
            </a:r>
            <a:endParaRPr dirty="0" lang="en-US" sz="1300"/>
          </a:p>
        </p:txBody>
      </p:sp>
      <p:sp>
        <p:nvSpPr>
          <p:cNvPr id="42"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name="Slide 26">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822960" y="1554480"/>
            <a:ext cx="2926080" cy="2926080"/>
          </a:xfrm>
          <a:prstGeom prst="ellipse">
            <a:avLst/>
          </a:prstGeom>
          <a:ln w="19050">
            <a:solidFill>
              <a:srgbClr val="EADBC0"/>
            </a:solidFill>
            <a:prstDash val="solid"/>
          </a:ln>
        </p:spPr>
      </p:sp>
      <p:sp>
        <p:nvSpPr>
          <p:cNvPr id="3" name="Shape 1"/>
          <p:cNvSpPr/>
          <p:nvPr/>
        </p:nvSpPr>
        <p:spPr>
          <a:xfrm>
            <a:off x="1143000" y="1874520"/>
            <a:ext cx="2286000" cy="2286000"/>
          </a:xfrm>
          <a:prstGeom prst="ellipse">
            <a:avLst/>
          </a:prstGeom>
          <a:solidFill>
            <a:srgbClr val="561520"/>
          </a:solidFill>
          <a:ln/>
        </p:spPr>
      </p:sp>
      <p:sp>
        <p:nvSpPr>
          <p:cNvPr id="4" name="Text 2"/>
          <p:cNvSpPr txBox="1"/>
          <p:nvPr/>
        </p:nvSpPr>
        <p:spPr>
          <a:xfrm>
            <a:off x="1143000" y="1874520"/>
            <a:ext cx="2286000" cy="2286000"/>
          </a:xfrm>
          <a:prstGeom prst="rect">
            <a:avLst/>
          </a:prstGeom>
          <a:noFill/>
          <a:ln/>
        </p:spPr>
        <p:txBody>
          <a:bodyPr anchor="ctr" bIns="0" lIns="0" rIns="0" rtlCol="0" tIns="0" wrap="square">
            <a:normAutofit fontScale="70710" lnSpcReduction="10000"/>
          </a:bodyPr>
          <a:lstStyle/>
          <a:p>
            <a:pPr algn="ctr" indent="0" marL="0">
              <a:buNone/>
            </a:pPr>
            <a:r>
              <a:rPr b="1" dirty="0" lang="en-US" sz="11000">
                <a:solidFill>
                  <a:srgbClr val="FFFBF3"/>
                </a:solidFill>
                <a:latin charset="0" pitchFamily="34" typeface="Cambria"/>
                <a:ea charset="-122" pitchFamily="34" typeface="Cambria"/>
                <a:cs charset="-120" pitchFamily="34" typeface="Cambria"/>
              </a:rPr>
              <a:t>C</a:t>
            </a:r>
            <a:endParaRPr dirty="0" lang="en-US" sz="11000"/>
          </a:p>
        </p:txBody>
      </p:sp>
      <p:sp>
        <p:nvSpPr>
          <p:cNvPr id="5" name="Text 3"/>
          <p:cNvSpPr txBox="1"/>
          <p:nvPr/>
        </p:nvSpPr>
        <p:spPr>
          <a:xfrm>
            <a:off x="4389120" y="1417320"/>
            <a:ext cx="5486400" cy="237744"/>
          </a:xfrm>
          <a:prstGeom prst="rect">
            <a:avLst/>
          </a:prstGeom>
          <a:noFill/>
          <a:ln/>
        </p:spPr>
        <p:txBody>
          <a:bodyPr anchor="ctr" bIns="0" lIns="0" rIns="0" rtlCol="0" tIns="0" wrap="square"/>
          <a:lstStyle/>
          <a:p>
            <a:pPr indent="0" marL="0">
              <a:buNone/>
            </a:pPr>
            <a:r>
              <a:rPr b="1" dirty="0" kern="0" lang="en-US" spc="150" sz="1200">
                <a:solidFill>
                  <a:srgbClr val="EADBC0"/>
                </a:solidFill>
                <a:latin charset="0" pitchFamily="34" typeface="Calibri"/>
                <a:ea charset="-122" pitchFamily="34" typeface="Calibri"/>
                <a:cs charset="-120" pitchFamily="34" typeface="Calibri"/>
              </a:rPr>
              <a:t>C部分</a:t>
            </a:r>
            <a:endParaRPr dirty="0" lang="en-US" sz="1200"/>
          </a:p>
        </p:txBody>
      </p:sp>
      <p:sp>
        <p:nvSpPr>
          <p:cNvPr id="6" name="Text 4"/>
          <p:cNvSpPr txBox="1"/>
          <p:nvPr/>
        </p:nvSpPr>
        <p:spPr>
          <a:xfrm>
            <a:off x="4389120" y="1737360"/>
            <a:ext cx="7223760" cy="1280160"/>
          </a:xfrm>
          <a:prstGeom prst="rect">
            <a:avLst/>
          </a:prstGeom>
          <a:noFill/>
          <a:ln/>
        </p:spPr>
        <p:txBody>
          <a:bodyPr anchor="t" bIns="0" lIns="0" rIns="0" rtlCol="0" tIns="0" wrap="square"/>
          <a:lstStyle/>
          <a:p>
            <a:pPr indent="0" marL="0">
              <a:buNone/>
            </a:pPr>
            <a:r>
              <a:rPr b="1" dirty="0" lang="en-US" sz="3400">
                <a:solidFill>
                  <a:srgbClr val="FFFBF3"/>
                </a:solidFill>
                <a:latin charset="0" pitchFamily="34" typeface="Cambria"/>
                <a:ea charset="-122" pitchFamily="34" typeface="Cambria"/>
                <a:cs charset="-120" pitchFamily="34" typeface="Cambria"/>
              </a:rPr>
              <a:t>研究过程概述</a:t>
            </a:r>
            <a:endParaRPr dirty="0" lang="en-US" sz="3400"/>
          </a:p>
        </p:txBody>
      </p:sp>
      <p:sp>
        <p:nvSpPr>
          <p:cNvPr id="7" name="Text 5"/>
          <p:cNvSpPr txBox="1"/>
          <p:nvPr/>
        </p:nvSpPr>
        <p:spPr>
          <a:xfrm>
            <a:off x="4389120" y="3200400"/>
            <a:ext cx="7223760" cy="2377440"/>
          </a:xfrm>
          <a:prstGeom prst="rect">
            <a:avLst/>
          </a:prstGeom>
          <a:noFill/>
          <a:ln/>
        </p:spPr>
        <p:txBody>
          <a:bodyPr anchor="t" bIns="0" lIns="0" rIns="0" rtlCol="0" tIns="0" wrap="square"/>
          <a:lstStyle/>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研究的八个大阶段</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一个SNE研究，一步一步来</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为什么这个过程不是一条直线</a:t>
            </a:r>
            <a:endParaRPr dirty="0" lang="en-US">
              <a:solidFill>
                <a:schemeClr val="bg1"/>
              </a:solidFill>
            </a:endParaRPr>
          </a:p>
          <a:p>
            <a:pPr indent="-177800" marL="177800">
              <a:spcAft>
                <a:spcPts val="800"/>
              </a:spcAft>
              <a:buSzPct val="100000"/>
              <a:buChar char="•"/>
            </a:pPr>
            <a:r>
              <a:rPr dirty="0" lang="en-US">
                <a:solidFill>
                  <a:schemeClr val="bg1"/>
                </a:solidFill>
                <a:latin charset="0" pitchFamily="34" typeface="Calibri"/>
                <a:ea charset="-122" pitchFamily="34" typeface="Calibri"/>
                <a:cs charset="-120" pitchFamily="34" typeface="Calibri"/>
              </a:rPr>
              <a:t>每个阶段的伦理</a:t>
            </a:r>
            <a:endParaRPr dirty="0" lang="en-US">
              <a:solidFill>
                <a:schemeClr val="bg1"/>
              </a:solidFill>
            </a:endParaRPr>
          </a:p>
        </p:txBody>
      </p:sp>
      <p:sp>
        <p:nvSpPr>
          <p:cNvPr id="8" name="Text 6"/>
          <p:cNvSpPr txBox="1"/>
          <p:nvPr/>
        </p:nvSpPr>
        <p:spPr>
          <a:xfrm>
            <a:off x="4389120" y="5715000"/>
            <a:ext cx="7223760" cy="457200"/>
          </a:xfrm>
          <a:prstGeom prst="rect">
            <a:avLst/>
          </a:prstGeom>
          <a:noFill/>
          <a:ln/>
        </p:spPr>
        <p:txBody>
          <a:bodyPr anchor="t" bIns="0" lIns="0" rIns="0" rtlCol="0" tIns="0" wrap="square">
            <a:normAutofit fontScale="84920" lnSpcReduction="10000"/>
          </a:bodyPr>
          <a:lstStyle/>
          <a:p>
            <a:pPr indent="0" marL="0">
              <a:buNone/>
            </a:pPr>
            <a:r>
              <a:rPr dirty="0" i="1" lang="en-US" sz="1200">
                <a:solidFill>
                  <a:srgbClr val="EADBC0"/>
                </a:solidFill>
                <a:latin charset="0" pitchFamily="34" typeface="Calibri"/>
                <a:ea charset="-122" pitchFamily="34" typeface="Calibri"/>
                <a:cs charset="-120" pitchFamily="34" typeface="Calibri"/>
              </a:rPr>
              <a:t>锚文本：Rumrill， Cook &amp; Stevenson (2020)；默滕斯和麦克劳克林（2004）</a:t>
            </a:r>
            <a:endParaRPr dirty="0" lang="en-US" sz="12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EADBC0"/>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name="Slide 27">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c部分·研究过程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研究过程：概述</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Text 3"/>
          <p:cNvSpPr txBox="1"/>
          <p:nvPr/>
        </p:nvSpPr>
        <p:spPr>
          <a:xfrm>
            <a:off x="548640" y="1371600"/>
            <a:ext cx="3291840" cy="731520"/>
          </a:xfrm>
          <a:prstGeom prst="rect">
            <a:avLst/>
          </a:prstGeom>
          <a:noFill/>
          <a:ln/>
        </p:spPr>
        <p:txBody>
          <a:bodyPr anchor="t" bIns="0" lIns="0" rIns="0" rtlCol="0" tIns="0" wrap="square"/>
          <a:lstStyle/>
          <a:p>
            <a:pPr indent="0" marL="0">
              <a:buNone/>
            </a:pPr>
            <a:r>
              <a:rPr b="1" dirty="0" lang="en-US" sz="1800">
                <a:solidFill>
                  <a:srgbClr val="7A1F2B"/>
                </a:solidFill>
                <a:latin charset="0" pitchFamily="34" typeface="Cambria"/>
                <a:ea charset="-122" pitchFamily="34" typeface="Cambria"/>
                <a:cs charset="-120" pitchFamily="34" typeface="Cambria"/>
              </a:rPr>
              <a:t>大多数研究都经历了八个广泛的阶段。</a:t>
            </a:r>
            <a:endParaRPr dirty="0" lang="en-US" sz="1800"/>
          </a:p>
        </p:txBody>
      </p:sp>
      <p:sp>
        <p:nvSpPr>
          <p:cNvPr id="6" name="Text 4"/>
          <p:cNvSpPr txBox="1"/>
          <p:nvPr/>
        </p:nvSpPr>
        <p:spPr>
          <a:xfrm>
            <a:off x="548640" y="2194560"/>
            <a:ext cx="3291840" cy="3291840"/>
          </a:xfrm>
          <a:prstGeom prst="rect">
            <a:avLst/>
          </a:prstGeom>
          <a:noFill/>
          <a:ln/>
        </p:spPr>
        <p:txBody>
          <a:bodyPr anchor="t" bIns="0" lIns="0" rIns="0" rtlCol="0" tIns="0" wrap="square"/>
          <a:lstStyle/>
          <a:p>
            <a:pPr indent="0" marL="0">
              <a:spcAft>
                <a:spcPts val="1000"/>
              </a:spcAft>
              <a:buNone/>
            </a:pPr>
            <a:r>
              <a:rPr dirty="0" lang="en-US" sz="1600">
                <a:solidFill>
                  <a:srgbClr val="2E2522"/>
                </a:solidFill>
                <a:latin charset="0" pitchFamily="34" typeface="Calibri"/>
                <a:ea charset="-122" pitchFamily="34" typeface="Calibri"/>
                <a:cs charset="-120" pitchFamily="34" typeface="Calibri"/>
              </a:rPr>
              <a:t>研究问题处于中心位置：它指导着你的每一个决定，从你阅读的文献到你分析数据的方式。</a:t>
            </a:r>
            <a:endParaRPr dirty="0" lang="en-US" sz="1600"/>
          </a:p>
          <a:p>
            <a:pPr indent="0" marL="0">
              <a:spcAft>
                <a:spcPts val="1000"/>
              </a:spcAft>
              <a:buNone/>
            </a:pPr>
            <a:r>
              <a:rPr dirty="0" lang="en-US" sz="1600">
                <a:solidFill>
                  <a:srgbClr val="2E2522"/>
                </a:solidFill>
                <a:latin charset="0" pitchFamily="34" typeface="Calibri"/>
                <a:ea charset="-122" pitchFamily="34" typeface="Calibri"/>
                <a:cs charset="-120" pitchFamily="34" typeface="Calibri"/>
              </a:rPr>
              <a:t>最后阶段往往会引出新的问题，所以这个过程是一个循环。</a:t>
            </a:r>
            <a:endParaRPr dirty="0" lang="en-US" sz="1600"/>
          </a:p>
          <a:p>
            <a:pPr indent="0" marL="0">
              <a:spcAft>
                <a:spcPts val="1000"/>
              </a:spcAft>
              <a:buNone/>
            </a:pPr>
            <a:r>
              <a:rPr dirty="0" lang="en-US" sz="1600">
                <a:solidFill>
                  <a:srgbClr val="2E2522"/>
                </a:solidFill>
                <a:latin charset="0" pitchFamily="34" typeface="Calibri"/>
                <a:ea charset="-122" pitchFamily="34" typeface="Calibri"/>
                <a:cs charset="-120" pitchFamily="34" typeface="Calibri"/>
              </a:rPr>
              <a:t>在真实的研究中，研究人员经常在各个阶段之间来回移动（见幻灯片30）。</a:t>
            </a:r>
            <a:endParaRPr dirty="0" lang="en-US" sz="1600"/>
          </a:p>
        </p:txBody>
      </p:sp>
      <p:sp>
        <p:nvSpPr>
          <p:cNvPr id="7" name="Shape 5"/>
          <p:cNvSpPr/>
          <p:nvPr/>
        </p:nvSpPr>
        <p:spPr>
          <a:xfrm>
            <a:off x="6035040" y="2103120"/>
            <a:ext cx="3383280" cy="3383280"/>
          </a:xfrm>
          <a:prstGeom prst="ellipse">
            <a:avLst/>
          </a:prstGeom>
          <a:ln w="25400">
            <a:solidFill>
              <a:srgbClr val="C9AE85"/>
            </a:solidFill>
            <a:prstDash val="solid"/>
          </a:ln>
        </p:spPr>
      </p:sp>
      <p:sp>
        <p:nvSpPr>
          <p:cNvPr id="8" name="Shape 6"/>
          <p:cNvSpPr/>
          <p:nvPr/>
        </p:nvSpPr>
        <p:spPr>
          <a:xfrm>
            <a:off x="6949440" y="3017520"/>
            <a:ext cx="1554480" cy="1554480"/>
          </a:xfrm>
          <a:prstGeom prst="ellipse">
            <a:avLst/>
          </a:prstGeom>
          <a:solidFill>
            <a:srgbClr val="7A1F2B"/>
          </a:solidFill>
          <a:ln/>
        </p:spPr>
      </p:sp>
      <p:sp>
        <p:nvSpPr>
          <p:cNvPr id="9" name="Text 7"/>
          <p:cNvSpPr txBox="1"/>
          <p:nvPr/>
        </p:nvSpPr>
        <p:spPr>
          <a:xfrm>
            <a:off x="7086600" y="3246120"/>
            <a:ext cx="1280160" cy="1097280"/>
          </a:xfrm>
          <a:prstGeom prst="rect">
            <a:avLst/>
          </a:prstGeom>
          <a:noFill/>
          <a:ln/>
        </p:spPr>
        <p:txBody>
          <a:bodyPr anchor="ctr" bIns="0" lIns="0" rIns="0" rtlCol="0" tIns="0" wrap="square"/>
          <a:lstStyle/>
          <a:p>
            <a:pPr algn="ctr" indent="0" marL="0">
              <a:buNone/>
            </a:pPr>
            <a:r>
              <a:rPr b="1" dirty="0" lang="en-US" sz="1600">
                <a:solidFill>
                  <a:srgbClr val="FFFBF3"/>
                </a:solidFill>
                <a:latin charset="0" pitchFamily="34" typeface="Calibri"/>
                <a:ea charset="-122" pitchFamily="34" typeface="Calibri"/>
                <a:cs charset="-120" pitchFamily="34" typeface="Calibri"/>
              </a:rPr>
              <a:t>研究问题引导着每一个阶段</a:t>
            </a:r>
            <a:endParaRPr dirty="0" lang="en-US" sz="1600"/>
          </a:p>
        </p:txBody>
      </p:sp>
      <p:sp>
        <p:nvSpPr>
          <p:cNvPr id="10" name="Shape 8"/>
          <p:cNvSpPr/>
          <p:nvPr/>
        </p:nvSpPr>
        <p:spPr>
          <a:xfrm rot="6750000">
            <a:off x="8282603" y="2140448"/>
            <a:ext cx="182880" cy="182880"/>
          </a:xfrm>
          <a:prstGeom prst="triangle">
            <a:avLst/>
          </a:prstGeom>
          <a:solidFill>
            <a:srgbClr val="7A1F2B"/>
          </a:solidFill>
          <a:ln/>
        </p:spPr>
      </p:sp>
      <p:sp>
        <p:nvSpPr>
          <p:cNvPr id="11" name="Text 9"/>
          <p:cNvSpPr txBox="1"/>
          <p:nvPr/>
        </p:nvSpPr>
        <p:spPr>
          <a:xfrm>
            <a:off x="7479792" y="185623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1</a:t>
            </a:r>
            <a:endParaRPr dirty="0" lang="en-US" sz="1600"/>
          </a:p>
        </p:txBody>
      </p:sp>
      <p:sp>
        <p:nvSpPr>
          <p:cNvPr id="12" name="Text 10"/>
          <p:cNvSpPr txBox="1"/>
          <p:nvPr/>
        </p:nvSpPr>
        <p:spPr>
          <a:xfrm>
            <a:off x="8014614" y="1565178"/>
            <a:ext cx="1783080" cy="548640"/>
          </a:xfrm>
          <a:prstGeom prst="rect">
            <a:avLst/>
          </a:prstGeom>
          <a:noFill/>
          <a:ln/>
        </p:spPr>
        <p:txBody>
          <a:bodyPr anchor="ctr" bIns="0" lIns="0" rIns="0" rtlCol="0" tIns="0" wrap="square"/>
          <a:lstStyle/>
          <a:p>
            <a:pPr algn="l" indent="0" marL="0">
              <a:buNone/>
            </a:pPr>
            <a:r>
              <a:rPr b="1" dirty="0" lang="en-US" sz="1600">
                <a:solidFill>
                  <a:srgbClr val="2E2522"/>
                </a:solidFill>
                <a:latin charset="0" pitchFamily="34" typeface="Calibri"/>
                <a:ea charset="-122" pitchFamily="34" typeface="Calibri"/>
                <a:cs charset="-120" pitchFamily="34" typeface="Calibri"/>
              </a:rPr>
              <a:t>确定一个问题或话题</a:t>
            </a:r>
            <a:endParaRPr dirty="0" lang="en-US" sz="1600"/>
          </a:p>
        </p:txBody>
      </p:sp>
      <p:sp>
        <p:nvSpPr>
          <p:cNvPr id="13" name="Shape 11"/>
          <p:cNvSpPr/>
          <p:nvPr/>
        </p:nvSpPr>
        <p:spPr>
          <a:xfrm rot="9450000">
            <a:off x="9198112" y="3055957"/>
            <a:ext cx="182880" cy="182880"/>
          </a:xfrm>
          <a:prstGeom prst="triangle">
            <a:avLst/>
          </a:prstGeom>
          <a:solidFill>
            <a:srgbClr val="7A1F2B"/>
          </a:solidFill>
          <a:ln/>
        </p:spPr>
      </p:sp>
      <p:sp>
        <p:nvSpPr>
          <p:cNvPr id="14" name="Text 12"/>
          <p:cNvSpPr txBox="1"/>
          <p:nvPr/>
        </p:nvSpPr>
        <p:spPr>
          <a:xfrm>
            <a:off x="8675962" y="235170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2</a:t>
            </a:r>
            <a:endParaRPr dirty="0" lang="en-US" sz="1600"/>
          </a:p>
        </p:txBody>
      </p:sp>
      <p:sp>
        <p:nvSpPr>
          <p:cNvPr id="15" name="Text 13"/>
          <p:cNvSpPr txBox="1"/>
          <p:nvPr/>
        </p:nvSpPr>
        <p:spPr>
          <a:xfrm>
            <a:off x="9288610" y="2324270"/>
            <a:ext cx="1783080" cy="548640"/>
          </a:xfrm>
          <a:prstGeom prst="rect">
            <a:avLst/>
          </a:prstGeom>
          <a:noFill/>
          <a:ln/>
        </p:spPr>
        <p:txBody>
          <a:bodyPr anchor="ctr" bIns="0" lIns="0" rIns="0" rtlCol="0" tIns="0" wrap="square"/>
          <a:lstStyle/>
          <a:p>
            <a:pPr algn="l" indent="0" marL="0">
              <a:buNone/>
            </a:pPr>
            <a:r>
              <a:rPr b="1" dirty="0" lang="en-US" sz="1600">
                <a:solidFill>
                  <a:srgbClr val="2E2522"/>
                </a:solidFill>
                <a:latin charset="0" pitchFamily="34" typeface="Calibri"/>
                <a:ea charset="-122" pitchFamily="34" typeface="Calibri"/>
                <a:cs charset="-120" pitchFamily="34" typeface="Calibri"/>
              </a:rPr>
              <a:t>复习文献</a:t>
            </a:r>
            <a:endParaRPr dirty="0" lang="en-US" sz="1600"/>
          </a:p>
        </p:txBody>
      </p:sp>
      <p:sp>
        <p:nvSpPr>
          <p:cNvPr id="16" name="Shape 14"/>
          <p:cNvSpPr/>
          <p:nvPr/>
        </p:nvSpPr>
        <p:spPr>
          <a:xfrm rot="12150000">
            <a:off x="9198112" y="4350683"/>
            <a:ext cx="182880" cy="182880"/>
          </a:xfrm>
          <a:prstGeom prst="triangle">
            <a:avLst/>
          </a:prstGeom>
          <a:solidFill>
            <a:srgbClr val="7A1F2B"/>
          </a:solidFill>
          <a:ln/>
        </p:spPr>
      </p:sp>
      <p:sp>
        <p:nvSpPr>
          <p:cNvPr id="17" name="Text 15"/>
          <p:cNvSpPr txBox="1"/>
          <p:nvPr/>
        </p:nvSpPr>
        <p:spPr>
          <a:xfrm>
            <a:off x="9171432" y="354787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3</a:t>
            </a:r>
            <a:endParaRPr dirty="0" lang="en-US" sz="1600"/>
          </a:p>
        </p:txBody>
      </p:sp>
      <p:sp>
        <p:nvSpPr>
          <p:cNvPr id="18" name="Text 16"/>
          <p:cNvSpPr txBox="1"/>
          <p:nvPr/>
        </p:nvSpPr>
        <p:spPr>
          <a:xfrm>
            <a:off x="9784080" y="3520440"/>
            <a:ext cx="1783080" cy="548640"/>
          </a:xfrm>
          <a:prstGeom prst="rect">
            <a:avLst/>
          </a:prstGeom>
          <a:noFill/>
          <a:ln/>
        </p:spPr>
        <p:txBody>
          <a:bodyPr anchor="ctr" bIns="0" lIns="0" rIns="0" rtlCol="0" tIns="0" wrap="square"/>
          <a:lstStyle/>
          <a:p>
            <a:pPr algn="l" indent="0" marL="0">
              <a:buNone/>
            </a:pPr>
            <a:r>
              <a:rPr b="1" dirty="0" lang="en-US" sz="1600">
                <a:solidFill>
                  <a:srgbClr val="2E2522"/>
                </a:solidFill>
                <a:latin charset="0" pitchFamily="34" typeface="Calibri"/>
                <a:ea charset="-122" pitchFamily="34" typeface="Calibri"/>
                <a:cs charset="-120" pitchFamily="34" typeface="Calibri"/>
              </a:rPr>
              <a:t>写下研究问题或假设</a:t>
            </a:r>
            <a:endParaRPr dirty="0" lang="en-US" sz="1600"/>
          </a:p>
        </p:txBody>
      </p:sp>
      <p:sp>
        <p:nvSpPr>
          <p:cNvPr id="19" name="Shape 17"/>
          <p:cNvSpPr/>
          <p:nvPr/>
        </p:nvSpPr>
        <p:spPr>
          <a:xfrm rot="14850000">
            <a:off x="8282603" y="5266192"/>
            <a:ext cx="182880" cy="182880"/>
          </a:xfrm>
          <a:prstGeom prst="triangle">
            <a:avLst/>
          </a:prstGeom>
          <a:solidFill>
            <a:srgbClr val="7A1F2B"/>
          </a:solidFill>
          <a:ln/>
        </p:spPr>
      </p:sp>
      <p:sp>
        <p:nvSpPr>
          <p:cNvPr id="20" name="Text 18"/>
          <p:cNvSpPr txBox="1"/>
          <p:nvPr/>
        </p:nvSpPr>
        <p:spPr>
          <a:xfrm>
            <a:off x="8675962" y="474404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4</a:t>
            </a:r>
            <a:endParaRPr dirty="0" lang="en-US" sz="1600"/>
          </a:p>
        </p:txBody>
      </p:sp>
      <p:sp>
        <p:nvSpPr>
          <p:cNvPr id="21" name="Text 19"/>
          <p:cNvSpPr txBox="1"/>
          <p:nvPr/>
        </p:nvSpPr>
        <p:spPr>
          <a:xfrm>
            <a:off x="9288610" y="4716610"/>
            <a:ext cx="1783080" cy="548640"/>
          </a:xfrm>
          <a:prstGeom prst="rect">
            <a:avLst/>
          </a:prstGeom>
          <a:noFill/>
          <a:ln/>
        </p:spPr>
        <p:txBody>
          <a:bodyPr anchor="ctr" bIns="0" lIns="0" rIns="0" rtlCol="0" tIns="0" wrap="square"/>
          <a:lstStyle/>
          <a:p>
            <a:pPr algn="l" indent="0" marL="0">
              <a:buNone/>
            </a:pPr>
            <a:r>
              <a:rPr b="1" dirty="0" lang="en-US" sz="1600">
                <a:solidFill>
                  <a:srgbClr val="2E2522"/>
                </a:solidFill>
                <a:latin charset="0" pitchFamily="34" typeface="Calibri"/>
                <a:ea charset="-122" pitchFamily="34" typeface="Calibri"/>
                <a:cs charset="-120" pitchFamily="34" typeface="Calibri"/>
              </a:rPr>
              <a:t>选择研究设计</a:t>
            </a:r>
            <a:endParaRPr dirty="0" lang="en-US" sz="1600"/>
          </a:p>
        </p:txBody>
      </p:sp>
      <p:sp>
        <p:nvSpPr>
          <p:cNvPr id="22" name="Shape 20"/>
          <p:cNvSpPr/>
          <p:nvPr/>
        </p:nvSpPr>
        <p:spPr>
          <a:xfrm rot="17550000">
            <a:off x="6987877" y="5266192"/>
            <a:ext cx="182880" cy="182880"/>
          </a:xfrm>
          <a:prstGeom prst="triangle">
            <a:avLst/>
          </a:prstGeom>
          <a:solidFill>
            <a:srgbClr val="7A1F2B"/>
          </a:solidFill>
          <a:ln/>
        </p:spPr>
      </p:sp>
      <p:sp>
        <p:nvSpPr>
          <p:cNvPr id="23" name="Text 21"/>
          <p:cNvSpPr txBox="1"/>
          <p:nvPr/>
        </p:nvSpPr>
        <p:spPr>
          <a:xfrm>
            <a:off x="7479792" y="523951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5</a:t>
            </a:r>
            <a:endParaRPr dirty="0" lang="en-US" sz="1600"/>
          </a:p>
        </p:txBody>
      </p:sp>
      <p:sp>
        <p:nvSpPr>
          <p:cNvPr id="24" name="Text 22"/>
          <p:cNvSpPr txBox="1"/>
          <p:nvPr/>
        </p:nvSpPr>
        <p:spPr>
          <a:xfrm>
            <a:off x="5788152" y="5632553"/>
            <a:ext cx="1783080" cy="548640"/>
          </a:xfrm>
          <a:prstGeom prst="rect">
            <a:avLst/>
          </a:prstGeom>
          <a:noFill/>
          <a:ln/>
        </p:spPr>
        <p:txBody>
          <a:bodyPr anchor="ctr" bIns="0" lIns="0" rIns="0" rtlCol="0" tIns="0" wrap="square"/>
          <a:lstStyle/>
          <a:p>
            <a:pPr algn="r" indent="0" marL="0">
              <a:buNone/>
            </a:pPr>
            <a:r>
              <a:rPr b="1" dirty="0" lang="en-US" sz="1600">
                <a:solidFill>
                  <a:srgbClr val="2E2522"/>
                </a:solidFill>
                <a:latin charset="0" pitchFamily="34" typeface="Calibri"/>
                <a:ea charset="-122" pitchFamily="34" typeface="Calibri"/>
                <a:cs charset="-120" pitchFamily="34" typeface="Calibri"/>
              </a:rPr>
              <a:t>规划采样、仪器和道德规范</a:t>
            </a:r>
            <a:endParaRPr dirty="0" lang="en-US" sz="1600"/>
          </a:p>
        </p:txBody>
      </p:sp>
      <p:sp>
        <p:nvSpPr>
          <p:cNvPr id="25" name="Shape 23"/>
          <p:cNvSpPr/>
          <p:nvPr/>
        </p:nvSpPr>
        <p:spPr>
          <a:xfrm rot="20250000">
            <a:off x="6072368" y="4350683"/>
            <a:ext cx="182880" cy="182880"/>
          </a:xfrm>
          <a:prstGeom prst="triangle">
            <a:avLst/>
          </a:prstGeom>
          <a:solidFill>
            <a:srgbClr val="7A1F2B"/>
          </a:solidFill>
          <a:ln/>
        </p:spPr>
      </p:sp>
      <p:sp>
        <p:nvSpPr>
          <p:cNvPr id="26" name="Text 24"/>
          <p:cNvSpPr txBox="1"/>
          <p:nvPr/>
        </p:nvSpPr>
        <p:spPr>
          <a:xfrm>
            <a:off x="6283622" y="474404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6</a:t>
            </a:r>
            <a:endParaRPr dirty="0" lang="en-US" sz="1600"/>
          </a:p>
        </p:txBody>
      </p:sp>
      <p:sp>
        <p:nvSpPr>
          <p:cNvPr id="27" name="Text 25"/>
          <p:cNvSpPr txBox="1"/>
          <p:nvPr/>
        </p:nvSpPr>
        <p:spPr>
          <a:xfrm>
            <a:off x="4381670" y="4716610"/>
            <a:ext cx="1783080" cy="548640"/>
          </a:xfrm>
          <a:prstGeom prst="rect">
            <a:avLst/>
          </a:prstGeom>
          <a:noFill/>
          <a:ln/>
        </p:spPr>
        <p:txBody>
          <a:bodyPr anchor="ctr" bIns="0" lIns="0" rIns="0" rtlCol="0" tIns="0" wrap="square"/>
          <a:lstStyle/>
          <a:p>
            <a:pPr algn="r" indent="0" marL="0">
              <a:buNone/>
            </a:pPr>
            <a:r>
              <a:rPr b="1" dirty="0" lang="en-US" sz="1600">
                <a:solidFill>
                  <a:srgbClr val="2E2522"/>
                </a:solidFill>
                <a:latin charset="0" pitchFamily="34" typeface="Calibri"/>
                <a:ea charset="-122" pitchFamily="34" typeface="Calibri"/>
                <a:cs charset="-120" pitchFamily="34" typeface="Calibri"/>
              </a:rPr>
              <a:t>收集数据</a:t>
            </a:r>
            <a:endParaRPr dirty="0" lang="en-US" sz="1600"/>
          </a:p>
        </p:txBody>
      </p:sp>
      <p:sp>
        <p:nvSpPr>
          <p:cNvPr id="28" name="Shape 26"/>
          <p:cNvSpPr/>
          <p:nvPr/>
        </p:nvSpPr>
        <p:spPr>
          <a:xfrm rot="1350000">
            <a:off x="6072368" y="3055957"/>
            <a:ext cx="182880" cy="182880"/>
          </a:xfrm>
          <a:prstGeom prst="triangle">
            <a:avLst/>
          </a:prstGeom>
          <a:solidFill>
            <a:srgbClr val="7A1F2B"/>
          </a:solidFill>
          <a:ln/>
        </p:spPr>
      </p:sp>
      <p:sp>
        <p:nvSpPr>
          <p:cNvPr id="29" name="Text 27"/>
          <p:cNvSpPr txBox="1"/>
          <p:nvPr/>
        </p:nvSpPr>
        <p:spPr>
          <a:xfrm>
            <a:off x="5788152" y="354787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7</a:t>
            </a:r>
            <a:endParaRPr dirty="0" lang="en-US" sz="1600"/>
          </a:p>
        </p:txBody>
      </p:sp>
      <p:sp>
        <p:nvSpPr>
          <p:cNvPr id="30" name="Text 28"/>
          <p:cNvSpPr txBox="1"/>
          <p:nvPr/>
        </p:nvSpPr>
        <p:spPr>
          <a:xfrm>
            <a:off x="3886200" y="3520440"/>
            <a:ext cx="1783080" cy="548640"/>
          </a:xfrm>
          <a:prstGeom prst="rect">
            <a:avLst/>
          </a:prstGeom>
          <a:noFill/>
          <a:ln/>
        </p:spPr>
        <p:txBody>
          <a:bodyPr anchor="ctr" bIns="0" lIns="0" rIns="0" rtlCol="0" tIns="0" wrap="square"/>
          <a:lstStyle/>
          <a:p>
            <a:pPr algn="r" indent="0" marL="0">
              <a:buNone/>
            </a:pPr>
            <a:r>
              <a:rPr b="1" dirty="0" lang="en-US" sz="1600">
                <a:solidFill>
                  <a:srgbClr val="2E2522"/>
                </a:solidFill>
                <a:latin charset="0" pitchFamily="34" typeface="Calibri"/>
                <a:ea charset="-122" pitchFamily="34" typeface="Calibri"/>
                <a:cs charset="-120" pitchFamily="34" typeface="Calibri"/>
              </a:rPr>
              <a:t>分析和解释数据</a:t>
            </a:r>
            <a:endParaRPr dirty="0" lang="en-US" sz="1600"/>
          </a:p>
        </p:txBody>
      </p:sp>
      <p:sp>
        <p:nvSpPr>
          <p:cNvPr id="31" name="Shape 29"/>
          <p:cNvSpPr/>
          <p:nvPr/>
        </p:nvSpPr>
        <p:spPr>
          <a:xfrm rot="4050000">
            <a:off x="6987877" y="2140448"/>
            <a:ext cx="182880" cy="182880"/>
          </a:xfrm>
          <a:prstGeom prst="triangle">
            <a:avLst/>
          </a:prstGeom>
          <a:solidFill>
            <a:srgbClr val="7A1F2B"/>
          </a:solidFill>
          <a:ln/>
        </p:spPr>
      </p:sp>
      <p:sp>
        <p:nvSpPr>
          <p:cNvPr id="32" name="Text 30"/>
          <p:cNvSpPr txBox="1"/>
          <p:nvPr/>
        </p:nvSpPr>
        <p:spPr>
          <a:xfrm>
            <a:off x="6283622" y="2351702"/>
            <a:ext cx="493776" cy="493776"/>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600">
                <a:solidFill>
                  <a:srgbClr val="FFFBF3"/>
                </a:solidFill>
                <a:latin charset="0" pitchFamily="34" typeface="Cambria"/>
                <a:ea charset="-122" pitchFamily="34" typeface="Cambria"/>
                <a:cs charset="-120" pitchFamily="34" typeface="Cambria"/>
              </a:rPr>
              <a:t>8</a:t>
            </a:r>
            <a:endParaRPr dirty="0" lang="en-US" sz="1600"/>
          </a:p>
        </p:txBody>
      </p:sp>
      <p:sp>
        <p:nvSpPr>
          <p:cNvPr id="33" name="Text 31"/>
          <p:cNvSpPr txBox="1"/>
          <p:nvPr/>
        </p:nvSpPr>
        <p:spPr>
          <a:xfrm>
            <a:off x="4381670" y="2324270"/>
            <a:ext cx="1783080" cy="548640"/>
          </a:xfrm>
          <a:prstGeom prst="rect">
            <a:avLst/>
          </a:prstGeom>
          <a:noFill/>
          <a:ln/>
        </p:spPr>
        <p:txBody>
          <a:bodyPr anchor="ctr" bIns="0" lIns="0" rIns="0" rtlCol="0" tIns="0" wrap="square"/>
          <a:lstStyle/>
          <a:p>
            <a:pPr algn="r" indent="0" marL="0">
              <a:buNone/>
            </a:pPr>
            <a:r>
              <a:rPr b="1" dirty="0" lang="en-US" sz="1600">
                <a:solidFill>
                  <a:srgbClr val="2E2522"/>
                </a:solidFill>
                <a:latin charset="0" pitchFamily="34" typeface="Calibri"/>
                <a:ea charset="-122" pitchFamily="34" typeface="Calibri"/>
                <a:cs charset="-120" pitchFamily="34" typeface="Calibri"/>
              </a:rPr>
              <a:t>报告、分享并提出新问题</a:t>
            </a:r>
            <a:endParaRPr dirty="0" lang="en-US" sz="1600"/>
          </a:p>
        </p:txBody>
      </p:sp>
      <p:sp>
        <p:nvSpPr>
          <p:cNvPr id="34"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name="Slide 28">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c部分·研究过程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遵循一个研究过程（阶段1-4）</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170432"/>
            <a:ext cx="11091672" cy="749808"/>
          </a:xfrm>
          <a:prstGeom prst="roundRect">
            <a:avLst>
              <a:gd fmla="val 12308" name="adj"/>
            </a:avLst>
          </a:prstGeom>
          <a:solidFill>
            <a:srgbClr val="7A1F2B"/>
          </a:solidFill>
          <a:ln/>
        </p:spPr>
      </p:sp>
      <p:sp>
        <p:nvSpPr>
          <p:cNvPr id="6" name="Text 4"/>
          <p:cNvSpPr txBox="1"/>
          <p:nvPr/>
        </p:nvSpPr>
        <p:spPr>
          <a:xfrm>
            <a:off x="777240" y="1207008"/>
            <a:ext cx="10698480" cy="676656"/>
          </a:xfrm>
          <a:prstGeom prst="rect">
            <a:avLst/>
          </a:prstGeom>
          <a:noFill/>
          <a:ln/>
        </p:spPr>
        <p:txBody>
          <a:bodyPr anchor="ctr" bIns="0" lIns="0" rIns="0" rtlCol="0" tIns="0" wrap="square"/>
          <a:lstStyle/>
          <a:p>
            <a:pPr indent="0" marL="0">
              <a:buNone/>
            </a:pPr>
            <a:r>
              <a:rPr b="1" dirty="0" lang="en-US">
                <a:solidFill>
                  <a:schemeClr val="bg1"/>
                </a:solidFill>
                <a:latin charset="0" pitchFamily="34" typeface="Calibri"/>
                <a:ea charset="-122" pitchFamily="34" typeface="Calibri"/>
                <a:cs charset="-120" pitchFamily="34" typeface="Calibri"/>
              </a:rPr>
              <a:t>Lim女士在怡保教包容性（PPI）四年级课程。</a:t>
            </a:r>
          </a:p>
          <a:p>
            <a:pPr indent="0" marL="0">
              <a:buNone/>
            </a:pPr>
            <a:r>
              <a:rPr dirty="0" lang="en-US">
                <a:solidFill>
                  <a:schemeClr val="bg1"/>
                </a:solidFill>
                <a:latin charset="0" pitchFamily="34" typeface="Calibri"/>
                <a:ea charset="-122" pitchFamily="34" typeface="Calibri"/>
                <a:cs charset="-120" pitchFamily="34" typeface="Calibri"/>
              </a:rPr>
              <a:t>她注意到有阅读障碍的学生很少在小组讨论中发言。</a:t>
            </a:r>
            <a:endParaRPr dirty="0" lang="en-US">
              <a:solidFill>
                <a:schemeClr val="bg1"/>
              </a:solidFill>
            </a:endParaRPr>
          </a:p>
        </p:txBody>
      </p:sp>
      <p:sp>
        <p:nvSpPr>
          <p:cNvPr id="7" name="Shape 5"/>
          <p:cNvSpPr/>
          <p:nvPr/>
        </p:nvSpPr>
        <p:spPr>
          <a:xfrm>
            <a:off x="548640" y="2103120"/>
            <a:ext cx="2532888" cy="4114800"/>
          </a:xfrm>
          <a:prstGeom prst="roundRect">
            <a:avLst>
              <a:gd fmla="val 2888" name="adj"/>
            </a:avLst>
          </a:prstGeom>
          <a:solidFill>
            <a:srgbClr val="EFE5D3"/>
          </a:solidFill>
          <a:ln/>
        </p:spPr>
      </p:sp>
      <p:sp>
        <p:nvSpPr>
          <p:cNvPr id="8" name="Text 6"/>
          <p:cNvSpPr txBox="1"/>
          <p:nvPr/>
        </p:nvSpPr>
        <p:spPr>
          <a:xfrm>
            <a:off x="731520"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1</a:t>
            </a:r>
            <a:endParaRPr dirty="0" lang="en-US" sz="1900"/>
          </a:p>
        </p:txBody>
      </p:sp>
      <p:sp>
        <p:nvSpPr>
          <p:cNvPr id="9" name="Text 7"/>
          <p:cNvSpPr txBox="1"/>
          <p:nvPr/>
        </p:nvSpPr>
        <p:spPr>
          <a:xfrm>
            <a:off x="1325880"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找出问题所在</a:t>
            </a:r>
            <a:endParaRPr dirty="0" lang="en-US"/>
          </a:p>
        </p:txBody>
      </p:sp>
      <p:sp>
        <p:nvSpPr>
          <p:cNvPr id="10" name="Text 8"/>
          <p:cNvSpPr txBox="1"/>
          <p:nvPr/>
        </p:nvSpPr>
        <p:spPr>
          <a:xfrm>
            <a:off x="731520"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有阅读障碍的学生很少参加小组讨论。这是一种模式吗？为什么会发生这种情况？</a:t>
            </a:r>
            <a:endParaRPr dirty="0" lang="en-US" sz="1600"/>
          </a:p>
        </p:txBody>
      </p:sp>
      <p:sp>
        <p:nvSpPr>
          <p:cNvPr id="11" name="Shape 9"/>
          <p:cNvSpPr/>
          <p:nvPr/>
        </p:nvSpPr>
        <p:spPr>
          <a:xfrm>
            <a:off x="658368" y="5166360"/>
            <a:ext cx="2313432" cy="941832"/>
          </a:xfrm>
          <a:prstGeom prst="roundRect">
            <a:avLst>
              <a:gd fmla="val 5825" name="adj"/>
            </a:avLst>
          </a:prstGeom>
          <a:solidFill>
            <a:srgbClr val="FFFBF3"/>
          </a:solidFill>
          <a:ln/>
        </p:spPr>
      </p:sp>
      <p:sp>
        <p:nvSpPr>
          <p:cNvPr id="12" name="Text 10"/>
          <p:cNvSpPr txBox="1"/>
          <p:nvPr/>
        </p:nvSpPr>
        <p:spPr>
          <a:xfrm>
            <a:off x="749808"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提示：从实际问题入手。</a:t>
            </a:r>
            <a:endParaRPr dirty="0" lang="en-US" sz="1400"/>
          </a:p>
        </p:txBody>
      </p:sp>
      <p:sp>
        <p:nvSpPr>
          <p:cNvPr id="13" name="Shape 11"/>
          <p:cNvSpPr/>
          <p:nvPr/>
        </p:nvSpPr>
        <p:spPr>
          <a:xfrm>
            <a:off x="3136392" y="3977640"/>
            <a:ext cx="210312" cy="320040"/>
          </a:xfrm>
          <a:prstGeom prst="rightArrow">
            <a:avLst/>
          </a:prstGeom>
          <a:solidFill>
            <a:srgbClr val="7A1F2B"/>
          </a:solidFill>
          <a:ln/>
        </p:spPr>
      </p:sp>
      <p:sp>
        <p:nvSpPr>
          <p:cNvPr id="14" name="Shape 12"/>
          <p:cNvSpPr/>
          <p:nvPr/>
        </p:nvSpPr>
        <p:spPr>
          <a:xfrm>
            <a:off x="3401568" y="2103120"/>
            <a:ext cx="2532888" cy="4114800"/>
          </a:xfrm>
          <a:prstGeom prst="roundRect">
            <a:avLst>
              <a:gd fmla="val 2888" name="adj"/>
            </a:avLst>
          </a:prstGeom>
          <a:solidFill>
            <a:srgbClr val="EFE5D3"/>
          </a:solidFill>
          <a:ln/>
        </p:spPr>
      </p:sp>
      <p:sp>
        <p:nvSpPr>
          <p:cNvPr id="15" name="Text 13"/>
          <p:cNvSpPr txBox="1"/>
          <p:nvPr/>
        </p:nvSpPr>
        <p:spPr>
          <a:xfrm>
            <a:off x="3584448"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2</a:t>
            </a:r>
            <a:endParaRPr dirty="0" lang="en-US" sz="1900"/>
          </a:p>
        </p:txBody>
      </p:sp>
      <p:sp>
        <p:nvSpPr>
          <p:cNvPr id="16" name="Text 14"/>
          <p:cNvSpPr txBox="1"/>
          <p:nvPr/>
        </p:nvSpPr>
        <p:spPr>
          <a:xfrm>
            <a:off x="4178808"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复习文献</a:t>
            </a:r>
            <a:endParaRPr dirty="0" lang="en-US"/>
          </a:p>
        </p:txBody>
      </p:sp>
      <p:sp>
        <p:nvSpPr>
          <p:cNvPr id="17" name="Text 15"/>
          <p:cNvSpPr txBox="1"/>
          <p:nvPr/>
        </p:nvSpPr>
        <p:spPr>
          <a:xfrm>
            <a:off x="3584448"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她在谷歌Scholar和ERIC上搜索有关阅读障碍、参与和同伴支持的研究。她找到了许多西方的研究，但很少有马来西亚的研究。</a:t>
            </a:r>
            <a:endParaRPr dirty="0" lang="en-US" sz="1600"/>
          </a:p>
        </p:txBody>
      </p:sp>
      <p:sp>
        <p:nvSpPr>
          <p:cNvPr id="18" name="Shape 16"/>
          <p:cNvSpPr/>
          <p:nvPr/>
        </p:nvSpPr>
        <p:spPr>
          <a:xfrm>
            <a:off x="3511296" y="5166360"/>
            <a:ext cx="2313432" cy="941832"/>
          </a:xfrm>
          <a:prstGeom prst="roundRect">
            <a:avLst>
              <a:gd fmla="val 5825" name="adj"/>
            </a:avLst>
          </a:prstGeom>
          <a:solidFill>
            <a:srgbClr val="FFFBF3"/>
          </a:solidFill>
          <a:ln/>
        </p:spPr>
      </p:sp>
      <p:sp>
        <p:nvSpPr>
          <p:cNvPr id="19" name="Text 17"/>
          <p:cNvSpPr txBox="1"/>
          <p:nvPr/>
        </p:nvSpPr>
        <p:spPr>
          <a:xfrm>
            <a:off x="3602736"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提示：文献显示的是已知的，以及差距在哪里。</a:t>
            </a:r>
            <a:endParaRPr dirty="0" lang="en-US" sz="1400"/>
          </a:p>
        </p:txBody>
      </p:sp>
      <p:sp>
        <p:nvSpPr>
          <p:cNvPr id="20" name="Shape 18"/>
          <p:cNvSpPr/>
          <p:nvPr/>
        </p:nvSpPr>
        <p:spPr>
          <a:xfrm>
            <a:off x="5989320" y="3977640"/>
            <a:ext cx="210312" cy="320040"/>
          </a:xfrm>
          <a:prstGeom prst="rightArrow">
            <a:avLst/>
          </a:prstGeom>
          <a:solidFill>
            <a:srgbClr val="7A1F2B"/>
          </a:solidFill>
          <a:ln/>
        </p:spPr>
      </p:sp>
      <p:sp>
        <p:nvSpPr>
          <p:cNvPr id="21" name="Shape 19"/>
          <p:cNvSpPr/>
          <p:nvPr/>
        </p:nvSpPr>
        <p:spPr>
          <a:xfrm>
            <a:off x="6254496" y="2103120"/>
            <a:ext cx="2532888" cy="4114800"/>
          </a:xfrm>
          <a:prstGeom prst="roundRect">
            <a:avLst>
              <a:gd fmla="val 2888" name="adj"/>
            </a:avLst>
          </a:prstGeom>
          <a:solidFill>
            <a:srgbClr val="EFE5D3"/>
          </a:solidFill>
          <a:ln/>
        </p:spPr>
      </p:sp>
      <p:sp>
        <p:nvSpPr>
          <p:cNvPr id="22" name="Text 20"/>
          <p:cNvSpPr txBox="1"/>
          <p:nvPr/>
        </p:nvSpPr>
        <p:spPr>
          <a:xfrm>
            <a:off x="6437376"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3</a:t>
            </a:r>
            <a:endParaRPr dirty="0" lang="en-US" sz="1900"/>
          </a:p>
        </p:txBody>
      </p:sp>
      <p:sp>
        <p:nvSpPr>
          <p:cNvPr id="23" name="Text 21"/>
          <p:cNvSpPr txBox="1"/>
          <p:nvPr/>
        </p:nvSpPr>
        <p:spPr>
          <a:xfrm>
            <a:off x="7031736"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写出问题</a:t>
            </a:r>
            <a:endParaRPr dirty="0" lang="en-US"/>
          </a:p>
        </p:txBody>
      </p:sp>
      <p:sp>
        <p:nvSpPr>
          <p:cNvPr id="24" name="Text 22"/>
          <p:cNvSpPr txBox="1"/>
          <p:nvPr/>
        </p:nvSpPr>
        <p:spPr>
          <a:xfrm>
            <a:off x="6437376"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“有阅读障碍的四年级学生是如何经历小组讨论的，是什么帮助他们参与？”</a:t>
            </a:r>
            <a:endParaRPr dirty="0" lang="en-US" sz="1600"/>
          </a:p>
        </p:txBody>
      </p:sp>
      <p:sp>
        <p:nvSpPr>
          <p:cNvPr id="25" name="Shape 23"/>
          <p:cNvSpPr/>
          <p:nvPr/>
        </p:nvSpPr>
        <p:spPr>
          <a:xfrm>
            <a:off x="6364224" y="5166360"/>
            <a:ext cx="2313432" cy="941832"/>
          </a:xfrm>
          <a:prstGeom prst="roundRect">
            <a:avLst>
              <a:gd fmla="val 5825" name="adj"/>
            </a:avLst>
          </a:prstGeom>
          <a:solidFill>
            <a:srgbClr val="FFFBF3"/>
          </a:solidFill>
          <a:ln/>
        </p:spPr>
      </p:sp>
      <p:sp>
        <p:nvSpPr>
          <p:cNvPr id="26" name="Text 24"/>
          <p:cNvSpPr txBox="1"/>
          <p:nvPr/>
        </p:nvSpPr>
        <p:spPr>
          <a:xfrm>
            <a:off x="6455664"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提示：“如何”和“什么”的问题指向定性设计。</a:t>
            </a:r>
            <a:endParaRPr dirty="0" lang="en-US" sz="1400"/>
          </a:p>
        </p:txBody>
      </p:sp>
      <p:sp>
        <p:nvSpPr>
          <p:cNvPr id="27" name="Shape 25"/>
          <p:cNvSpPr/>
          <p:nvPr/>
        </p:nvSpPr>
        <p:spPr>
          <a:xfrm>
            <a:off x="8842248" y="3977640"/>
            <a:ext cx="210312" cy="320040"/>
          </a:xfrm>
          <a:prstGeom prst="rightArrow">
            <a:avLst/>
          </a:prstGeom>
          <a:solidFill>
            <a:srgbClr val="7A1F2B"/>
          </a:solidFill>
          <a:ln/>
        </p:spPr>
      </p:sp>
      <p:sp>
        <p:nvSpPr>
          <p:cNvPr id="28" name="Shape 26"/>
          <p:cNvSpPr/>
          <p:nvPr/>
        </p:nvSpPr>
        <p:spPr>
          <a:xfrm>
            <a:off x="9107424" y="2103120"/>
            <a:ext cx="2532888" cy="4114800"/>
          </a:xfrm>
          <a:prstGeom prst="roundRect">
            <a:avLst>
              <a:gd fmla="val 2888" name="adj"/>
            </a:avLst>
          </a:prstGeom>
          <a:solidFill>
            <a:srgbClr val="EFE5D3"/>
          </a:solidFill>
          <a:ln/>
        </p:spPr>
      </p:sp>
      <p:sp>
        <p:nvSpPr>
          <p:cNvPr id="29" name="Text 27"/>
          <p:cNvSpPr txBox="1"/>
          <p:nvPr/>
        </p:nvSpPr>
        <p:spPr>
          <a:xfrm>
            <a:off x="9290304"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4</a:t>
            </a:r>
            <a:endParaRPr dirty="0" lang="en-US" sz="1900"/>
          </a:p>
        </p:txBody>
      </p:sp>
      <p:sp>
        <p:nvSpPr>
          <p:cNvPr id="30" name="Text 28"/>
          <p:cNvSpPr txBox="1"/>
          <p:nvPr/>
        </p:nvSpPr>
        <p:spPr>
          <a:xfrm>
            <a:off x="9884664"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选择一种设计</a:t>
            </a:r>
            <a:endParaRPr dirty="0" lang="en-US"/>
          </a:p>
        </p:txBody>
      </p:sp>
      <p:sp>
        <p:nvSpPr>
          <p:cNvPr id="31" name="Text 29"/>
          <p:cNvSpPr txBox="1"/>
          <p:nvPr/>
        </p:nvSpPr>
        <p:spPr>
          <a:xfrm>
            <a:off x="9290304"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在建构主义范式下，对她自己班级的定性案例研究。</a:t>
            </a:r>
            <a:endParaRPr dirty="0" lang="en-US" sz="1600"/>
          </a:p>
        </p:txBody>
      </p:sp>
      <p:sp>
        <p:nvSpPr>
          <p:cNvPr id="32" name="Shape 30"/>
          <p:cNvSpPr/>
          <p:nvPr/>
        </p:nvSpPr>
        <p:spPr>
          <a:xfrm>
            <a:off x="9217152" y="5166360"/>
            <a:ext cx="2313432" cy="941832"/>
          </a:xfrm>
          <a:prstGeom prst="roundRect">
            <a:avLst>
              <a:gd fmla="val 5825" name="adj"/>
            </a:avLst>
          </a:prstGeom>
          <a:solidFill>
            <a:srgbClr val="FFFBF3"/>
          </a:solidFill>
          <a:ln/>
        </p:spPr>
      </p:sp>
      <p:sp>
        <p:nvSpPr>
          <p:cNvPr id="33" name="Text 31"/>
          <p:cNvSpPr txBox="1"/>
          <p:nvPr/>
        </p:nvSpPr>
        <p:spPr>
          <a:xfrm>
            <a:off x="9308592"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提示：设计遵循问题，而不是相反。</a:t>
            </a:r>
            <a:endParaRPr dirty="0" lang="en-US" sz="1400"/>
          </a:p>
        </p:txBody>
      </p:sp>
      <p:sp>
        <p:nvSpPr>
          <p:cNvPr id="34"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name="Slide 29">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c部分·研究过程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遵循一个研究过程（第5-8阶段）</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7" name="Shape 5"/>
          <p:cNvSpPr/>
          <p:nvPr/>
        </p:nvSpPr>
        <p:spPr>
          <a:xfrm>
            <a:off x="548640" y="2103120"/>
            <a:ext cx="2532888" cy="4114800"/>
          </a:xfrm>
          <a:prstGeom prst="roundRect">
            <a:avLst>
              <a:gd fmla="val 2888" name="adj"/>
            </a:avLst>
          </a:prstGeom>
          <a:solidFill>
            <a:srgbClr val="EFE5D3"/>
          </a:solidFill>
          <a:ln/>
        </p:spPr>
      </p:sp>
      <p:sp>
        <p:nvSpPr>
          <p:cNvPr id="8" name="Text 6"/>
          <p:cNvSpPr txBox="1"/>
          <p:nvPr/>
        </p:nvSpPr>
        <p:spPr>
          <a:xfrm>
            <a:off x="731520"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5</a:t>
            </a:r>
            <a:endParaRPr dirty="0" lang="en-US" sz="1900"/>
          </a:p>
        </p:txBody>
      </p:sp>
      <p:sp>
        <p:nvSpPr>
          <p:cNvPr id="9" name="Text 7"/>
          <p:cNvSpPr txBox="1"/>
          <p:nvPr/>
        </p:nvSpPr>
        <p:spPr>
          <a:xfrm>
            <a:off x="1325880"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计划样本与伦理</a:t>
            </a:r>
            <a:endParaRPr dirty="0" lang="en-US"/>
          </a:p>
        </p:txBody>
      </p:sp>
      <p:sp>
        <p:nvSpPr>
          <p:cNvPr id="10" name="Text 8"/>
          <p:cNvSpPr txBox="1"/>
          <p:nvPr/>
        </p:nvSpPr>
        <p:spPr>
          <a:xfrm>
            <a:off x="731520"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四个有阅读障碍的学生，两个老师和四个家长（一个有目的的样本）。伦理审批，教育部和学校许可，家长同意和学生同意。</a:t>
            </a:r>
            <a:endParaRPr dirty="0" lang="en-US" sz="1600"/>
          </a:p>
        </p:txBody>
      </p:sp>
      <p:sp>
        <p:nvSpPr>
          <p:cNvPr id="11" name="Shape 9"/>
          <p:cNvSpPr/>
          <p:nvPr/>
        </p:nvSpPr>
        <p:spPr>
          <a:xfrm>
            <a:off x="658368" y="5166360"/>
            <a:ext cx="2313432" cy="941832"/>
          </a:xfrm>
          <a:prstGeom prst="roundRect">
            <a:avLst>
              <a:gd fmla="val 5825" name="adj"/>
            </a:avLst>
          </a:prstGeom>
          <a:solidFill>
            <a:srgbClr val="FFFBF3"/>
          </a:solidFill>
          <a:ln/>
        </p:spPr>
      </p:sp>
      <p:sp>
        <p:nvSpPr>
          <p:cNvPr id="12" name="Text 10"/>
          <p:cNvSpPr txBox="1"/>
          <p:nvPr/>
        </p:nvSpPr>
        <p:spPr>
          <a:xfrm>
            <a:off x="749808"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提示：用简单的文字或图片向学生解释研究内容。</a:t>
            </a:r>
            <a:endParaRPr dirty="0" lang="en-US" sz="1400"/>
          </a:p>
        </p:txBody>
      </p:sp>
      <p:sp>
        <p:nvSpPr>
          <p:cNvPr id="13" name="Shape 11"/>
          <p:cNvSpPr/>
          <p:nvPr/>
        </p:nvSpPr>
        <p:spPr>
          <a:xfrm>
            <a:off x="3136392" y="3977640"/>
            <a:ext cx="210312" cy="320040"/>
          </a:xfrm>
          <a:prstGeom prst="rightArrow">
            <a:avLst/>
          </a:prstGeom>
          <a:solidFill>
            <a:srgbClr val="7A1F2B"/>
          </a:solidFill>
          <a:ln/>
        </p:spPr>
      </p:sp>
      <p:sp>
        <p:nvSpPr>
          <p:cNvPr id="14" name="Shape 12"/>
          <p:cNvSpPr/>
          <p:nvPr/>
        </p:nvSpPr>
        <p:spPr>
          <a:xfrm>
            <a:off x="3401568" y="2103120"/>
            <a:ext cx="2532888" cy="4114800"/>
          </a:xfrm>
          <a:prstGeom prst="roundRect">
            <a:avLst>
              <a:gd fmla="val 2888" name="adj"/>
            </a:avLst>
          </a:prstGeom>
          <a:solidFill>
            <a:srgbClr val="EFE5D3"/>
          </a:solidFill>
          <a:ln/>
        </p:spPr>
      </p:sp>
      <p:sp>
        <p:nvSpPr>
          <p:cNvPr id="15" name="Text 13"/>
          <p:cNvSpPr txBox="1"/>
          <p:nvPr/>
        </p:nvSpPr>
        <p:spPr>
          <a:xfrm>
            <a:off x="3584448"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6</a:t>
            </a:r>
            <a:endParaRPr dirty="0" lang="en-US" sz="1900"/>
          </a:p>
        </p:txBody>
      </p:sp>
      <p:sp>
        <p:nvSpPr>
          <p:cNvPr id="16" name="Text 14"/>
          <p:cNvSpPr txBox="1"/>
          <p:nvPr/>
        </p:nvSpPr>
        <p:spPr>
          <a:xfrm>
            <a:off x="4178808"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收集数据</a:t>
            </a:r>
            <a:endParaRPr dirty="0" lang="en-US"/>
          </a:p>
        </p:txBody>
      </p:sp>
      <p:sp>
        <p:nvSpPr>
          <p:cNvPr id="17" name="Text 15"/>
          <p:cNvSpPr txBox="1"/>
          <p:nvPr/>
        </p:nvSpPr>
        <p:spPr>
          <a:xfrm>
            <a:off x="3584448"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她观察了六节小组课，用图画对学生进行了简短的采访，并记录了老师的反思笔记。</a:t>
            </a:r>
            <a:endParaRPr dirty="0" lang="en-US" sz="1600"/>
          </a:p>
        </p:txBody>
      </p:sp>
      <p:sp>
        <p:nvSpPr>
          <p:cNvPr id="18" name="Shape 16"/>
          <p:cNvSpPr/>
          <p:nvPr/>
        </p:nvSpPr>
        <p:spPr>
          <a:xfrm>
            <a:off x="3511296" y="5166360"/>
            <a:ext cx="2313432" cy="941832"/>
          </a:xfrm>
          <a:prstGeom prst="roundRect">
            <a:avLst>
              <a:gd fmla="val 5825" name="adj"/>
            </a:avLst>
          </a:prstGeom>
          <a:solidFill>
            <a:srgbClr val="FFFBF3"/>
          </a:solidFill>
          <a:ln/>
        </p:spPr>
      </p:sp>
      <p:sp>
        <p:nvSpPr>
          <p:cNvPr id="19" name="Text 17"/>
          <p:cNvSpPr txBox="1"/>
          <p:nvPr/>
        </p:nvSpPr>
        <p:spPr>
          <a:xfrm>
            <a:off x="3602736"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提示：使用多个来源，这样可以相互检查发现。</a:t>
            </a:r>
            <a:endParaRPr dirty="0" lang="en-US" sz="1400"/>
          </a:p>
        </p:txBody>
      </p:sp>
      <p:sp>
        <p:nvSpPr>
          <p:cNvPr id="20" name="Shape 18"/>
          <p:cNvSpPr/>
          <p:nvPr/>
        </p:nvSpPr>
        <p:spPr>
          <a:xfrm>
            <a:off x="5989320" y="3977640"/>
            <a:ext cx="210312" cy="320040"/>
          </a:xfrm>
          <a:prstGeom prst="rightArrow">
            <a:avLst/>
          </a:prstGeom>
          <a:solidFill>
            <a:srgbClr val="7A1F2B"/>
          </a:solidFill>
          <a:ln/>
        </p:spPr>
      </p:sp>
      <p:sp>
        <p:nvSpPr>
          <p:cNvPr id="21" name="Shape 19"/>
          <p:cNvSpPr/>
          <p:nvPr/>
        </p:nvSpPr>
        <p:spPr>
          <a:xfrm>
            <a:off x="6254496" y="2103120"/>
            <a:ext cx="2532888" cy="4114800"/>
          </a:xfrm>
          <a:prstGeom prst="roundRect">
            <a:avLst>
              <a:gd fmla="val 2888" name="adj"/>
            </a:avLst>
          </a:prstGeom>
          <a:solidFill>
            <a:srgbClr val="EFE5D3"/>
          </a:solidFill>
          <a:ln/>
        </p:spPr>
      </p:sp>
      <p:sp>
        <p:nvSpPr>
          <p:cNvPr id="22" name="Text 20"/>
          <p:cNvSpPr txBox="1"/>
          <p:nvPr/>
        </p:nvSpPr>
        <p:spPr>
          <a:xfrm>
            <a:off x="6437376"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7</a:t>
            </a:r>
            <a:endParaRPr dirty="0" lang="en-US" sz="1900"/>
          </a:p>
        </p:txBody>
      </p:sp>
      <p:sp>
        <p:nvSpPr>
          <p:cNvPr id="23" name="Text 21"/>
          <p:cNvSpPr txBox="1"/>
          <p:nvPr/>
        </p:nvSpPr>
        <p:spPr>
          <a:xfrm>
            <a:off x="7031736"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分析和解释</a:t>
            </a:r>
            <a:endParaRPr dirty="0" lang="en-US"/>
          </a:p>
        </p:txBody>
      </p:sp>
      <p:sp>
        <p:nvSpPr>
          <p:cNvPr id="24" name="Text 22"/>
          <p:cNvSpPr txBox="1"/>
          <p:nvPr/>
        </p:nvSpPr>
        <p:spPr>
          <a:xfrm>
            <a:off x="6437376"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她对数据进行编码并发展主题，例如“害怕大声朗读”，“角色卡片有帮助”。</a:t>
            </a:r>
            <a:endParaRPr dirty="0" lang="en-US" sz="1600"/>
          </a:p>
        </p:txBody>
      </p:sp>
      <p:sp>
        <p:nvSpPr>
          <p:cNvPr id="25" name="Shape 23"/>
          <p:cNvSpPr/>
          <p:nvPr/>
        </p:nvSpPr>
        <p:spPr>
          <a:xfrm>
            <a:off x="6364224" y="5166360"/>
            <a:ext cx="2313432" cy="941832"/>
          </a:xfrm>
          <a:prstGeom prst="roundRect">
            <a:avLst>
              <a:gd fmla="val 5825" name="adj"/>
            </a:avLst>
          </a:prstGeom>
          <a:solidFill>
            <a:srgbClr val="FFFBF3"/>
          </a:solidFill>
          <a:ln/>
        </p:spPr>
      </p:sp>
      <p:sp>
        <p:nvSpPr>
          <p:cNvPr id="26" name="Text 24"/>
          <p:cNvSpPr txBox="1"/>
          <p:nvPr/>
        </p:nvSpPr>
        <p:spPr>
          <a:xfrm>
            <a:off x="6455664"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提示：寻找模式，以及不适合的案例。</a:t>
            </a:r>
            <a:endParaRPr dirty="0" lang="en-US" sz="1400"/>
          </a:p>
        </p:txBody>
      </p:sp>
      <p:sp>
        <p:nvSpPr>
          <p:cNvPr id="27" name="Shape 25"/>
          <p:cNvSpPr/>
          <p:nvPr/>
        </p:nvSpPr>
        <p:spPr>
          <a:xfrm>
            <a:off x="8842248" y="3977640"/>
            <a:ext cx="210312" cy="320040"/>
          </a:xfrm>
          <a:prstGeom prst="rightArrow">
            <a:avLst/>
          </a:prstGeom>
          <a:solidFill>
            <a:srgbClr val="7A1F2B"/>
          </a:solidFill>
          <a:ln/>
        </p:spPr>
      </p:sp>
      <p:sp>
        <p:nvSpPr>
          <p:cNvPr id="28" name="Shape 26"/>
          <p:cNvSpPr/>
          <p:nvPr/>
        </p:nvSpPr>
        <p:spPr>
          <a:xfrm>
            <a:off x="9107424" y="2103120"/>
            <a:ext cx="2532888" cy="4114800"/>
          </a:xfrm>
          <a:prstGeom prst="roundRect">
            <a:avLst>
              <a:gd fmla="val 2888" name="adj"/>
            </a:avLst>
          </a:prstGeom>
          <a:solidFill>
            <a:srgbClr val="EFE5D3"/>
          </a:solidFill>
          <a:ln/>
        </p:spPr>
      </p:sp>
      <p:sp>
        <p:nvSpPr>
          <p:cNvPr id="29" name="Text 27"/>
          <p:cNvSpPr txBox="1"/>
          <p:nvPr/>
        </p:nvSpPr>
        <p:spPr>
          <a:xfrm>
            <a:off x="9290304" y="2286000"/>
            <a:ext cx="502920" cy="50292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1900">
                <a:solidFill>
                  <a:srgbClr val="FFFBF3"/>
                </a:solidFill>
                <a:latin charset="0" pitchFamily="34" typeface="Cambria"/>
                <a:ea charset="-122" pitchFamily="34" typeface="Cambria"/>
                <a:cs charset="-120" pitchFamily="34" typeface="Cambria"/>
              </a:rPr>
              <a:t>8</a:t>
            </a:r>
            <a:endParaRPr dirty="0" lang="en-US" sz="1900"/>
          </a:p>
        </p:txBody>
      </p:sp>
      <p:sp>
        <p:nvSpPr>
          <p:cNvPr id="30" name="Text 28"/>
          <p:cNvSpPr txBox="1"/>
          <p:nvPr/>
        </p:nvSpPr>
        <p:spPr>
          <a:xfrm>
            <a:off x="9884664" y="2267712"/>
            <a:ext cx="1618488" cy="548640"/>
          </a:xfrm>
          <a:prstGeom prst="rect">
            <a:avLst/>
          </a:prstGeom>
          <a:noFill/>
          <a:ln/>
        </p:spPr>
        <p:txBody>
          <a:bodyPr anchor="ctr"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报告再问</a:t>
            </a:r>
            <a:endParaRPr dirty="0" lang="en-US"/>
          </a:p>
        </p:txBody>
      </p:sp>
      <p:sp>
        <p:nvSpPr>
          <p:cNvPr id="31" name="Text 29"/>
          <p:cNvSpPr txBox="1"/>
          <p:nvPr/>
        </p:nvSpPr>
        <p:spPr>
          <a:xfrm>
            <a:off x="9290304" y="2971800"/>
            <a:ext cx="2167128" cy="21031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她与同事分享发现，并撰写论文章节。一个新的问题出现了：“角色卡能提高参与度吗？”</a:t>
            </a:r>
            <a:endParaRPr dirty="0" lang="en-US" sz="1600"/>
          </a:p>
        </p:txBody>
      </p:sp>
      <p:sp>
        <p:nvSpPr>
          <p:cNvPr id="32" name="Shape 30"/>
          <p:cNvSpPr/>
          <p:nvPr/>
        </p:nvSpPr>
        <p:spPr>
          <a:xfrm>
            <a:off x="9217152" y="5166360"/>
            <a:ext cx="2313432" cy="941832"/>
          </a:xfrm>
          <a:prstGeom prst="roundRect">
            <a:avLst>
              <a:gd fmla="val 5825" name="adj"/>
            </a:avLst>
          </a:prstGeom>
          <a:solidFill>
            <a:srgbClr val="FFFBF3"/>
          </a:solidFill>
          <a:ln/>
        </p:spPr>
      </p:sp>
      <p:sp>
        <p:nvSpPr>
          <p:cNvPr id="33" name="Text 31"/>
          <p:cNvSpPr txBox="1"/>
          <p:nvPr/>
        </p:nvSpPr>
        <p:spPr>
          <a:xfrm>
            <a:off x="9308592" y="5184648"/>
            <a:ext cx="2130552" cy="914400"/>
          </a:xfrm>
          <a:prstGeom prst="rect">
            <a:avLst/>
          </a:prstGeom>
          <a:noFill/>
          <a:ln/>
        </p:spPr>
        <p:txBody>
          <a:bodyPr anchor="ctr" bIns="0" lIns="0" rIns="0" rtlCol="0" tIns="0" wrap="square"/>
          <a:lstStyle/>
          <a:p>
            <a:pPr indent="0" marL="0">
              <a:buNone/>
            </a:pPr>
            <a:r>
              <a:rPr b="1" dirty="0" lang="en-US" sz="1400">
                <a:solidFill>
                  <a:srgbClr val="7A1F2B"/>
                </a:solidFill>
                <a:latin charset="0" pitchFamily="34" typeface="Calibri"/>
                <a:ea charset="-122" pitchFamily="34" typeface="Calibri"/>
                <a:cs charset="-120" pitchFamily="34" typeface="Calibri"/>
              </a:rPr>
              <a:t>提示：答案会引出新的问题。第二部分展示了如何测试这个问题。</a:t>
            </a:r>
            <a:endParaRPr dirty="0" lang="en-US" sz="1400"/>
          </a:p>
        </p:txBody>
      </p:sp>
      <p:sp>
        <p:nvSpPr>
          <p:cNvPr id="34"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29</a:t>
            </a:fld>
            <a:endParaRPr lang="en-US"/>
          </a:p>
        </p:txBody>
      </p:sp>
      <p:sp>
        <p:nvSpPr>
          <p:cNvPr id="36" name="Shape 3">
            <a:extLst>
              <a:ext uri="{FF2B5EF4-FFF2-40B4-BE49-F238E27FC236}">
                <a16:creationId xmlns:a16="http://schemas.microsoft.com/office/drawing/2014/main" id="{E61D7F22-690A-CA66-23CD-1B09BF1FD207}"/>
              </a:ext>
            </a:extLst>
          </p:cNvPr>
          <p:cNvSpPr/>
          <p:nvPr/>
        </p:nvSpPr>
        <p:spPr>
          <a:xfrm>
            <a:off x="548640" y="1170432"/>
            <a:ext cx="11091672" cy="749808"/>
          </a:xfrm>
          <a:prstGeom prst="roundRect">
            <a:avLst>
              <a:gd fmla="val 12308" name="adj"/>
            </a:avLst>
          </a:prstGeom>
          <a:solidFill>
            <a:srgbClr val="7A1F2B"/>
          </a:solidFill>
          <a:ln/>
        </p:spPr>
      </p:sp>
      <p:sp>
        <p:nvSpPr>
          <p:cNvPr id="38" name="Text 4">
            <a:extLst>
              <a:ext uri="{FF2B5EF4-FFF2-40B4-BE49-F238E27FC236}">
                <a16:creationId xmlns:a16="http://schemas.microsoft.com/office/drawing/2014/main" id="{5322E2E9-4913-AAB1-BF7D-C7395A4C80FF}"/>
              </a:ext>
            </a:extLst>
          </p:cNvPr>
          <p:cNvSpPr txBox="1"/>
          <p:nvPr/>
        </p:nvSpPr>
        <p:spPr>
          <a:xfrm>
            <a:off x="777240" y="1207008"/>
            <a:ext cx="10698480" cy="676656"/>
          </a:xfrm>
          <a:prstGeom prst="rect">
            <a:avLst/>
          </a:prstGeom>
          <a:noFill/>
          <a:ln/>
        </p:spPr>
        <p:txBody>
          <a:bodyPr anchor="ctr" bIns="0" lIns="0" rIns="0" rtlCol="0" tIns="0" wrap="square"/>
          <a:lstStyle/>
          <a:p>
            <a:pPr indent="0" marL="0">
              <a:buNone/>
            </a:pPr>
            <a:r>
              <a:rPr b="1" dirty="0" lang="en-US">
                <a:solidFill>
                  <a:schemeClr val="bg1"/>
                </a:solidFill>
                <a:latin charset="0" pitchFamily="34" typeface="Calibri"/>
                <a:ea charset="-122" pitchFamily="34" typeface="Calibri"/>
                <a:cs charset="-120" pitchFamily="34" typeface="Calibri"/>
              </a:rPr>
              <a:t>林女士在怡保教包容性（PPI）四年级课程。</a:t>
            </a:r>
          </a:p>
          <a:p>
            <a:pPr indent="0" marL="0">
              <a:buNone/>
            </a:pPr>
            <a:r>
              <a:rPr dirty="0" lang="en-US">
                <a:solidFill>
                  <a:schemeClr val="bg1"/>
                </a:solidFill>
                <a:latin charset="0" pitchFamily="34" typeface="Calibri"/>
                <a:ea charset="-122" pitchFamily="34" typeface="Calibri"/>
                <a:cs charset="-120" pitchFamily="34" typeface="Calibri"/>
              </a:rPr>
              <a:t>她注意到有阅读障碍的学生很少在小组讨论中发言。</a:t>
            </a:r>
            <a:endParaRPr dirty="0" lang="en-US">
              <a:solidFill>
                <a:schemeClr val="bg1"/>
              </a:solidFill>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name="Slide 30">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c部分·研究过程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在实践中：不是一条直线</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5440680" cy="3246120"/>
          </a:xfrm>
          <a:prstGeom prst="roundRect">
            <a:avLst>
              <a:gd fmla="val 2254" name="adj"/>
            </a:avLst>
          </a:prstGeom>
          <a:solidFill>
            <a:srgbClr val="EFE5D3"/>
          </a:solidFill>
          <a:ln/>
        </p:spPr>
      </p:sp>
      <p:sp>
        <p:nvSpPr>
          <p:cNvPr id="6" name="Text 4"/>
          <p:cNvSpPr txBox="1"/>
          <p:nvPr/>
        </p:nvSpPr>
        <p:spPr>
          <a:xfrm>
            <a:off x="777240" y="1463040"/>
            <a:ext cx="5029200" cy="41148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定量研究：多为线性研究</a:t>
            </a:r>
            <a:endParaRPr dirty="0" lang="en-US" sz="1600"/>
          </a:p>
        </p:txBody>
      </p:sp>
      <p:sp>
        <p:nvSpPr>
          <p:cNvPr id="7" name="Text 5"/>
          <p:cNvSpPr txBox="1"/>
          <p:nvPr/>
        </p:nvSpPr>
        <p:spPr>
          <a:xfrm>
            <a:off x="548640" y="2057400"/>
            <a:ext cx="1097280" cy="685800"/>
          </a:xfrm>
          <a:prstGeom prst="ellipse">
            <a:avLst/>
          </a:prstGeom>
          <a:solidFill>
            <a:srgbClr val="7A1F2B"/>
          </a:solidFill>
          <a:ln/>
        </p:spPr>
        <p:txBody>
          <a:bodyPr anchor="ctr" bIns="0" lIns="0" rIns="0" rtlCol="0" tIns="0" wrap="square"/>
          <a:lstStyle/>
          <a:p>
            <a:pPr algn="ctr" indent="0" marL="0">
              <a:buNone/>
            </a:pPr>
            <a:r>
              <a:rPr b="1" dirty="0" lang="en-US" sz="1400">
                <a:solidFill>
                  <a:srgbClr val="FFFBF3"/>
                </a:solidFill>
                <a:latin charset="0" pitchFamily="34" typeface="Calibri"/>
                <a:ea charset="-122" pitchFamily="34" typeface="Calibri"/>
                <a:cs charset="-120" pitchFamily="34" typeface="Calibri"/>
              </a:rPr>
              <a:t>问题</a:t>
            </a:r>
            <a:endParaRPr dirty="0" lang="en-US" sz="1400"/>
          </a:p>
        </p:txBody>
      </p:sp>
      <p:sp>
        <p:nvSpPr>
          <p:cNvPr id="8" name="Shape 6"/>
          <p:cNvSpPr/>
          <p:nvPr/>
        </p:nvSpPr>
        <p:spPr>
          <a:xfrm>
            <a:off x="1664208" y="2395728"/>
            <a:ext cx="118872" cy="914"/>
          </a:xfrm>
          <a:prstGeom prst="line">
            <a:avLst/>
          </a:prstGeom>
          <a:noFill/>
          <a:ln w="19050">
            <a:solidFill>
              <a:srgbClr val="7A1F2B"/>
            </a:solidFill>
            <a:prstDash val="solid"/>
            <a:tailEnd type="triangle"/>
          </a:ln>
        </p:spPr>
      </p:sp>
      <p:sp>
        <p:nvSpPr>
          <p:cNvPr id="9" name="Text 7"/>
          <p:cNvSpPr txBox="1"/>
          <p:nvPr/>
        </p:nvSpPr>
        <p:spPr>
          <a:xfrm>
            <a:off x="1801368" y="2057400"/>
            <a:ext cx="868680" cy="685800"/>
          </a:xfrm>
          <a:prstGeom prst="ellipse">
            <a:avLst/>
          </a:prstGeom>
          <a:solidFill>
            <a:srgbClr val="7A1F2B"/>
          </a:solidFill>
          <a:ln/>
        </p:spPr>
        <p:txBody>
          <a:bodyPr anchor="ctr" bIns="0" lIns="0" rIns="0" rtlCol="0" tIns="0" wrap="square"/>
          <a:lstStyle/>
          <a:p>
            <a:pPr algn="ctr" indent="0" marL="0">
              <a:buNone/>
            </a:pPr>
            <a:r>
              <a:rPr b="1" dirty="0" lang="en-US" sz="1400">
                <a:solidFill>
                  <a:srgbClr val="FFFBF3"/>
                </a:solidFill>
                <a:latin charset="0" pitchFamily="34" typeface="Calibri"/>
                <a:ea charset="-122" pitchFamily="34" typeface="Calibri"/>
                <a:cs charset="-120" pitchFamily="34" typeface="Calibri"/>
              </a:rPr>
              <a:t>设计</a:t>
            </a:r>
            <a:endParaRPr dirty="0" lang="en-US" sz="1400"/>
          </a:p>
        </p:txBody>
      </p:sp>
      <p:sp>
        <p:nvSpPr>
          <p:cNvPr id="10" name="Shape 8"/>
          <p:cNvSpPr/>
          <p:nvPr/>
        </p:nvSpPr>
        <p:spPr>
          <a:xfrm>
            <a:off x="2688336" y="2395728"/>
            <a:ext cx="118872" cy="914"/>
          </a:xfrm>
          <a:prstGeom prst="line">
            <a:avLst/>
          </a:prstGeom>
          <a:noFill/>
          <a:ln w="19050">
            <a:solidFill>
              <a:srgbClr val="7A1F2B"/>
            </a:solidFill>
            <a:prstDash val="solid"/>
            <a:tailEnd type="triangle"/>
          </a:ln>
        </p:spPr>
      </p:sp>
      <p:sp>
        <p:nvSpPr>
          <p:cNvPr id="11" name="Text 9"/>
          <p:cNvSpPr txBox="1"/>
          <p:nvPr/>
        </p:nvSpPr>
        <p:spPr>
          <a:xfrm>
            <a:off x="2825496" y="2057400"/>
            <a:ext cx="868680" cy="685800"/>
          </a:xfrm>
          <a:prstGeom prst="ellipse">
            <a:avLst/>
          </a:prstGeom>
          <a:solidFill>
            <a:srgbClr val="7A1F2B"/>
          </a:solidFill>
          <a:ln/>
        </p:spPr>
        <p:txBody>
          <a:bodyPr anchor="ctr" bIns="0" lIns="0" rIns="0" rtlCol="0" tIns="0" wrap="square"/>
          <a:lstStyle/>
          <a:p>
            <a:pPr algn="ctr" indent="0" marL="0">
              <a:buNone/>
            </a:pPr>
            <a:r>
              <a:rPr b="1" dirty="0" lang="en-US" sz="1400">
                <a:solidFill>
                  <a:srgbClr val="FFFBF3"/>
                </a:solidFill>
                <a:latin charset="0" pitchFamily="34" typeface="Calibri"/>
                <a:ea charset="-122" pitchFamily="34" typeface="Calibri"/>
                <a:cs charset="-120" pitchFamily="34" typeface="Calibri"/>
              </a:rPr>
              <a:t>收集</a:t>
            </a:r>
            <a:endParaRPr dirty="0" lang="en-US" sz="1400"/>
          </a:p>
        </p:txBody>
      </p:sp>
      <p:sp>
        <p:nvSpPr>
          <p:cNvPr id="12" name="Shape 10"/>
          <p:cNvSpPr/>
          <p:nvPr/>
        </p:nvSpPr>
        <p:spPr>
          <a:xfrm>
            <a:off x="3712464" y="2395728"/>
            <a:ext cx="118872" cy="914"/>
          </a:xfrm>
          <a:prstGeom prst="line">
            <a:avLst/>
          </a:prstGeom>
          <a:noFill/>
          <a:ln w="19050">
            <a:solidFill>
              <a:srgbClr val="7A1F2B"/>
            </a:solidFill>
            <a:prstDash val="solid"/>
            <a:tailEnd type="triangle"/>
          </a:ln>
        </p:spPr>
      </p:sp>
      <p:sp>
        <p:nvSpPr>
          <p:cNvPr id="13" name="Text 11"/>
          <p:cNvSpPr txBox="1"/>
          <p:nvPr/>
        </p:nvSpPr>
        <p:spPr>
          <a:xfrm>
            <a:off x="3849624" y="2057400"/>
            <a:ext cx="868680" cy="685800"/>
          </a:xfrm>
          <a:prstGeom prst="ellipse">
            <a:avLst/>
          </a:prstGeom>
          <a:solidFill>
            <a:srgbClr val="7A1F2B"/>
          </a:solidFill>
          <a:ln/>
        </p:spPr>
        <p:txBody>
          <a:bodyPr anchor="ctr" bIns="0" lIns="0" rIns="0" rtlCol="0" tIns="0" wrap="square"/>
          <a:lstStyle/>
          <a:p>
            <a:pPr algn="ctr" indent="0" marL="0">
              <a:buNone/>
            </a:pPr>
            <a:r>
              <a:rPr b="1" dirty="0" lang="en-US" sz="1400">
                <a:solidFill>
                  <a:srgbClr val="FFFBF3"/>
                </a:solidFill>
                <a:latin charset="0" pitchFamily="34" typeface="Calibri"/>
                <a:ea charset="-122" pitchFamily="34" typeface="Calibri"/>
                <a:cs charset="-120" pitchFamily="34" typeface="Calibri"/>
              </a:rPr>
              <a:t>分析</a:t>
            </a:r>
            <a:endParaRPr dirty="0" lang="en-US" sz="1400"/>
          </a:p>
        </p:txBody>
      </p:sp>
      <p:sp>
        <p:nvSpPr>
          <p:cNvPr id="14" name="Shape 12"/>
          <p:cNvSpPr/>
          <p:nvPr/>
        </p:nvSpPr>
        <p:spPr>
          <a:xfrm>
            <a:off x="4736592" y="2395728"/>
            <a:ext cx="118872" cy="914"/>
          </a:xfrm>
          <a:prstGeom prst="line">
            <a:avLst/>
          </a:prstGeom>
          <a:noFill/>
          <a:ln w="19050">
            <a:solidFill>
              <a:srgbClr val="7A1F2B"/>
            </a:solidFill>
            <a:prstDash val="solid"/>
            <a:tailEnd type="triangle"/>
          </a:ln>
        </p:spPr>
      </p:sp>
      <p:sp>
        <p:nvSpPr>
          <p:cNvPr id="15" name="Text 13"/>
          <p:cNvSpPr txBox="1"/>
          <p:nvPr/>
        </p:nvSpPr>
        <p:spPr>
          <a:xfrm>
            <a:off x="4873752" y="2057400"/>
            <a:ext cx="868680" cy="685800"/>
          </a:xfrm>
          <a:prstGeom prst="ellipse">
            <a:avLst/>
          </a:prstGeom>
          <a:solidFill>
            <a:srgbClr val="7A1F2B"/>
          </a:solidFill>
          <a:ln/>
        </p:spPr>
        <p:txBody>
          <a:bodyPr anchor="ctr" bIns="0" lIns="0" rIns="0" rtlCol="0" tIns="0" wrap="square"/>
          <a:lstStyle/>
          <a:p>
            <a:pPr algn="ctr" indent="0" marL="0">
              <a:buNone/>
            </a:pPr>
            <a:r>
              <a:rPr b="1" dirty="0" lang="en-US" sz="1400">
                <a:solidFill>
                  <a:srgbClr val="FFFBF3"/>
                </a:solidFill>
                <a:latin charset="0" pitchFamily="34" typeface="Calibri"/>
                <a:ea charset="-122" pitchFamily="34" typeface="Calibri"/>
                <a:cs charset="-120" pitchFamily="34" typeface="Calibri"/>
              </a:rPr>
              <a:t>报告</a:t>
            </a:r>
            <a:endParaRPr dirty="0" lang="en-US" sz="1400"/>
          </a:p>
        </p:txBody>
      </p:sp>
      <p:sp>
        <p:nvSpPr>
          <p:cNvPr id="16" name="Text 14"/>
          <p:cNvSpPr txBox="1"/>
          <p:nvPr/>
        </p:nvSpPr>
        <p:spPr>
          <a:xfrm>
            <a:off x="777240" y="2971800"/>
            <a:ext cx="5029200" cy="146304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在数据收集开始之前，设计、仪器和分析计划都是固定的。在研究过程中改变它们可能会削弱结论。</a:t>
            </a:r>
            <a:endParaRPr dirty="0" lang="en-US" sz="1600"/>
          </a:p>
        </p:txBody>
      </p:sp>
      <p:sp>
        <p:nvSpPr>
          <p:cNvPr id="17" name="Shape 15"/>
          <p:cNvSpPr/>
          <p:nvPr/>
        </p:nvSpPr>
        <p:spPr>
          <a:xfrm>
            <a:off x="6199632" y="1325880"/>
            <a:ext cx="5440680" cy="3246120"/>
          </a:xfrm>
          <a:prstGeom prst="roundRect">
            <a:avLst>
              <a:gd fmla="val 2254" name="adj"/>
            </a:avLst>
          </a:prstGeom>
          <a:solidFill>
            <a:srgbClr val="EFE5D3"/>
          </a:solidFill>
          <a:ln/>
        </p:spPr>
      </p:sp>
      <p:sp>
        <p:nvSpPr>
          <p:cNvPr id="18" name="Text 16"/>
          <p:cNvSpPr txBox="1"/>
          <p:nvPr/>
        </p:nvSpPr>
        <p:spPr>
          <a:xfrm>
            <a:off x="6428232" y="1463040"/>
            <a:ext cx="5029200" cy="411480"/>
          </a:xfrm>
          <a:prstGeom prst="rect">
            <a:avLst/>
          </a:prstGeom>
          <a:noFill/>
          <a:ln/>
        </p:spPr>
        <p:txBody>
          <a:bodyPr anchor="t" bIns="0" lIns="0" rIns="0" rtlCol="0" tIns="0" wrap="square"/>
          <a:lstStyle/>
          <a:p>
            <a:pPr indent="0" marL="0">
              <a:buNone/>
            </a:pPr>
            <a:r>
              <a:rPr b="1" dirty="0" lang="en-US" sz="1600">
                <a:solidFill>
                  <a:srgbClr val="7A1F2B"/>
                </a:solidFill>
                <a:latin charset="0" pitchFamily="34" typeface="Cambria"/>
                <a:ea charset="-122" pitchFamily="34" typeface="Cambria"/>
                <a:cs charset="-120" pitchFamily="34" typeface="Cambria"/>
              </a:rPr>
              <a:t>定性研究：迭代</a:t>
            </a:r>
            <a:endParaRPr dirty="0" lang="en-US" sz="1600"/>
          </a:p>
        </p:txBody>
      </p:sp>
      <p:sp>
        <p:nvSpPr>
          <p:cNvPr id="19" name="Text 17"/>
          <p:cNvSpPr txBox="1"/>
          <p:nvPr/>
        </p:nvSpPr>
        <p:spPr>
          <a:xfrm>
            <a:off x="6675120" y="1965960"/>
            <a:ext cx="1051560" cy="685800"/>
          </a:xfrm>
          <a:prstGeom prst="ellipse">
            <a:avLst/>
          </a:prstGeom>
          <a:solidFill>
            <a:srgbClr val="7A1F2B"/>
          </a:solidFill>
          <a:ln/>
        </p:spPr>
        <p:txBody>
          <a:bodyPr anchor="ctr" bIns="0" lIns="0" rIns="0" rtlCol="0" tIns="0" wrap="square"/>
          <a:lstStyle/>
          <a:p>
            <a:pPr algn="ctr" indent="0" marL="0">
              <a:buNone/>
            </a:pPr>
            <a:r>
              <a:rPr b="1" dirty="0" lang="en-US" sz="1600">
                <a:solidFill>
                  <a:srgbClr val="FFFBF3"/>
                </a:solidFill>
                <a:latin charset="0" pitchFamily="34" typeface="Calibri"/>
                <a:ea charset="-122" pitchFamily="34" typeface="Calibri"/>
                <a:cs charset="-120" pitchFamily="34" typeface="Calibri"/>
              </a:rPr>
              <a:t>收集</a:t>
            </a:r>
            <a:endParaRPr dirty="0" lang="en-US" sz="1600"/>
          </a:p>
        </p:txBody>
      </p:sp>
      <p:sp>
        <p:nvSpPr>
          <p:cNvPr id="20" name="Text 18"/>
          <p:cNvSpPr txBox="1"/>
          <p:nvPr/>
        </p:nvSpPr>
        <p:spPr>
          <a:xfrm>
            <a:off x="8503920" y="1965960"/>
            <a:ext cx="1051560" cy="685800"/>
          </a:xfrm>
          <a:prstGeom prst="ellipse">
            <a:avLst/>
          </a:prstGeom>
          <a:solidFill>
            <a:srgbClr val="7A1F2B"/>
          </a:solidFill>
          <a:ln/>
        </p:spPr>
        <p:txBody>
          <a:bodyPr anchor="ctr" bIns="0" lIns="0" rIns="0" rtlCol="0" tIns="0" wrap="square"/>
          <a:lstStyle/>
          <a:p>
            <a:pPr algn="ctr" indent="0" marL="0">
              <a:buNone/>
            </a:pPr>
            <a:r>
              <a:rPr b="1" dirty="0" lang="en-US" sz="1600">
                <a:solidFill>
                  <a:srgbClr val="FFFBF3"/>
                </a:solidFill>
                <a:latin charset="0" pitchFamily="34" typeface="Calibri"/>
                <a:ea charset="-122" pitchFamily="34" typeface="Calibri"/>
                <a:cs charset="-120" pitchFamily="34" typeface="Calibri"/>
              </a:rPr>
              <a:t>分析</a:t>
            </a:r>
            <a:endParaRPr dirty="0" lang="en-US" sz="1600"/>
          </a:p>
        </p:txBody>
      </p:sp>
      <p:sp>
        <p:nvSpPr>
          <p:cNvPr id="21" name="Text 19"/>
          <p:cNvSpPr txBox="1"/>
          <p:nvPr/>
        </p:nvSpPr>
        <p:spPr>
          <a:xfrm>
            <a:off x="7589520" y="2788920"/>
            <a:ext cx="1051560" cy="685800"/>
          </a:xfrm>
          <a:prstGeom prst="ellipse">
            <a:avLst/>
          </a:prstGeom>
          <a:solidFill>
            <a:srgbClr val="7A1F2B"/>
          </a:solidFill>
          <a:ln/>
        </p:spPr>
        <p:txBody>
          <a:bodyPr anchor="ctr" bIns="0" lIns="0" rIns="0" rtlCol="0" tIns="0" wrap="square"/>
          <a:lstStyle/>
          <a:p>
            <a:pPr algn="ctr" indent="0" marL="0">
              <a:buNone/>
            </a:pPr>
            <a:r>
              <a:rPr b="1" dirty="0" lang="en-US" sz="1600">
                <a:solidFill>
                  <a:srgbClr val="FFFBF3"/>
                </a:solidFill>
                <a:latin charset="0" pitchFamily="34" typeface="Calibri"/>
                <a:ea charset="-122" pitchFamily="34" typeface="Calibri"/>
                <a:cs charset="-120" pitchFamily="34" typeface="Calibri"/>
              </a:rPr>
              <a:t>完善焦点</a:t>
            </a:r>
            <a:endParaRPr dirty="0" lang="en-US" sz="1600"/>
          </a:p>
        </p:txBody>
      </p:sp>
      <p:sp>
        <p:nvSpPr>
          <p:cNvPr id="22" name="Shape 20"/>
          <p:cNvSpPr/>
          <p:nvPr/>
        </p:nvSpPr>
        <p:spPr>
          <a:xfrm>
            <a:off x="7772400" y="2304288"/>
            <a:ext cx="685800" cy="914"/>
          </a:xfrm>
          <a:prstGeom prst="line">
            <a:avLst/>
          </a:prstGeom>
          <a:noFill/>
          <a:ln w="19050">
            <a:solidFill>
              <a:srgbClr val="7A1F2B"/>
            </a:solidFill>
            <a:prstDash val="solid"/>
            <a:headEnd type="triangle"/>
            <a:tailEnd type="triangle"/>
          </a:ln>
        </p:spPr>
      </p:sp>
      <p:sp>
        <p:nvSpPr>
          <p:cNvPr id="23" name="Shape 21"/>
          <p:cNvSpPr/>
          <p:nvPr/>
        </p:nvSpPr>
        <p:spPr>
          <a:xfrm>
            <a:off x="7269480" y="2697480"/>
            <a:ext cx="365760" cy="228600"/>
          </a:xfrm>
          <a:prstGeom prst="line">
            <a:avLst/>
          </a:prstGeom>
          <a:noFill/>
          <a:ln w="19050">
            <a:solidFill>
              <a:srgbClr val="7A1F2B"/>
            </a:solidFill>
            <a:prstDash val="solid"/>
            <a:headEnd type="triangle"/>
            <a:tailEnd type="triangle"/>
          </a:ln>
        </p:spPr>
      </p:sp>
      <p:sp>
        <p:nvSpPr>
          <p:cNvPr id="24" name="Shape 22"/>
          <p:cNvSpPr/>
          <p:nvPr/>
        </p:nvSpPr>
        <p:spPr>
          <a:xfrm flipH="1">
            <a:off x="8595360" y="2697480"/>
            <a:ext cx="365760" cy="228600"/>
          </a:xfrm>
          <a:prstGeom prst="line">
            <a:avLst/>
          </a:prstGeom>
          <a:noFill/>
          <a:ln w="19050">
            <a:solidFill>
              <a:srgbClr val="7A1F2B"/>
            </a:solidFill>
            <a:prstDash val="solid"/>
            <a:headEnd type="triangle"/>
            <a:tailEnd type="triangle"/>
          </a:ln>
        </p:spPr>
      </p:sp>
      <p:sp>
        <p:nvSpPr>
          <p:cNvPr id="25" name="Text 23"/>
          <p:cNvSpPr txBox="1"/>
          <p:nvPr/>
        </p:nvSpPr>
        <p:spPr>
          <a:xfrm>
            <a:off x="9692640" y="1920240"/>
            <a:ext cx="1783080" cy="256032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焦点和设计可以随着研究的进行而发展。数据收集和分析同时进行。</a:t>
            </a:r>
            <a:endParaRPr dirty="0" lang="en-US" sz="1600"/>
          </a:p>
        </p:txBody>
      </p:sp>
      <p:sp>
        <p:nvSpPr>
          <p:cNvPr id="26" name="Shape 24"/>
          <p:cNvSpPr/>
          <p:nvPr/>
        </p:nvSpPr>
        <p:spPr>
          <a:xfrm>
            <a:off x="548640" y="4754880"/>
            <a:ext cx="11091672" cy="1463040"/>
          </a:xfrm>
          <a:prstGeom prst="roundRect">
            <a:avLst>
              <a:gd fmla="val 5000" name="adj"/>
            </a:avLst>
          </a:prstGeom>
          <a:solidFill>
            <a:srgbClr val="7A1F2B"/>
          </a:solidFill>
          <a:ln/>
        </p:spPr>
      </p:sp>
      <p:sp>
        <p:nvSpPr>
          <p:cNvPr id="27" name="Text 25"/>
          <p:cNvSpPr txBox="1"/>
          <p:nvPr/>
        </p:nvSpPr>
        <p:spPr>
          <a:xfrm>
            <a:off x="777240" y="4892040"/>
            <a:ext cx="3657600" cy="237744"/>
          </a:xfrm>
          <a:prstGeom prst="rect">
            <a:avLst/>
          </a:prstGeom>
          <a:noFill/>
          <a:ln/>
        </p:spPr>
        <p:txBody>
          <a:bodyPr anchor="ctr" bIns="0" lIns="0" rIns="0" rtlCol="0" tIns="0" wrap="square"/>
          <a:lstStyle/>
          <a:p>
            <a:pPr indent="0" marL="0">
              <a:buNone/>
            </a:pPr>
            <a:r>
              <a:rPr b="1" dirty="0" kern="0" lang="en-US" spc="150" sz="1100">
                <a:solidFill>
                  <a:srgbClr val="EADBC0"/>
                </a:solidFill>
                <a:latin charset="0" pitchFamily="34" typeface="Calibri"/>
                <a:ea charset="-122" pitchFamily="34" typeface="Calibri"/>
                <a:cs charset="-120" pitchFamily="34" typeface="Calibri"/>
              </a:rPr>
              <a:t>在所有研究中</a:t>
            </a:r>
            <a:endParaRPr dirty="0" lang="en-US" sz="1100"/>
          </a:p>
        </p:txBody>
      </p:sp>
      <p:sp>
        <p:nvSpPr>
          <p:cNvPr id="28" name="Text 26"/>
          <p:cNvSpPr txBox="1"/>
          <p:nvPr/>
        </p:nvSpPr>
        <p:spPr>
          <a:xfrm>
            <a:off x="777240" y="5166360"/>
            <a:ext cx="10698480" cy="1005840"/>
          </a:xfrm>
          <a:prstGeom prst="rect">
            <a:avLst/>
          </a:prstGeom>
          <a:noFill/>
          <a:ln/>
        </p:spPr>
        <p:txBody>
          <a:bodyPr anchor="t" bIns="0" lIns="0" rIns="0" rtlCol="0" tIns="0" wrap="square"/>
          <a:lstStyle/>
          <a:p>
            <a:pPr indent="-177800" marL="177800">
              <a:spcAft>
                <a:spcPts val="400"/>
              </a:spcAft>
              <a:buSzPct val="100000"/>
              <a:buChar char="•"/>
            </a:pPr>
            <a:r>
              <a:rPr dirty="0" lang="en-US">
                <a:solidFill>
                  <a:srgbClr val="FFFBF3"/>
                </a:solidFill>
                <a:latin charset="0" pitchFamily="34" typeface="Calibri"/>
                <a:ea charset="-122" pitchFamily="34" typeface="Calibri"/>
                <a:cs charset="-120" pitchFamily="34" typeface="Calibri"/>
              </a:rPr>
              <a:t>出现新问题时，回到文献中。</a:t>
            </a:r>
            <a:endParaRPr dirty="0" lang="en-US"/>
          </a:p>
          <a:p>
            <a:pPr indent="-177800" marL="177800">
              <a:spcAft>
                <a:spcPts val="400"/>
              </a:spcAft>
              <a:buSzPct val="100000"/>
              <a:buChar char="•"/>
            </a:pPr>
            <a:r>
              <a:rPr dirty="0" lang="en-US">
                <a:solidFill>
                  <a:srgbClr val="FFFBF3"/>
                </a:solidFill>
                <a:latin charset="0" pitchFamily="34" typeface="Calibri"/>
                <a:ea charset="-122" pitchFamily="34" typeface="Calibri"/>
                <a:cs charset="-120" pitchFamily="34" typeface="Calibri"/>
              </a:rPr>
              <a:t>记录变更及其原因（审计跟踪）。</a:t>
            </a:r>
            <a:endParaRPr dirty="0" lang="en-US"/>
          </a:p>
          <a:p>
            <a:pPr indent="-177800" marL="177800">
              <a:spcAft>
                <a:spcPts val="400"/>
              </a:spcAft>
              <a:buSzPct val="100000"/>
              <a:buChar char="•"/>
            </a:pPr>
            <a:r>
              <a:rPr dirty="0" lang="en-US">
                <a:solidFill>
                  <a:srgbClr val="FFFBF3"/>
                </a:solidFill>
                <a:latin charset="0" pitchFamily="34" typeface="Calibri"/>
                <a:ea charset="-122" pitchFamily="34" typeface="Calibri"/>
                <a:cs charset="-120" pitchFamily="34" typeface="Calibri"/>
              </a:rPr>
              <a:t>在每个阶段都要关注道德，而不仅仅是在开始的时候。</a:t>
            </a:r>
            <a:endParaRPr dirty="0" lang="en-US"/>
          </a:p>
        </p:txBody>
      </p:sp>
      <p:sp>
        <p:nvSpPr>
          <p:cNvPr id="29"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name="Slide 31">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c部分·研究过程</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伦理贯穿于每一个阶段</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25880"/>
            <a:ext cx="3360420" cy="2240280"/>
          </a:xfrm>
          <a:prstGeom prst="roundRect">
            <a:avLst>
              <a:gd fmla="val 3265" name="adj"/>
            </a:avLst>
          </a:prstGeom>
          <a:solidFill>
            <a:srgbClr val="EFE5D3"/>
          </a:solidFill>
          <a:ln/>
        </p:spPr>
      </p:sp>
      <p:sp>
        <p:nvSpPr>
          <p:cNvPr id="6" name="Shape 4"/>
          <p:cNvSpPr/>
          <p:nvPr/>
        </p:nvSpPr>
        <p:spPr>
          <a:xfrm>
            <a:off x="731520" y="1508760"/>
            <a:ext cx="530352" cy="530352"/>
          </a:xfrm>
          <a:prstGeom prst="ellipse">
            <a:avLst/>
          </a:prstGeom>
          <a:solidFill>
            <a:srgbClr val="7A1F2B"/>
          </a:solidFill>
          <a:ln/>
        </p:spPr>
      </p:sp>
      <p:pic>
        <p:nvPicPr>
          <p:cNvPr descr="preencoded.png" id="7" name="Image 0"/>
          <p:cNvPicPr>
            <a:picLocks noChangeAspect="1"/>
          </p:cNvPicPr>
          <p:nvPr/>
        </p:nvPicPr>
        <p:blipFill>
          <a:blip r:embed="rId3"/>
          <a:stretch>
            <a:fillRect/>
          </a:stretch>
        </p:blipFill>
        <p:spPr>
          <a:xfrm>
            <a:off x="868680" y="1645920"/>
            <a:ext cx="256032" cy="256032"/>
          </a:xfrm>
          <a:prstGeom prst="rect">
            <a:avLst/>
          </a:prstGeom>
        </p:spPr>
      </p:pic>
      <p:sp>
        <p:nvSpPr>
          <p:cNvPr id="8" name="Text 5"/>
          <p:cNvSpPr txBox="1"/>
          <p:nvPr/>
        </p:nvSpPr>
        <p:spPr>
          <a:xfrm>
            <a:off x="1371600" y="1508760"/>
            <a:ext cx="2400300" cy="530352"/>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尊重人</a:t>
            </a:r>
            <a:endParaRPr dirty="0" lang="en-US"/>
          </a:p>
        </p:txBody>
      </p:sp>
      <p:sp>
        <p:nvSpPr>
          <p:cNvPr id="9" name="Text 6"/>
          <p:cNvSpPr txBox="1"/>
          <p:nvPr/>
        </p:nvSpPr>
        <p:spPr>
          <a:xfrm>
            <a:off x="731520" y="2194560"/>
            <a:ext cx="2994660" cy="1280160"/>
          </a:xfrm>
          <a:prstGeom prst="rect">
            <a:avLst/>
          </a:prstGeom>
          <a:noFill/>
          <a:ln/>
        </p:spPr>
        <p:txBody>
          <a:bodyPr anchor="t"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获得父母或监护人的知情同意；学习者以其理解的形式表示的同意；随时退出的权利。</a:t>
            </a:r>
            <a:endParaRPr dirty="0" lang="en-US"/>
          </a:p>
        </p:txBody>
      </p:sp>
      <p:sp>
        <p:nvSpPr>
          <p:cNvPr id="10" name="Shape 7"/>
          <p:cNvSpPr/>
          <p:nvPr/>
        </p:nvSpPr>
        <p:spPr>
          <a:xfrm>
            <a:off x="4137660" y="1325880"/>
            <a:ext cx="3360420" cy="2240280"/>
          </a:xfrm>
          <a:prstGeom prst="roundRect">
            <a:avLst>
              <a:gd fmla="val 3265" name="adj"/>
            </a:avLst>
          </a:prstGeom>
          <a:solidFill>
            <a:srgbClr val="EFE5D3"/>
          </a:solidFill>
          <a:ln/>
        </p:spPr>
      </p:sp>
      <p:sp>
        <p:nvSpPr>
          <p:cNvPr id="11" name="Shape 8"/>
          <p:cNvSpPr/>
          <p:nvPr/>
        </p:nvSpPr>
        <p:spPr>
          <a:xfrm>
            <a:off x="4320540" y="1508760"/>
            <a:ext cx="530352" cy="530352"/>
          </a:xfrm>
          <a:prstGeom prst="ellipse">
            <a:avLst/>
          </a:prstGeom>
          <a:solidFill>
            <a:srgbClr val="7A1F2B"/>
          </a:solidFill>
          <a:ln/>
        </p:spPr>
      </p:sp>
      <p:pic>
        <p:nvPicPr>
          <p:cNvPr descr="preencoded.png" id="12" name="Image 1"/>
          <p:cNvPicPr>
            <a:picLocks noChangeAspect="1"/>
          </p:cNvPicPr>
          <p:nvPr/>
        </p:nvPicPr>
        <p:blipFill>
          <a:blip r:embed="rId4"/>
          <a:stretch>
            <a:fillRect/>
          </a:stretch>
        </p:blipFill>
        <p:spPr>
          <a:xfrm>
            <a:off x="4457700" y="1645920"/>
            <a:ext cx="256032" cy="256032"/>
          </a:xfrm>
          <a:prstGeom prst="rect">
            <a:avLst/>
          </a:prstGeom>
        </p:spPr>
      </p:pic>
      <p:sp>
        <p:nvSpPr>
          <p:cNvPr id="13" name="Text 9"/>
          <p:cNvSpPr txBox="1"/>
          <p:nvPr/>
        </p:nvSpPr>
        <p:spPr>
          <a:xfrm>
            <a:off x="4960620" y="1508760"/>
            <a:ext cx="2400300" cy="530352"/>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善行</a:t>
            </a:r>
            <a:endParaRPr dirty="0" lang="en-US"/>
          </a:p>
        </p:txBody>
      </p:sp>
      <p:sp>
        <p:nvSpPr>
          <p:cNvPr id="14" name="Text 10"/>
          <p:cNvSpPr txBox="1"/>
          <p:nvPr/>
        </p:nvSpPr>
        <p:spPr>
          <a:xfrm>
            <a:off x="4320540" y="2194560"/>
            <a:ext cx="2994660" cy="1280160"/>
          </a:xfrm>
          <a:prstGeom prst="rect">
            <a:avLst/>
          </a:prstGeom>
          <a:noFill/>
          <a:ln/>
        </p:spPr>
        <p:txBody>
          <a:bodyPr anchor="t"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利益最大化;尽量减少对学习者、家庭和教师的伤害、压力和时间负担。</a:t>
            </a:r>
            <a:endParaRPr dirty="0" lang="en-US"/>
          </a:p>
        </p:txBody>
      </p:sp>
      <p:sp>
        <p:nvSpPr>
          <p:cNvPr id="15" name="Shape 11"/>
          <p:cNvSpPr/>
          <p:nvPr/>
        </p:nvSpPr>
        <p:spPr>
          <a:xfrm>
            <a:off x="548640" y="3794760"/>
            <a:ext cx="3360420" cy="2240280"/>
          </a:xfrm>
          <a:prstGeom prst="roundRect">
            <a:avLst>
              <a:gd fmla="val 3265" name="adj"/>
            </a:avLst>
          </a:prstGeom>
          <a:solidFill>
            <a:srgbClr val="EFE5D3"/>
          </a:solidFill>
          <a:ln/>
        </p:spPr>
      </p:sp>
      <p:sp>
        <p:nvSpPr>
          <p:cNvPr id="16" name="Shape 12"/>
          <p:cNvSpPr/>
          <p:nvPr/>
        </p:nvSpPr>
        <p:spPr>
          <a:xfrm>
            <a:off x="731520" y="3977640"/>
            <a:ext cx="530352" cy="530352"/>
          </a:xfrm>
          <a:prstGeom prst="ellipse">
            <a:avLst/>
          </a:prstGeom>
          <a:solidFill>
            <a:srgbClr val="7A1F2B"/>
          </a:solidFill>
          <a:ln/>
        </p:spPr>
      </p:sp>
      <p:pic>
        <p:nvPicPr>
          <p:cNvPr descr="preencoded.png" id="17" name="Image 2"/>
          <p:cNvPicPr>
            <a:picLocks noChangeAspect="1"/>
          </p:cNvPicPr>
          <p:nvPr/>
        </p:nvPicPr>
        <p:blipFill>
          <a:blip r:embed="rId5"/>
          <a:stretch>
            <a:fillRect/>
          </a:stretch>
        </p:blipFill>
        <p:spPr>
          <a:xfrm>
            <a:off x="868680" y="4114800"/>
            <a:ext cx="256032" cy="256032"/>
          </a:xfrm>
          <a:prstGeom prst="rect">
            <a:avLst/>
          </a:prstGeom>
        </p:spPr>
      </p:pic>
      <p:sp>
        <p:nvSpPr>
          <p:cNvPr id="18" name="Text 13"/>
          <p:cNvSpPr txBox="1"/>
          <p:nvPr/>
        </p:nvSpPr>
        <p:spPr>
          <a:xfrm>
            <a:off x="1371600" y="3977640"/>
            <a:ext cx="2400300" cy="530352"/>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正义</a:t>
            </a:r>
            <a:endParaRPr dirty="0" lang="en-US"/>
          </a:p>
        </p:txBody>
      </p:sp>
      <p:sp>
        <p:nvSpPr>
          <p:cNvPr id="19" name="Text 14"/>
          <p:cNvSpPr txBox="1"/>
          <p:nvPr/>
        </p:nvSpPr>
        <p:spPr>
          <a:xfrm>
            <a:off x="731520" y="4663440"/>
            <a:ext cx="2994660" cy="1280160"/>
          </a:xfrm>
          <a:prstGeom prst="rect">
            <a:avLst/>
          </a:prstGeom>
          <a:noFill/>
          <a:ln/>
        </p:spPr>
        <p:txBody>
          <a:bodyPr anchor="t"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公平对待学习者。不要仅仅因为学习者更难纳入就排斥他们。</a:t>
            </a:r>
            <a:endParaRPr dirty="0" lang="en-US"/>
          </a:p>
        </p:txBody>
      </p:sp>
      <p:sp>
        <p:nvSpPr>
          <p:cNvPr id="20" name="Shape 15"/>
          <p:cNvSpPr/>
          <p:nvPr/>
        </p:nvSpPr>
        <p:spPr>
          <a:xfrm>
            <a:off x="4137660" y="3794760"/>
            <a:ext cx="3360420" cy="2240280"/>
          </a:xfrm>
          <a:prstGeom prst="roundRect">
            <a:avLst>
              <a:gd fmla="val 3265" name="adj"/>
            </a:avLst>
          </a:prstGeom>
          <a:solidFill>
            <a:srgbClr val="EFE5D3"/>
          </a:solidFill>
          <a:ln/>
        </p:spPr>
      </p:sp>
      <p:sp>
        <p:nvSpPr>
          <p:cNvPr id="21" name="Shape 16"/>
          <p:cNvSpPr/>
          <p:nvPr/>
        </p:nvSpPr>
        <p:spPr>
          <a:xfrm>
            <a:off x="4320540" y="3977640"/>
            <a:ext cx="530352" cy="530352"/>
          </a:xfrm>
          <a:prstGeom prst="ellipse">
            <a:avLst/>
          </a:prstGeom>
          <a:solidFill>
            <a:srgbClr val="7A1F2B"/>
          </a:solidFill>
          <a:ln/>
        </p:spPr>
      </p:sp>
      <p:pic>
        <p:nvPicPr>
          <p:cNvPr descr="preencoded.png" id="22" name="Image 3"/>
          <p:cNvPicPr>
            <a:picLocks noChangeAspect="1"/>
          </p:cNvPicPr>
          <p:nvPr/>
        </p:nvPicPr>
        <p:blipFill>
          <a:blip r:embed="rId6"/>
          <a:stretch>
            <a:fillRect/>
          </a:stretch>
        </p:blipFill>
        <p:spPr>
          <a:xfrm>
            <a:off x="4457700" y="4114800"/>
            <a:ext cx="256032" cy="256032"/>
          </a:xfrm>
          <a:prstGeom prst="rect">
            <a:avLst/>
          </a:prstGeom>
        </p:spPr>
      </p:pic>
      <p:sp>
        <p:nvSpPr>
          <p:cNvPr id="23" name="Text 17"/>
          <p:cNvSpPr txBox="1"/>
          <p:nvPr/>
        </p:nvSpPr>
        <p:spPr>
          <a:xfrm>
            <a:off x="4960620" y="3977640"/>
            <a:ext cx="2400300" cy="530352"/>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mbria"/>
                <a:ea charset="-122" pitchFamily="34" typeface="Cambria"/>
                <a:cs charset="-120" pitchFamily="34" typeface="Cambria"/>
              </a:rPr>
              <a:t>隐私和保密</a:t>
            </a:r>
            <a:endParaRPr dirty="0" lang="en-US"/>
          </a:p>
        </p:txBody>
      </p:sp>
      <p:sp>
        <p:nvSpPr>
          <p:cNvPr id="24" name="Text 18"/>
          <p:cNvSpPr txBox="1"/>
          <p:nvPr/>
        </p:nvSpPr>
        <p:spPr>
          <a:xfrm>
            <a:off x="4320540" y="4663440"/>
            <a:ext cx="2994660" cy="1280160"/>
          </a:xfrm>
          <a:prstGeom prst="rect">
            <a:avLst/>
          </a:prstGeom>
          <a:noFill/>
          <a:ln/>
        </p:spPr>
        <p:txBody>
          <a:bodyPr anchor="t"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小班和社区让人很容易被识别。删除或更改识别细节。</a:t>
            </a:r>
            <a:endParaRPr dirty="0" lang="en-US"/>
          </a:p>
        </p:txBody>
      </p:sp>
      <p:sp>
        <p:nvSpPr>
          <p:cNvPr id="25" name="Shape 19"/>
          <p:cNvSpPr/>
          <p:nvPr/>
        </p:nvSpPr>
        <p:spPr>
          <a:xfrm>
            <a:off x="7726680" y="1325880"/>
            <a:ext cx="3913632" cy="4709160"/>
          </a:xfrm>
          <a:prstGeom prst="roundRect">
            <a:avLst>
              <a:gd fmla="val 1869" name="adj"/>
            </a:avLst>
          </a:prstGeom>
          <a:solidFill>
            <a:srgbClr val="7A1F2B"/>
          </a:solidFill>
          <a:ln/>
        </p:spPr>
      </p:sp>
      <p:sp>
        <p:nvSpPr>
          <p:cNvPr id="26" name="Text 20"/>
          <p:cNvSpPr txBox="1"/>
          <p:nvPr/>
        </p:nvSpPr>
        <p:spPr>
          <a:xfrm>
            <a:off x="7955280" y="1463040"/>
            <a:ext cx="3474720" cy="237744"/>
          </a:xfrm>
          <a:prstGeom prst="rect">
            <a:avLst/>
          </a:prstGeom>
          <a:noFill/>
          <a:ln/>
        </p:spPr>
        <p:txBody>
          <a:bodyPr anchor="ctr" bIns="0" lIns="0" rIns="0" rtlCol="0" tIns="0" wrap="square"/>
          <a:lstStyle/>
          <a:p>
            <a:pPr indent="0" marL="0">
              <a:buNone/>
            </a:pPr>
            <a:r>
              <a:rPr b="1" dirty="0" kern="0" lang="en-US" spc="150" sz="1100">
                <a:solidFill>
                  <a:srgbClr val="EADBC0"/>
                </a:solidFill>
                <a:latin charset="0" pitchFamily="34" typeface="Calibri"/>
                <a:ea charset="-122" pitchFamily="34" typeface="Calibri"/>
                <a:cs charset="-120" pitchFamily="34" typeface="Calibri"/>
              </a:rPr>
              <a:t>可能需要的权限</a:t>
            </a:r>
            <a:endParaRPr dirty="0" lang="en-US" sz="1100"/>
          </a:p>
        </p:txBody>
      </p:sp>
      <p:sp>
        <p:nvSpPr>
          <p:cNvPr id="27" name="Text 21"/>
          <p:cNvSpPr txBox="1"/>
          <p:nvPr/>
        </p:nvSpPr>
        <p:spPr>
          <a:xfrm>
            <a:off x="7955280" y="1812264"/>
            <a:ext cx="3520440" cy="3566160"/>
          </a:xfrm>
          <a:prstGeom prst="rect">
            <a:avLst/>
          </a:prstGeom>
          <a:noFill/>
          <a:ln/>
        </p:spPr>
        <p:txBody>
          <a:bodyPr anchor="t" bIns="0" lIns="0" rIns="0" rtlCol="0" tIns="0" wrap="square"/>
          <a:lstStyle/>
          <a:p>
            <a:pPr indent="-177800" marL="177800">
              <a:spcAft>
                <a:spcPts val="800"/>
              </a:spcAft>
              <a:buSzPct val="100000"/>
              <a:buChar char="•"/>
            </a:pPr>
            <a:r>
              <a:rPr b="1" dirty="0" lang="en-US" sz="1600">
                <a:solidFill>
                  <a:srgbClr val="FFFBF3"/>
                </a:solidFill>
                <a:latin charset="0" pitchFamily="34" typeface="Calibri"/>
                <a:ea charset="-122" pitchFamily="34" typeface="Calibri"/>
                <a:cs charset="-120" pitchFamily="34" typeface="Calibri"/>
              </a:rPr>
              <a:t>大学研究伦理委员会</a:t>
            </a:r>
            <a:endParaRPr dirty="0" lang="en-US"/>
          </a:p>
          <a:p>
            <a:pPr indent="-177800" marL="177800">
              <a:spcAft>
                <a:spcPts val="800"/>
              </a:spcAft>
              <a:buSzPct val="100000"/>
              <a:buChar char="•"/>
            </a:pPr>
            <a:r>
              <a:rPr b="1" dirty="0" lang="en-US" sz="1600">
                <a:solidFill>
                  <a:srgbClr val="FFFBF3"/>
                </a:solidFill>
                <a:latin charset="0" pitchFamily="34" typeface="Calibri"/>
                <a:ea charset="-122" pitchFamily="34" typeface="Calibri"/>
                <a:cs charset="-120" pitchFamily="34" typeface="Calibri"/>
              </a:rPr>
              <a:t>马来西亚：教育部批准（EPRD的eRAS系统），然后由国家教育部门和学校校长负责</a:t>
            </a:r>
            <a:endParaRPr dirty="0" lang="en-US"/>
          </a:p>
          <a:p>
            <a:pPr indent="-177800" marL="177800">
              <a:spcAft>
                <a:spcPts val="800"/>
              </a:spcAft>
              <a:buSzPct val="100000"/>
              <a:buChar char="•"/>
            </a:pPr>
            <a:r>
              <a:rPr b="1" dirty="0" lang="en-US" sz="1600">
                <a:solidFill>
                  <a:srgbClr val="FFFBF3"/>
                </a:solidFill>
                <a:latin charset="0" pitchFamily="34" typeface="Calibri"/>
                <a:ea charset="-122" pitchFamily="34" typeface="Calibri"/>
                <a:cs charset="-120" pitchFamily="34" typeface="Calibri"/>
              </a:rPr>
              <a:t>中国：大学伦理审查，外加当地教育局和学校的许可</a:t>
            </a:r>
            <a:endParaRPr dirty="0" lang="en-US"/>
          </a:p>
          <a:p>
            <a:pPr indent="-177800" marL="177800">
              <a:spcAft>
                <a:spcPts val="800"/>
              </a:spcAft>
              <a:buSzPct val="100000"/>
              <a:buChar char="•"/>
            </a:pPr>
            <a:r>
              <a:rPr b="1" dirty="0" lang="en-US" sz="1600">
                <a:solidFill>
                  <a:srgbClr val="FFFBF3"/>
                </a:solidFill>
                <a:latin charset="0" pitchFamily="34" typeface="Calibri"/>
                <a:ea charset="-122" pitchFamily="34" typeface="Calibri"/>
                <a:cs charset="-120" pitchFamily="34" typeface="Calibri"/>
              </a:rPr>
              <a:t>家长或监护人，以及学习者本人</a:t>
            </a:r>
            <a:endParaRPr dirty="0" lang="en-US"/>
          </a:p>
        </p:txBody>
      </p:sp>
      <p:sp>
        <p:nvSpPr>
          <p:cNvPr id="28" name="Text 22"/>
          <p:cNvSpPr txBox="1"/>
          <p:nvPr/>
        </p:nvSpPr>
        <p:spPr>
          <a:xfrm>
            <a:off x="7955280" y="5532120"/>
            <a:ext cx="3520440" cy="453312"/>
          </a:xfrm>
          <a:prstGeom prst="rect">
            <a:avLst/>
          </a:prstGeom>
          <a:noFill/>
          <a:ln/>
        </p:spPr>
        <p:txBody>
          <a:bodyPr anchor="t" bIns="0" lIns="0" rIns="0" rtlCol="0" tIns="0" wrap="square"/>
          <a:lstStyle/>
          <a:p>
            <a:pPr indent="0" marL="0">
              <a:buNone/>
            </a:pPr>
            <a:r>
              <a:rPr dirty="0" i="1" lang="en-US" sz="1100">
                <a:solidFill>
                  <a:srgbClr val="EADBC0"/>
                </a:solidFill>
                <a:latin charset="0" pitchFamily="34" typeface="Calibri"/>
                <a:ea charset="-122" pitchFamily="34" typeface="Calibri"/>
                <a:cs charset="-120" pitchFamily="34" typeface="Calibri"/>
              </a:rPr>
              <a:t>程序变更：经常检查当前的要求。</a:t>
            </a:r>
            <a:endParaRPr dirty="0" lang="en-US" sz="1100"/>
          </a:p>
        </p:txBody>
      </p:sp>
      <p:sp>
        <p:nvSpPr>
          <p:cNvPr id="29"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name="Slide 32">
    <p:bg>
      <p:bgPr>
        <a:solidFill>
          <a:srgbClr val="EFE5D3"/>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371600" cy="310896"/>
          </a:xfrm>
          <a:prstGeom prst="roundRect">
            <a:avLst>
              <a:gd fmla="val 44118" name="adj"/>
            </a:avLst>
          </a:prstGeom>
          <a:solidFill>
            <a:srgbClr val="7A1F2B"/>
          </a:solidFill>
          <a:ln/>
        </p:spPr>
        <p:txBody>
          <a:bodyPr anchor="ctr" bIns="0" lIns="0" rIns="0" rtlCol="0" tIns="0" wrap="square"/>
          <a:lstStyle/>
          <a:p>
            <a:pPr algn="ctr" indent="0" marL="0">
              <a:buNone/>
            </a:pPr>
            <a:r>
              <a:rPr b="1" dirty="0" kern="0" lang="en-US" spc="100" sz="1100">
                <a:solidFill>
                  <a:srgbClr val="FFFBF3"/>
                </a:solidFill>
                <a:latin charset="0" pitchFamily="34" typeface="Calibri"/>
                <a:ea charset="-122" pitchFamily="34" typeface="Calibri"/>
                <a:cs charset="-120" pitchFamily="34" typeface="Calibri"/>
              </a:rPr>
              <a:t>活动2</a:t>
            </a:r>
            <a:endParaRPr dirty="0" lang="en-US" sz="1100"/>
          </a:p>
        </p:txBody>
      </p:sp>
      <p:sp>
        <p:nvSpPr>
          <p:cNvPr id="3" name="Text 1"/>
          <p:cNvSpPr txBox="1"/>
          <p:nvPr/>
        </p:nvSpPr>
        <p:spPr>
          <a:xfrm>
            <a:off x="2057400" y="320040"/>
            <a:ext cx="1371600" cy="310896"/>
          </a:xfrm>
          <a:prstGeom prst="roundRect">
            <a:avLst>
              <a:gd fmla="val 44118" name="adj"/>
            </a:avLst>
          </a:prstGeom>
          <a:solidFill>
            <a:srgbClr val="C9AE85"/>
          </a:solidFill>
          <a:ln/>
        </p:spPr>
        <p:txBody>
          <a:bodyPr anchor="ctr" bIns="0" lIns="0" rIns="0" rtlCol="0" tIns="0" wrap="square"/>
          <a:lstStyle/>
          <a:p>
            <a:pPr algn="ctr" indent="0" marL="0">
              <a:buNone/>
            </a:pPr>
            <a:r>
              <a:rPr b="1" dirty="0" kern="0" lang="en-US" spc="100" sz="1100">
                <a:solidFill>
                  <a:srgbClr val="2E2522"/>
                </a:solidFill>
                <a:latin charset="0" pitchFamily="34" typeface="Calibri"/>
                <a:ea charset="-122" pitchFamily="34" typeface="Calibri"/>
                <a:cs charset="-120" pitchFamily="34" typeface="Calibri"/>
              </a:rPr>
              <a:t>20分钟</a:t>
            </a:r>
            <a:endParaRPr dirty="0" lang="en-US" sz="1100"/>
          </a:p>
        </p:txBody>
      </p:sp>
      <p:sp>
        <p:nvSpPr>
          <p:cNvPr id="4" name="Text 2"/>
          <p:cNvSpPr txBox="1"/>
          <p:nvPr/>
        </p:nvSpPr>
        <p:spPr>
          <a:xfrm>
            <a:off x="548640" y="777240"/>
            <a:ext cx="11064240" cy="731520"/>
          </a:xfrm>
          <a:prstGeom prst="rect">
            <a:avLst/>
          </a:prstGeom>
          <a:noFill/>
          <a:ln/>
        </p:spPr>
        <p:txBody>
          <a:bodyPr anchor="ctr" bIns="0" lIns="0" rIns="0" rtlCol="0" tIns="0" wrap="square"/>
          <a:lstStyle/>
          <a:p>
            <a:pPr indent="0" marL="0">
              <a:buNone/>
            </a:pPr>
            <a:r>
              <a:rPr b="1" dirty="0" lang="en-US" sz="3000">
                <a:solidFill>
                  <a:srgbClr val="2E2522"/>
                </a:solidFill>
                <a:latin charset="0" pitchFamily="34" typeface="Cambria"/>
                <a:ea charset="-122" pitchFamily="34" typeface="Cambria"/>
                <a:cs charset="-120" pitchFamily="34" typeface="Cambria"/>
              </a:rPr>
              <a:t>通过这个过程追踪一项已发表的研究</a:t>
            </a:r>
            <a:endParaRPr dirty="0" lang="en-US" sz="3000"/>
          </a:p>
        </p:txBody>
      </p:sp>
      <p:sp>
        <p:nvSpPr>
          <p:cNvPr id="5" name="Shape 3"/>
          <p:cNvSpPr/>
          <p:nvPr/>
        </p:nvSpPr>
        <p:spPr>
          <a:xfrm>
            <a:off x="548640" y="1783080"/>
            <a:ext cx="1188720" cy="1188720"/>
          </a:xfrm>
          <a:prstGeom prst="ellipse">
            <a:avLst/>
          </a:prstGeom>
          <a:solidFill>
            <a:srgbClr val="7A1F2B"/>
          </a:solidFill>
          <a:ln/>
        </p:spPr>
      </p:sp>
      <p:pic>
        <p:nvPicPr>
          <p:cNvPr descr="preencoded.png" id="6" name="Image 0"/>
          <p:cNvPicPr>
            <a:picLocks noChangeAspect="1"/>
          </p:cNvPicPr>
          <p:nvPr/>
        </p:nvPicPr>
        <p:blipFill>
          <a:blip r:embed="rId3"/>
          <a:stretch>
            <a:fillRect/>
          </a:stretch>
        </p:blipFill>
        <p:spPr>
          <a:xfrm>
            <a:off x="822960" y="2057400"/>
            <a:ext cx="640080" cy="640080"/>
          </a:xfrm>
          <a:prstGeom prst="rect">
            <a:avLst/>
          </a:prstGeom>
        </p:spPr>
      </p:pic>
      <p:sp>
        <p:nvSpPr>
          <p:cNvPr id="7" name="Text 4"/>
          <p:cNvSpPr txBox="1"/>
          <p:nvPr/>
        </p:nvSpPr>
        <p:spPr>
          <a:xfrm>
            <a:off x="2011680" y="1783080"/>
            <a:ext cx="3657600" cy="237744"/>
          </a:xfrm>
          <a:prstGeom prst="rect">
            <a:avLst/>
          </a:prstGeom>
          <a:noFill/>
          <a:ln/>
        </p:spPr>
        <p:txBody>
          <a:bodyPr anchor="ctr" bIns="0" lIns="0" rIns="0" rtlCol="0" tIns="0" wrap="square"/>
          <a:lstStyle/>
          <a:p>
            <a:pPr indent="0" marL="0">
              <a:buNone/>
            </a:pPr>
            <a:r>
              <a:rPr b="1" dirty="0" kern="0" lang="en-US" spc="150" sz="1400">
                <a:solidFill>
                  <a:srgbClr val="7A1F2B"/>
                </a:solidFill>
                <a:latin charset="0" pitchFamily="34" typeface="Calibri"/>
                <a:ea charset="-122" pitchFamily="34" typeface="Calibri"/>
                <a:cs charset="-120" pitchFamily="34" typeface="Calibri"/>
              </a:rPr>
              <a:t>目的</a:t>
            </a:r>
            <a:endParaRPr dirty="0" lang="en-US" sz="1400"/>
          </a:p>
        </p:txBody>
      </p:sp>
      <p:sp>
        <p:nvSpPr>
          <p:cNvPr id="8" name="Text 5"/>
          <p:cNvSpPr txBox="1"/>
          <p:nvPr/>
        </p:nvSpPr>
        <p:spPr>
          <a:xfrm>
            <a:off x="2011680" y="2057400"/>
            <a:ext cx="3931920" cy="1463040"/>
          </a:xfrm>
          <a:prstGeom prst="rect">
            <a:avLst/>
          </a:prstGeom>
          <a:noFill/>
          <a:ln/>
        </p:spPr>
        <p:txBody>
          <a:bodyPr anchor="t" bIns="508" lIns="508" rIns="508" rtlCol="0" tIns="508" wrap="square"/>
          <a:lstStyle/>
          <a:p>
            <a:pPr indent="0" marL="0">
              <a:buNone/>
            </a:pPr>
            <a:r>
              <a:rPr dirty="0" lang="en-US">
                <a:solidFill>
                  <a:srgbClr val="2E2522"/>
                </a:solidFill>
                <a:latin charset="0" pitchFamily="34" typeface="Calibri"/>
                <a:ea charset="-122" pitchFamily="34" typeface="Calibri"/>
                <a:cs charset="-120" pitchFamily="34" typeface="Calibri"/>
              </a:rPr>
              <a:t>在真实的SNE研究中认识到研究过程的各个阶段，并注意到研究人员清楚地报告了哪些阶段，哪些阶段没有报告。</a:t>
            </a:r>
            <a:endParaRPr dirty="0" lang="en-US"/>
          </a:p>
        </p:txBody>
      </p:sp>
      <p:sp>
        <p:nvSpPr>
          <p:cNvPr id="9" name="Text 6"/>
          <p:cNvSpPr txBox="1"/>
          <p:nvPr/>
        </p:nvSpPr>
        <p:spPr>
          <a:xfrm>
            <a:off x="2011680" y="3703320"/>
            <a:ext cx="3657600" cy="237744"/>
          </a:xfrm>
          <a:prstGeom prst="rect">
            <a:avLst/>
          </a:prstGeom>
          <a:noFill/>
          <a:ln/>
        </p:spPr>
        <p:txBody>
          <a:bodyPr anchor="ctr" bIns="0" lIns="0" rIns="0" rtlCol="0" tIns="0" wrap="square"/>
          <a:lstStyle/>
          <a:p>
            <a:pPr indent="0" marL="0">
              <a:buNone/>
            </a:pPr>
            <a:r>
              <a:rPr b="1" dirty="0" kern="0" lang="en-US" spc="150" sz="1400">
                <a:solidFill>
                  <a:srgbClr val="7A1F2B"/>
                </a:solidFill>
                <a:latin charset="0" pitchFamily="34" typeface="Calibri"/>
                <a:ea charset="-122" pitchFamily="34" typeface="Calibri"/>
                <a:cs charset="-120" pitchFamily="34" typeface="Calibri"/>
              </a:rPr>
              <a:t>预期的输出</a:t>
            </a:r>
            <a:endParaRPr dirty="0" lang="en-US" sz="1400"/>
          </a:p>
        </p:txBody>
      </p:sp>
      <p:sp>
        <p:nvSpPr>
          <p:cNvPr id="10" name="Text 7"/>
          <p:cNvSpPr txBox="1"/>
          <p:nvPr/>
        </p:nvSpPr>
        <p:spPr>
          <a:xfrm>
            <a:off x="2011680" y="3977640"/>
            <a:ext cx="3931920" cy="1280160"/>
          </a:xfrm>
          <a:prstGeom prst="rect">
            <a:avLst/>
          </a:prstGeom>
          <a:noFill/>
          <a:ln/>
        </p:spPr>
        <p:txBody>
          <a:bodyPr anchor="t" bIns="508" lIns="508" rIns="508" rtlCol="0" tIns="508" wrap="square"/>
          <a:lstStyle/>
          <a:p>
            <a:pPr indent="0" marL="0">
              <a:buNone/>
            </a:pPr>
            <a:r>
              <a:rPr dirty="0" lang="en-US">
                <a:solidFill>
                  <a:srgbClr val="2E2522"/>
                </a:solidFill>
                <a:latin charset="0" pitchFamily="34" typeface="Calibri"/>
                <a:ea charset="-122" pitchFamily="34" typeface="Calibri"/>
                <a:cs charset="-120" pitchFamily="34" typeface="Calibri"/>
              </a:rPr>
              <a:t>一项研究的完整八阶段图，标记任何不明确的阶段，以及一句话分类（目的，用途，方法）。</a:t>
            </a:r>
            <a:endParaRPr dirty="0" lang="en-US"/>
          </a:p>
        </p:txBody>
      </p:sp>
      <p:sp>
        <p:nvSpPr>
          <p:cNvPr id="11" name="Shape 8"/>
          <p:cNvSpPr/>
          <p:nvPr/>
        </p:nvSpPr>
        <p:spPr>
          <a:xfrm>
            <a:off x="6309360" y="1783080"/>
            <a:ext cx="5330952" cy="3566160"/>
          </a:xfrm>
          <a:prstGeom prst="roundRect">
            <a:avLst>
              <a:gd fmla="val 2051" name="adj"/>
            </a:avLst>
          </a:prstGeom>
          <a:solidFill>
            <a:srgbClr val="FFFBF3"/>
          </a:solidFill>
          <a:ln w="12700">
            <a:solidFill>
              <a:srgbClr val="D6C4A4"/>
            </a:solidFill>
            <a:prstDash val="solid"/>
          </a:ln>
        </p:spPr>
      </p:sp>
      <p:sp>
        <p:nvSpPr>
          <p:cNvPr id="12" name="Text 9"/>
          <p:cNvSpPr txBox="1"/>
          <p:nvPr/>
        </p:nvSpPr>
        <p:spPr>
          <a:xfrm>
            <a:off x="6537960" y="1920240"/>
            <a:ext cx="4572000" cy="237744"/>
          </a:xfrm>
          <a:prstGeom prst="rect">
            <a:avLst/>
          </a:prstGeom>
          <a:noFill/>
          <a:ln/>
        </p:spPr>
        <p:txBody>
          <a:bodyPr anchor="ctr" bIns="0" lIns="0" rIns="0" rtlCol="0" tIns="0" wrap="square"/>
          <a:lstStyle/>
          <a:p>
            <a:pPr indent="0" marL="0">
              <a:buNone/>
            </a:pPr>
            <a:r>
              <a:rPr b="1" dirty="0" kern="0" lang="en-US" spc="150" sz="1400">
                <a:solidFill>
                  <a:srgbClr val="7A1F2B"/>
                </a:solidFill>
                <a:latin charset="0" pitchFamily="34" typeface="Calibri"/>
                <a:ea charset="-122" pitchFamily="34" typeface="Calibri"/>
                <a:cs charset="-120" pitchFamily="34" typeface="Calibri"/>
              </a:rPr>
              <a:t>建议格式</a:t>
            </a:r>
            <a:endParaRPr dirty="0" lang="en-US" sz="1400"/>
          </a:p>
        </p:txBody>
      </p:sp>
      <p:sp>
        <p:nvSpPr>
          <p:cNvPr id="13" name="Text 10"/>
          <p:cNvSpPr txBox="1"/>
          <p:nvPr/>
        </p:nvSpPr>
        <p:spPr>
          <a:xfrm>
            <a:off x="6537960" y="2240280"/>
            <a:ext cx="4892040" cy="3566160"/>
          </a:xfrm>
          <a:prstGeom prst="rect">
            <a:avLst/>
          </a:prstGeom>
          <a:noFill/>
          <a:ln/>
        </p:spPr>
        <p:txBody>
          <a:bodyPr anchor="t" bIns="508" lIns="508" rIns="508" rtlCol="0" tIns="508" wrap="square"/>
          <a:lstStyle/>
          <a:p>
            <a:pPr indent="0" marL="0">
              <a:spcAft>
                <a:spcPts val="400"/>
              </a:spcAft>
              <a:buNone/>
            </a:pPr>
            <a:r>
              <a:rPr b="1" dirty="0" lang="en-US">
                <a:solidFill>
                  <a:srgbClr val="2E2522"/>
                </a:solidFill>
                <a:latin charset="0" pitchFamily="34" typeface="Calibri"/>
                <a:ea charset="-122" pitchFamily="34" typeface="Calibri"/>
                <a:cs charset="-120" pitchFamily="34" typeface="Calibri"/>
              </a:rPr>
              <a:t>1.  两人一组，阅读来自马来西亚或中国的一篇简短的SNE研究摘要（和方法部分）。</a:t>
            </a:r>
            <a:endParaRPr dirty="0" lang="en-US"/>
          </a:p>
          <a:p>
            <a:pPr indent="0" marL="0">
              <a:spcAft>
                <a:spcPts val="400"/>
              </a:spcAft>
              <a:buNone/>
            </a:pPr>
            <a:r>
              <a:rPr b="1" dirty="0" lang="en-US">
                <a:solidFill>
                  <a:srgbClr val="2E2522"/>
                </a:solidFill>
                <a:latin charset="0" pitchFamily="34" typeface="Calibri"/>
                <a:ea charset="-122" pitchFamily="34" typeface="Calibri"/>
                <a:cs charset="-120" pitchFamily="34" typeface="Calibri"/>
              </a:rPr>
              <a:t>2.  将研究映射到幻灯片27上的八个阶段。</a:t>
            </a:r>
            <a:endParaRPr dirty="0" lang="en-US"/>
          </a:p>
          <a:p>
            <a:pPr indent="0" marL="0">
              <a:spcAft>
                <a:spcPts val="400"/>
              </a:spcAft>
              <a:buNone/>
            </a:pPr>
            <a:r>
              <a:rPr b="1" dirty="0" lang="en-US">
                <a:solidFill>
                  <a:srgbClr val="2E2522"/>
                </a:solidFill>
                <a:latin charset="0" pitchFamily="34" typeface="Calibri"/>
                <a:ea charset="-122" pitchFamily="34" typeface="Calibri"/>
                <a:cs charset="-120" pitchFamily="34" typeface="Calibri"/>
              </a:rPr>
              <a:t>3.  用幻灯片24上的四个问题对研究进行分类。</a:t>
            </a:r>
            <a:endParaRPr dirty="0" lang="en-US"/>
          </a:p>
          <a:p>
            <a:pPr indent="0" marL="0">
              <a:spcAft>
                <a:spcPts val="400"/>
              </a:spcAft>
              <a:buNone/>
            </a:pPr>
            <a:r>
              <a:rPr b="1" dirty="0" lang="en-US">
                <a:solidFill>
                  <a:srgbClr val="2E2522"/>
                </a:solidFill>
                <a:latin charset="0" pitchFamily="34" typeface="Calibri"/>
                <a:ea charset="-122" pitchFamily="34" typeface="Calibri"/>
                <a:cs charset="-120" pitchFamily="34" typeface="Calibri"/>
              </a:rPr>
              <a:t>4.  明确标注作者未报告的任何阶段。与全班分享一个观察结果。</a:t>
            </a:r>
            <a:endParaRPr dirty="0" lang="en-US"/>
          </a:p>
        </p:txBody>
      </p:sp>
      <p:sp>
        <p:nvSpPr>
          <p:cNvPr id="14" name="Text 11"/>
          <p:cNvSpPr txBox="1"/>
          <p:nvPr/>
        </p:nvSpPr>
        <p:spPr>
          <a:xfrm>
            <a:off x="548640" y="5532120"/>
            <a:ext cx="5486400" cy="457200"/>
          </a:xfrm>
          <a:prstGeom prst="rect">
            <a:avLst/>
          </a:prstGeom>
          <a:noFill/>
          <a:ln/>
        </p:spPr>
        <p:txBody>
          <a:bodyPr anchor="t" bIns="508" lIns="508" rIns="508" rtlCol="0" tIns="508" wrap="square">
            <a:normAutofit fontScale="98319" lnSpcReduction="10000"/>
          </a:bodyPr>
          <a:lstStyle/>
          <a:p>
            <a:pPr indent="0" marL="0">
              <a:buNone/>
            </a:pPr>
            <a:r>
              <a:rPr dirty="0" i="1" lang="en-US" sz="1150">
                <a:solidFill>
                  <a:srgbClr val="6B5E55"/>
                </a:solidFill>
                <a:latin charset="0" pitchFamily="34" typeface="Calibri"/>
                <a:ea charset="-122" pitchFamily="34" typeface="Calibri"/>
                <a:cs charset="-120" pitchFamily="34" typeface="Calibri"/>
              </a:rPr>
              <a:t>幻灯片24和27-31的链接。</a:t>
            </a:r>
            <a:endParaRPr dirty="0" lang="en-US" sz="1150"/>
          </a:p>
        </p:txBody>
      </p:sp>
      <p:sp>
        <p:nvSpPr>
          <p:cNvPr id="15" name="Text 12"/>
          <p:cNvSpPr txBox="1"/>
          <p:nvPr/>
        </p:nvSpPr>
        <p:spPr>
          <a:xfrm>
            <a:off x="548640" y="6217920"/>
            <a:ext cx="7315200" cy="274320"/>
          </a:xfrm>
          <a:prstGeom prst="rect">
            <a:avLst/>
          </a:prstGeom>
          <a:noFill/>
          <a:ln/>
        </p:spPr>
        <p:txBody>
          <a:bodyPr anchor="t" bIns="0" lIns="0" rIns="0" rtlCol="0" tIns="0" wrap="square"/>
          <a:lstStyle/>
          <a:p>
            <a:pPr indent="0" marL="0">
              <a:buNone/>
            </a:pPr>
            <a:r>
              <a:rPr dirty="0" i="1" lang="en-US" sz="950">
                <a:solidFill>
                  <a:srgbClr val="6B5E55"/>
                </a:solidFill>
                <a:latin charset="0" pitchFamily="34" typeface="Calibri"/>
                <a:ea charset="-122" pitchFamily="34" typeface="Calibri"/>
                <a:cs charset="-120" pitchFamily="34" typeface="Calibri"/>
              </a:rPr>
              <a:t>活动槽：需要单独开发的完整任务材料。</a:t>
            </a:r>
            <a:endParaRPr dirty="0" lang="en-US" sz="95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name="Slide 3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总结</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关键的外卖</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71600"/>
            <a:ext cx="5408676" cy="1371600"/>
          </a:xfrm>
          <a:prstGeom prst="roundRect">
            <a:avLst>
              <a:gd fmla="val 5333" name="adj"/>
            </a:avLst>
          </a:prstGeom>
          <a:solidFill>
            <a:srgbClr val="F1E0DC"/>
          </a:solidFill>
          <a:ln/>
        </p:spPr>
      </p:sp>
      <p:sp>
        <p:nvSpPr>
          <p:cNvPr id="6" name="Text 4"/>
          <p:cNvSpPr txBox="1"/>
          <p:nvPr/>
        </p:nvSpPr>
        <p:spPr>
          <a:xfrm>
            <a:off x="777240" y="178308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1</a:t>
            </a:r>
            <a:endParaRPr dirty="0" lang="en-US" sz="2000"/>
          </a:p>
        </p:txBody>
      </p:sp>
      <p:sp>
        <p:nvSpPr>
          <p:cNvPr id="7" name="Text 5"/>
          <p:cNvSpPr txBox="1"/>
          <p:nvPr/>
        </p:nvSpPr>
        <p:spPr>
          <a:xfrm>
            <a:off x="1508760" y="1463040"/>
            <a:ext cx="4219956" cy="1188720"/>
          </a:xfrm>
          <a:prstGeom prst="rect">
            <a:avLst/>
          </a:prstGeom>
          <a:noFill/>
          <a:ln/>
        </p:spPr>
        <p:txBody>
          <a:bodyPr anchor="ctr"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SNE研究是通过六个重叠的方向发展起来的。每条线都让不同的问题可见。</a:t>
            </a:r>
            <a:endParaRPr dirty="0" lang="en-US"/>
          </a:p>
        </p:txBody>
      </p:sp>
      <p:sp>
        <p:nvSpPr>
          <p:cNvPr id="8" name="Shape 6"/>
          <p:cNvSpPr/>
          <p:nvPr/>
        </p:nvSpPr>
        <p:spPr>
          <a:xfrm>
            <a:off x="6231636" y="1371600"/>
            <a:ext cx="5408676" cy="1371600"/>
          </a:xfrm>
          <a:prstGeom prst="roundRect">
            <a:avLst>
              <a:gd fmla="val 5333" name="adj"/>
            </a:avLst>
          </a:prstGeom>
          <a:solidFill>
            <a:srgbClr val="EFE5D3"/>
          </a:solidFill>
          <a:ln/>
        </p:spPr>
      </p:sp>
      <p:sp>
        <p:nvSpPr>
          <p:cNvPr id="9" name="Text 7"/>
          <p:cNvSpPr txBox="1"/>
          <p:nvPr/>
        </p:nvSpPr>
        <p:spPr>
          <a:xfrm>
            <a:off x="6460236" y="178308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2</a:t>
            </a:r>
            <a:endParaRPr dirty="0" lang="en-US" sz="2000"/>
          </a:p>
        </p:txBody>
      </p:sp>
      <p:sp>
        <p:nvSpPr>
          <p:cNvPr id="10" name="Text 8"/>
          <p:cNvSpPr txBox="1"/>
          <p:nvPr/>
        </p:nvSpPr>
        <p:spPr>
          <a:xfrm>
            <a:off x="7191756" y="1463040"/>
            <a:ext cx="4219956" cy="1188720"/>
          </a:xfrm>
          <a:prstGeom prst="rect">
            <a:avLst/>
          </a:prstGeom>
          <a:noFill/>
          <a:ln/>
        </p:spPr>
        <p:txBody>
          <a:bodyPr anchor="ctr" bIns="0" lIns="0" rIns="0" rtlCol="0" tIns="0" wrap="square"/>
          <a:lstStyle/>
          <a:p>
            <a:pPr indent="0" marL="0">
              <a:buNone/>
            </a:pPr>
            <a:r>
              <a:rPr b="1" dirty="0" lang="en-US">
                <a:solidFill>
                  <a:srgbClr val="2E2522"/>
                </a:solidFill>
                <a:latin charset="0" pitchFamily="34" typeface="Calibri"/>
                <a:ea charset="-122" pitchFamily="34" typeface="Calibri"/>
                <a:cs charset="-120" pitchFamily="34" typeface="Calibri"/>
              </a:rPr>
              <a:t>整合注重放置；包容关注的是学校为实现参与而做出的改变。</a:t>
            </a:r>
            <a:endParaRPr dirty="0" lang="en-US"/>
          </a:p>
        </p:txBody>
      </p:sp>
      <p:sp>
        <p:nvSpPr>
          <p:cNvPr id="11" name="Shape 9"/>
          <p:cNvSpPr/>
          <p:nvPr/>
        </p:nvSpPr>
        <p:spPr>
          <a:xfrm>
            <a:off x="548640" y="2971800"/>
            <a:ext cx="5408676" cy="1371600"/>
          </a:xfrm>
          <a:prstGeom prst="roundRect">
            <a:avLst>
              <a:gd fmla="val 5333" name="adj"/>
            </a:avLst>
          </a:prstGeom>
          <a:solidFill>
            <a:srgbClr val="EFE5D3"/>
          </a:solidFill>
          <a:ln/>
        </p:spPr>
      </p:sp>
      <p:sp>
        <p:nvSpPr>
          <p:cNvPr id="12" name="Text 10"/>
          <p:cNvSpPr txBox="1"/>
          <p:nvPr/>
        </p:nvSpPr>
        <p:spPr>
          <a:xfrm>
            <a:off x="777240" y="338328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3</a:t>
            </a:r>
            <a:endParaRPr dirty="0" lang="en-US" sz="2000"/>
          </a:p>
        </p:txBody>
      </p:sp>
      <p:sp>
        <p:nvSpPr>
          <p:cNvPr id="13" name="Text 11"/>
          <p:cNvSpPr txBox="1"/>
          <p:nvPr/>
        </p:nvSpPr>
        <p:spPr>
          <a:xfrm>
            <a:off x="1508760" y="3063240"/>
            <a:ext cx="4219956" cy="1188720"/>
          </a:xfrm>
          <a:prstGeom prst="rect">
            <a:avLst/>
          </a:prstGeom>
          <a:noFill/>
          <a:ln/>
        </p:spPr>
        <p:txBody>
          <a:bodyPr anchor="ctr"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SNE研究对实践、保护、政策、权利、声音和当地证据都很重要，它面临着独特的挑战。</a:t>
            </a:r>
            <a:endParaRPr dirty="0" lang="en-US"/>
          </a:p>
        </p:txBody>
      </p:sp>
      <p:sp>
        <p:nvSpPr>
          <p:cNvPr id="14" name="Shape 12"/>
          <p:cNvSpPr/>
          <p:nvPr/>
        </p:nvSpPr>
        <p:spPr>
          <a:xfrm>
            <a:off x="6231636" y="2971800"/>
            <a:ext cx="5408676" cy="1371600"/>
          </a:xfrm>
          <a:prstGeom prst="roundRect">
            <a:avLst>
              <a:gd fmla="val 5333" name="adj"/>
            </a:avLst>
          </a:prstGeom>
          <a:solidFill>
            <a:srgbClr val="F1E0DC"/>
          </a:solidFill>
          <a:ln/>
        </p:spPr>
      </p:sp>
      <p:sp>
        <p:nvSpPr>
          <p:cNvPr id="15" name="Text 13"/>
          <p:cNvSpPr txBox="1"/>
          <p:nvPr/>
        </p:nvSpPr>
        <p:spPr>
          <a:xfrm>
            <a:off x="6460236" y="338328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4</a:t>
            </a:r>
            <a:endParaRPr dirty="0" lang="en-US" sz="2000"/>
          </a:p>
        </p:txBody>
      </p:sp>
      <p:sp>
        <p:nvSpPr>
          <p:cNvPr id="16" name="Text 14"/>
          <p:cNvSpPr txBox="1"/>
          <p:nvPr/>
        </p:nvSpPr>
        <p:spPr>
          <a:xfrm>
            <a:off x="7191756" y="3063240"/>
            <a:ext cx="4219956" cy="1188720"/>
          </a:xfrm>
          <a:prstGeom prst="rect">
            <a:avLst/>
          </a:prstGeom>
          <a:noFill/>
          <a:ln/>
        </p:spPr>
        <p:txBody>
          <a:bodyPr anchor="ctr"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研究可以探索、描述、解释、预测、评估或转化。一项研究可以有多个目的。</a:t>
            </a:r>
            <a:endParaRPr dirty="0" lang="en-US"/>
          </a:p>
        </p:txBody>
      </p:sp>
      <p:sp>
        <p:nvSpPr>
          <p:cNvPr id="17" name="Shape 15"/>
          <p:cNvSpPr/>
          <p:nvPr/>
        </p:nvSpPr>
        <p:spPr>
          <a:xfrm>
            <a:off x="548640" y="4572000"/>
            <a:ext cx="5408676" cy="1371600"/>
          </a:xfrm>
          <a:prstGeom prst="roundRect">
            <a:avLst>
              <a:gd fmla="val 5333" name="adj"/>
            </a:avLst>
          </a:prstGeom>
          <a:solidFill>
            <a:srgbClr val="EFE5D3"/>
          </a:solidFill>
          <a:ln/>
        </p:spPr>
      </p:sp>
      <p:sp>
        <p:nvSpPr>
          <p:cNvPr id="18" name="Text 16"/>
          <p:cNvSpPr txBox="1"/>
          <p:nvPr/>
        </p:nvSpPr>
        <p:spPr>
          <a:xfrm>
            <a:off x="777240" y="498348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5</a:t>
            </a:r>
            <a:endParaRPr dirty="0" lang="en-US" sz="2000"/>
          </a:p>
        </p:txBody>
      </p:sp>
      <p:sp>
        <p:nvSpPr>
          <p:cNvPr id="19" name="Text 17"/>
          <p:cNvSpPr txBox="1"/>
          <p:nvPr/>
        </p:nvSpPr>
        <p:spPr>
          <a:xfrm>
            <a:off x="1508760" y="4663440"/>
            <a:ext cx="4219956" cy="1188720"/>
          </a:xfrm>
          <a:prstGeom prst="rect">
            <a:avLst/>
          </a:prstGeom>
          <a:noFill/>
          <a:ln/>
        </p:spPr>
        <p:txBody>
          <a:bodyPr anchor="ctr"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研究可以根据用途和方法进行分类。范式隐藏在这些选择之下。</a:t>
            </a:r>
            <a:endParaRPr dirty="0" lang="en-US"/>
          </a:p>
        </p:txBody>
      </p:sp>
      <p:sp>
        <p:nvSpPr>
          <p:cNvPr id="20" name="Shape 18"/>
          <p:cNvSpPr/>
          <p:nvPr/>
        </p:nvSpPr>
        <p:spPr>
          <a:xfrm>
            <a:off x="6231636" y="4572000"/>
            <a:ext cx="5408676" cy="1371600"/>
          </a:xfrm>
          <a:prstGeom prst="roundRect">
            <a:avLst>
              <a:gd fmla="val 5333" name="adj"/>
            </a:avLst>
          </a:prstGeom>
          <a:solidFill>
            <a:srgbClr val="EFE5D3"/>
          </a:solidFill>
          <a:ln/>
        </p:spPr>
      </p:sp>
      <p:sp>
        <p:nvSpPr>
          <p:cNvPr id="21" name="Text 19"/>
          <p:cNvSpPr txBox="1"/>
          <p:nvPr/>
        </p:nvSpPr>
        <p:spPr>
          <a:xfrm>
            <a:off x="6460236" y="4983480"/>
            <a:ext cx="548640" cy="548640"/>
          </a:xfrm>
          <a:prstGeom prst="ellipse">
            <a:avLst/>
          </a:prstGeom>
          <a:solidFill>
            <a:srgbClr val="7A1F2B"/>
          </a:solidFill>
          <a:ln/>
        </p:spPr>
        <p:txBody>
          <a:bodyPr anchor="ctr" bIns="0" lIns="0" rIns="0" rtlCol="0" tIns="0" wrap="square">
            <a:normAutofit fontScale="70710" lnSpcReduction="10000"/>
          </a:bodyPr>
          <a:lstStyle/>
          <a:p>
            <a:pPr algn="ctr" indent="0" marL="0">
              <a:buNone/>
            </a:pPr>
            <a:r>
              <a:rPr b="1" dirty="0" lang="en-US" sz="2000">
                <a:solidFill>
                  <a:srgbClr val="FFFBF3"/>
                </a:solidFill>
                <a:latin charset="0" pitchFamily="34" typeface="Cambria"/>
                <a:ea charset="-122" pitchFamily="34" typeface="Cambria"/>
                <a:cs charset="-120" pitchFamily="34" typeface="Cambria"/>
              </a:rPr>
              <a:t>6</a:t>
            </a:r>
            <a:endParaRPr dirty="0" lang="en-US" sz="2000"/>
          </a:p>
        </p:txBody>
      </p:sp>
      <p:sp>
        <p:nvSpPr>
          <p:cNvPr id="22" name="Text 20"/>
          <p:cNvSpPr txBox="1"/>
          <p:nvPr/>
        </p:nvSpPr>
        <p:spPr>
          <a:xfrm>
            <a:off x="7191756" y="4663440"/>
            <a:ext cx="4219956" cy="1188720"/>
          </a:xfrm>
          <a:prstGeom prst="rect">
            <a:avLst/>
          </a:prstGeom>
          <a:noFill/>
          <a:ln/>
        </p:spPr>
        <p:txBody>
          <a:bodyPr anchor="ctr" bIns="0" lIns="0" rIns="0" rtlCol="0" tIns="0" wrap="square"/>
          <a:lstStyle/>
          <a:p>
            <a:pPr indent="0" marL="0">
              <a:buNone/>
            </a:pPr>
            <a:r>
              <a:rPr dirty="0" lang="en-US">
                <a:solidFill>
                  <a:srgbClr val="2E2522"/>
                </a:solidFill>
                <a:latin charset="0" pitchFamily="34" typeface="Calibri"/>
                <a:ea charset="-122" pitchFamily="34" typeface="Calibri"/>
                <a:cs charset="-120" pitchFamily="34" typeface="Calibri"/>
              </a:rPr>
              <a:t>研究过程有八个广泛的阶段，以研究问题为指导，贯穿伦理。</a:t>
            </a:r>
            <a:endParaRPr dirty="0" lang="en-US"/>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name="Slide 3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准备</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周四前（第二节）</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MSN1074研究方法|主题1:SNE研究介绍|</a:t>
            </a:r>
            <a:endParaRPr dirty="0" lang="en-US" sz="900"/>
          </a:p>
        </p:txBody>
      </p:sp>
      <p:sp>
        <p:nvSpPr>
          <p:cNvPr id="5" name="Shape 3"/>
          <p:cNvSpPr/>
          <p:nvPr/>
        </p:nvSpPr>
        <p:spPr>
          <a:xfrm>
            <a:off x="548640" y="1371600"/>
            <a:ext cx="6675120" cy="1371600"/>
          </a:xfrm>
          <a:prstGeom prst="roundRect">
            <a:avLst>
              <a:gd fmla="val 5333" name="adj"/>
            </a:avLst>
          </a:prstGeom>
          <a:solidFill>
            <a:srgbClr val="EFE5D3"/>
          </a:solidFill>
          <a:ln/>
        </p:spPr>
      </p:sp>
      <p:sp>
        <p:nvSpPr>
          <p:cNvPr id="6" name="Shape 4"/>
          <p:cNvSpPr/>
          <p:nvPr/>
        </p:nvSpPr>
        <p:spPr>
          <a:xfrm>
            <a:off x="777240" y="1737360"/>
            <a:ext cx="640080" cy="640080"/>
          </a:xfrm>
          <a:prstGeom prst="ellipse">
            <a:avLst/>
          </a:prstGeom>
          <a:solidFill>
            <a:srgbClr val="7A1F2B"/>
          </a:solidFill>
          <a:ln/>
        </p:spPr>
      </p:sp>
      <p:pic>
        <p:nvPicPr>
          <p:cNvPr descr="preencoded.png" id="7" name="Image 0"/>
          <p:cNvPicPr>
            <a:picLocks noChangeAspect="1"/>
          </p:cNvPicPr>
          <p:nvPr/>
        </p:nvPicPr>
        <p:blipFill>
          <a:blip r:embed="rId3"/>
          <a:stretch>
            <a:fillRect/>
          </a:stretch>
        </p:blipFill>
        <p:spPr>
          <a:xfrm>
            <a:off x="941832" y="1901952"/>
            <a:ext cx="310896" cy="310896"/>
          </a:xfrm>
          <a:prstGeom prst="rect">
            <a:avLst/>
          </a:prstGeom>
        </p:spPr>
      </p:pic>
      <p:sp>
        <p:nvSpPr>
          <p:cNvPr id="8" name="Text 5"/>
          <p:cNvSpPr txBox="1"/>
          <p:nvPr/>
        </p:nvSpPr>
        <p:spPr>
          <a:xfrm>
            <a:off x="1645920" y="1481328"/>
            <a:ext cx="5394960" cy="365760"/>
          </a:xfrm>
          <a:prstGeom prst="rect">
            <a:avLst/>
          </a:prstGeom>
          <a:noFill/>
          <a:ln/>
        </p:spPr>
        <p:txBody>
          <a:bodyPr anchor="t"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审查</a:t>
            </a:r>
            <a:endParaRPr dirty="0" lang="en-US"/>
          </a:p>
        </p:txBody>
      </p:sp>
      <p:sp>
        <p:nvSpPr>
          <p:cNvPr id="9" name="Text 6"/>
          <p:cNvSpPr txBox="1"/>
          <p:nvPr/>
        </p:nvSpPr>
        <p:spPr>
          <a:xfrm>
            <a:off x="1645920" y="1828800"/>
            <a:ext cx="5394960" cy="86868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回顾一下今天的幻灯片。确保你能用自己的话解释研究过程的六个目的和八个阶段。</a:t>
            </a:r>
            <a:endParaRPr dirty="0" lang="en-US" sz="1600"/>
          </a:p>
        </p:txBody>
      </p:sp>
      <p:sp>
        <p:nvSpPr>
          <p:cNvPr id="10" name="Shape 7"/>
          <p:cNvSpPr/>
          <p:nvPr/>
        </p:nvSpPr>
        <p:spPr>
          <a:xfrm>
            <a:off x="548640" y="2971800"/>
            <a:ext cx="6675120" cy="1371600"/>
          </a:xfrm>
          <a:prstGeom prst="roundRect">
            <a:avLst>
              <a:gd fmla="val 5333" name="adj"/>
            </a:avLst>
          </a:prstGeom>
          <a:solidFill>
            <a:srgbClr val="EFE5D3"/>
          </a:solidFill>
          <a:ln/>
        </p:spPr>
      </p:sp>
      <p:sp>
        <p:nvSpPr>
          <p:cNvPr id="11" name="Shape 8"/>
          <p:cNvSpPr/>
          <p:nvPr/>
        </p:nvSpPr>
        <p:spPr>
          <a:xfrm>
            <a:off x="777240" y="3337560"/>
            <a:ext cx="640080" cy="640080"/>
          </a:xfrm>
          <a:prstGeom prst="ellipse">
            <a:avLst/>
          </a:prstGeom>
          <a:solidFill>
            <a:srgbClr val="7A1F2B"/>
          </a:solidFill>
          <a:ln/>
        </p:spPr>
      </p:sp>
      <p:pic>
        <p:nvPicPr>
          <p:cNvPr descr="preencoded.png" id="12" name="Image 1"/>
          <p:cNvPicPr>
            <a:picLocks noChangeAspect="1"/>
          </p:cNvPicPr>
          <p:nvPr/>
        </p:nvPicPr>
        <p:blipFill>
          <a:blip r:embed="rId4"/>
          <a:stretch>
            <a:fillRect/>
          </a:stretch>
        </p:blipFill>
        <p:spPr>
          <a:xfrm>
            <a:off x="941832" y="3502152"/>
            <a:ext cx="310896" cy="310896"/>
          </a:xfrm>
          <a:prstGeom prst="rect">
            <a:avLst/>
          </a:prstGeom>
        </p:spPr>
      </p:pic>
      <p:sp>
        <p:nvSpPr>
          <p:cNvPr id="13" name="Text 9"/>
          <p:cNvSpPr txBox="1"/>
          <p:nvPr/>
        </p:nvSpPr>
        <p:spPr>
          <a:xfrm>
            <a:off x="1645920" y="3081528"/>
            <a:ext cx="5394960" cy="365760"/>
          </a:xfrm>
          <a:prstGeom prst="rect">
            <a:avLst/>
          </a:prstGeom>
          <a:noFill/>
          <a:ln/>
        </p:spPr>
        <p:txBody>
          <a:bodyPr anchor="t"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读</a:t>
            </a:r>
            <a:endParaRPr dirty="0" lang="en-US"/>
          </a:p>
        </p:txBody>
      </p:sp>
      <p:sp>
        <p:nvSpPr>
          <p:cNvPr id="14" name="Text 10"/>
          <p:cNvSpPr txBox="1"/>
          <p:nvPr/>
        </p:nvSpPr>
        <p:spPr>
          <a:xfrm>
            <a:off x="1645920" y="3429000"/>
            <a:ext cx="5394960" cy="86868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Rumrill, Cook &amp; Stevenson(2020)：关于研究问题、假设和研究设计概述的部分。可选：Mertens &amp; McLaughlin（2004）关于定量和单一案例方法的部分。</a:t>
            </a:r>
            <a:endParaRPr dirty="0" lang="en-US" sz="1600"/>
          </a:p>
        </p:txBody>
      </p:sp>
      <p:sp>
        <p:nvSpPr>
          <p:cNvPr id="15" name="Shape 11"/>
          <p:cNvSpPr/>
          <p:nvPr/>
        </p:nvSpPr>
        <p:spPr>
          <a:xfrm>
            <a:off x="548640" y="4572000"/>
            <a:ext cx="6675120" cy="1371600"/>
          </a:xfrm>
          <a:prstGeom prst="roundRect">
            <a:avLst>
              <a:gd fmla="val 5333" name="adj"/>
            </a:avLst>
          </a:prstGeom>
          <a:solidFill>
            <a:srgbClr val="EFE5D3"/>
          </a:solidFill>
          <a:ln/>
        </p:spPr>
      </p:sp>
      <p:sp>
        <p:nvSpPr>
          <p:cNvPr id="16" name="Shape 12"/>
          <p:cNvSpPr/>
          <p:nvPr/>
        </p:nvSpPr>
        <p:spPr>
          <a:xfrm>
            <a:off x="777240" y="4937760"/>
            <a:ext cx="640080" cy="640080"/>
          </a:xfrm>
          <a:prstGeom prst="ellipse">
            <a:avLst/>
          </a:prstGeom>
          <a:solidFill>
            <a:srgbClr val="7A1F2B"/>
          </a:solidFill>
          <a:ln/>
        </p:spPr>
      </p:sp>
      <p:pic>
        <p:nvPicPr>
          <p:cNvPr descr="preencoded.png" id="17" name="Image 2"/>
          <p:cNvPicPr>
            <a:picLocks noChangeAspect="1"/>
          </p:cNvPicPr>
          <p:nvPr/>
        </p:nvPicPr>
        <p:blipFill>
          <a:blip r:embed="rId5"/>
          <a:stretch>
            <a:fillRect/>
          </a:stretch>
        </p:blipFill>
        <p:spPr>
          <a:xfrm>
            <a:off x="941832" y="5102352"/>
            <a:ext cx="310896" cy="310896"/>
          </a:xfrm>
          <a:prstGeom prst="rect">
            <a:avLst/>
          </a:prstGeom>
        </p:spPr>
      </p:pic>
      <p:sp>
        <p:nvSpPr>
          <p:cNvPr id="18" name="Text 13"/>
          <p:cNvSpPr txBox="1"/>
          <p:nvPr/>
        </p:nvSpPr>
        <p:spPr>
          <a:xfrm>
            <a:off x="1645920" y="4681728"/>
            <a:ext cx="5394960" cy="365760"/>
          </a:xfrm>
          <a:prstGeom prst="rect">
            <a:avLst/>
          </a:prstGeom>
          <a:noFill/>
          <a:ln/>
        </p:spPr>
        <p:txBody>
          <a:bodyPr anchor="t" bIns="0" lIns="0" rIns="0" rtlCol="0" tIns="0" wrap="square"/>
          <a:lstStyle/>
          <a:p>
            <a:pPr indent="0" marL="0">
              <a:buNone/>
            </a:pPr>
            <a:r>
              <a:rPr b="1" dirty="0" lang="en-US">
                <a:solidFill>
                  <a:srgbClr val="7A1F2B"/>
                </a:solidFill>
                <a:latin charset="0" pitchFamily="34" typeface="Cambria"/>
                <a:ea charset="-122" pitchFamily="34" typeface="Cambria"/>
                <a:cs charset="-120" pitchFamily="34" typeface="Cambria"/>
              </a:rPr>
              <a:t>写</a:t>
            </a:r>
            <a:endParaRPr dirty="0" lang="en-US"/>
          </a:p>
        </p:txBody>
      </p:sp>
      <p:sp>
        <p:nvSpPr>
          <p:cNvPr id="19" name="Text 14"/>
          <p:cNvSpPr txBox="1"/>
          <p:nvPr/>
        </p:nvSpPr>
        <p:spPr>
          <a:xfrm>
            <a:off x="1645920" y="5029200"/>
            <a:ext cx="5394960" cy="868680"/>
          </a:xfrm>
          <a:prstGeom prst="rect">
            <a:avLst/>
          </a:prstGeom>
          <a:noFill/>
          <a:ln/>
        </p:spPr>
        <p:txBody>
          <a:bodyPr anchor="t" bIns="0" lIns="0" rIns="0" rtlCol="0" tIns="0" wrap="square"/>
          <a:lstStyle/>
          <a:p>
            <a:pPr indent="0" marL="0">
              <a:buNone/>
            </a:pPr>
            <a:r>
              <a:rPr dirty="0" lang="en-US" sz="1600">
                <a:solidFill>
                  <a:srgbClr val="2E2522"/>
                </a:solidFill>
                <a:latin charset="0" pitchFamily="34" typeface="Calibri"/>
                <a:ea charset="-122" pitchFamily="34" typeface="Calibri"/>
                <a:cs charset="-120" pitchFamily="34" typeface="Calibri"/>
              </a:rPr>
              <a:t>用2-3句话描述一个你感兴趣的SNE（马来西亚或中国）研究问题。起草一个关于它的研究问题。周四都带过来。</a:t>
            </a:r>
            <a:endParaRPr dirty="0" lang="en-US" sz="1600"/>
          </a:p>
        </p:txBody>
      </p:sp>
      <p:sp>
        <p:nvSpPr>
          <p:cNvPr id="20" name="Shape 15"/>
          <p:cNvSpPr/>
          <p:nvPr/>
        </p:nvSpPr>
        <p:spPr>
          <a:xfrm>
            <a:off x="7589520" y="1371600"/>
            <a:ext cx="4050792" cy="4572000"/>
          </a:xfrm>
          <a:prstGeom prst="roundRect">
            <a:avLst>
              <a:gd fmla="val 1806" name="adj"/>
            </a:avLst>
          </a:prstGeom>
          <a:solidFill>
            <a:srgbClr val="7A1F2B"/>
          </a:solidFill>
          <a:ln/>
        </p:spPr>
      </p:sp>
      <p:sp>
        <p:nvSpPr>
          <p:cNvPr id="21" name="Text 16"/>
          <p:cNvSpPr txBox="1"/>
          <p:nvPr/>
        </p:nvSpPr>
        <p:spPr>
          <a:xfrm>
            <a:off x="7863840" y="1554480"/>
            <a:ext cx="3474720" cy="237744"/>
          </a:xfrm>
          <a:prstGeom prst="rect">
            <a:avLst/>
          </a:prstGeom>
          <a:noFill/>
          <a:ln/>
        </p:spPr>
        <p:txBody>
          <a:bodyPr anchor="ctr" bIns="0" lIns="0" rIns="0" rtlCol="0" tIns="0" wrap="square"/>
          <a:lstStyle/>
          <a:p>
            <a:pPr indent="0" marL="0">
              <a:buNone/>
            </a:pPr>
            <a:r>
              <a:rPr b="1" dirty="0" kern="0" lang="en-US" spc="150" sz="1400">
                <a:solidFill>
                  <a:srgbClr val="EADBC0"/>
                </a:solidFill>
                <a:latin charset="0" pitchFamily="34" typeface="Calibri"/>
                <a:ea charset="-122" pitchFamily="34" typeface="Calibri"/>
                <a:cs charset="-120" pitchFamily="34" typeface="Calibri"/>
              </a:rPr>
              <a:t>周四来</a:t>
            </a:r>
            <a:endParaRPr dirty="0" lang="en-US" sz="1400"/>
          </a:p>
        </p:txBody>
      </p:sp>
      <p:sp>
        <p:nvSpPr>
          <p:cNvPr id="22" name="Text 17"/>
          <p:cNvSpPr txBox="1"/>
          <p:nvPr/>
        </p:nvSpPr>
        <p:spPr>
          <a:xfrm>
            <a:off x="7863840" y="1874520"/>
            <a:ext cx="3566160" cy="822960"/>
          </a:xfrm>
          <a:prstGeom prst="rect">
            <a:avLst/>
          </a:prstGeom>
          <a:noFill/>
          <a:ln/>
        </p:spPr>
        <p:txBody>
          <a:bodyPr anchor="t" bIns="0" lIns="0" rIns="0" rtlCol="0" tIns="0" wrap="square"/>
          <a:lstStyle/>
          <a:p>
            <a:pPr indent="0" marL="0">
              <a:buNone/>
            </a:pPr>
            <a:r>
              <a:rPr b="1" dirty="0" lang="en-US" sz="2200">
                <a:solidFill>
                  <a:srgbClr val="FFFBF3"/>
                </a:solidFill>
                <a:latin charset="0" pitchFamily="34" typeface="Cambria"/>
                <a:ea charset="-122" pitchFamily="34" typeface="Cambria"/>
                <a:cs charset="-120" pitchFamily="34" typeface="Cambria"/>
              </a:rPr>
              <a:t>一个问题，很多设计</a:t>
            </a:r>
            <a:endParaRPr dirty="0" lang="en-US" sz="2200"/>
          </a:p>
        </p:txBody>
      </p:sp>
      <p:sp>
        <p:nvSpPr>
          <p:cNvPr id="23" name="Text 18"/>
          <p:cNvSpPr txBox="1"/>
          <p:nvPr/>
        </p:nvSpPr>
        <p:spPr>
          <a:xfrm>
            <a:off x="7863840" y="2788920"/>
            <a:ext cx="3566160" cy="1828800"/>
          </a:xfrm>
          <a:prstGeom prst="rect">
            <a:avLst/>
          </a:prstGeom>
          <a:noFill/>
          <a:ln/>
        </p:spPr>
        <p:txBody>
          <a:bodyPr anchor="t" bIns="0" lIns="0" rIns="0" rtlCol="0" tIns="0" wrap="square"/>
          <a:lstStyle/>
          <a:p>
            <a:pPr indent="0" marL="0">
              <a:buNone/>
            </a:pPr>
            <a:r>
              <a:rPr dirty="0" lang="en-US" sz="1600">
                <a:solidFill>
                  <a:srgbClr val="EADBC0"/>
                </a:solidFill>
                <a:latin charset="0" pitchFamily="34" typeface="Calibri"/>
                <a:ea charset="-122" pitchFamily="34" typeface="Calibri"/>
                <a:cs charset="-120" pitchFamily="34" typeface="Calibri"/>
              </a:rPr>
              <a:t>我们通过九项研究设计跟踪了一个案例，即怡保和南京包容性教室中自闭症学生的故事地图策略。每个设计都有自己的“设计卡”。</a:t>
            </a:r>
            <a:endParaRPr dirty="0" lang="en-US" sz="1600"/>
          </a:p>
        </p:txBody>
      </p:sp>
      <p:sp>
        <p:nvSpPr>
          <p:cNvPr id="24" name="Text 19"/>
          <p:cNvSpPr txBox="1"/>
          <p:nvPr/>
        </p:nvSpPr>
        <p:spPr>
          <a:xfrm>
            <a:off x="7863840" y="4553516"/>
            <a:ext cx="3566160" cy="1005840"/>
          </a:xfrm>
          <a:prstGeom prst="rect">
            <a:avLst/>
          </a:prstGeom>
          <a:noFill/>
          <a:ln/>
        </p:spPr>
        <p:txBody>
          <a:bodyPr anchor="t" bIns="0" lIns="0" rIns="0" rtlCol="0" tIns="0" wrap="square"/>
          <a:lstStyle/>
          <a:p>
            <a:pPr indent="0" marL="0">
              <a:buNone/>
            </a:pPr>
            <a:r>
              <a:rPr dirty="0" i="1" lang="en-US" sz="1600">
                <a:solidFill>
                  <a:srgbClr val="EADBC0"/>
                </a:solidFill>
                <a:latin charset="0" pitchFamily="34" typeface="Calibri"/>
                <a:ea charset="-122" pitchFamily="34" typeface="Calibri"/>
                <a:cs charset="-120" pitchFamily="34" typeface="Calibri"/>
              </a:rPr>
              <a:t>研究问题·假设·调查·相关·实验·准实验·单一案例·定性·混合方法</a:t>
            </a:r>
            <a:endParaRPr dirty="0" lang="en-US" sz="160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name="Slide 3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anchor="ctr" bIns="0" lIns="0" rIns="0" rtlCol="0" tIns="0" wrap="square"/>
          <a:lstStyle/>
          <a:p>
            <a:pPr indent="0" marL="0">
              <a:buNone/>
            </a:pPr>
            <a:r>
              <a:rPr b="1" dirty="0" kern="0" lang="en-US" spc="150" sz="1000">
                <a:solidFill>
                  <a:srgbClr val="7A1F2B"/>
                </a:solidFill>
                <a:latin charset="0" pitchFamily="34" typeface="Calibri"/>
                <a:ea charset="-122" pitchFamily="34" typeface="Calibri"/>
                <a:cs charset="-120" pitchFamily="34" typeface="Calibri"/>
              </a:rPr>
              <a:t>会话1</a:t>
            </a:r>
            <a:endParaRPr dirty="0" lang="en-US" sz="1000"/>
          </a:p>
        </p:txBody>
      </p:sp>
      <p:sp>
        <p:nvSpPr>
          <p:cNvPr id="3" name="Text 1"/>
          <p:cNvSpPr txBox="1"/>
          <p:nvPr/>
        </p:nvSpPr>
        <p:spPr>
          <a:xfrm>
            <a:off x="548640" y="512064"/>
            <a:ext cx="11064240" cy="640080"/>
          </a:xfrm>
          <a:prstGeom prst="rect">
            <a:avLst/>
          </a:prstGeom>
          <a:noFill/>
          <a:ln/>
        </p:spPr>
        <p:txBody>
          <a:bodyPr anchor="ctr" bIns="0" lIns="0" rIns="0" rtlCol="0" tIns="0" wrap="square">
            <a:normAutofit/>
          </a:bodyPr>
          <a:lstStyle/>
          <a:p>
            <a:pPr indent="0" marL="0">
              <a:buNone/>
            </a:pPr>
            <a:r>
              <a:rPr b="1" dirty="0" lang="en-US" sz="2800">
                <a:solidFill>
                  <a:srgbClr val="2E2522"/>
                </a:solidFill>
                <a:latin charset="0" pitchFamily="34" typeface="Cambria"/>
                <a:ea charset="-122" pitchFamily="34" typeface="Cambria"/>
                <a:cs charset="-120" pitchFamily="34" typeface="Cambria"/>
              </a:rPr>
              <a:t>参考文献</a:t>
            </a:r>
            <a:endParaRPr dirty="0" lang="en-US" sz="2800"/>
          </a:p>
        </p:txBody>
      </p:sp>
      <p:sp>
        <p:nvSpPr>
          <p:cNvPr id="4" name="Text 2"/>
          <p:cNvSpPr txBox="1"/>
          <p:nvPr/>
        </p:nvSpPr>
        <p:spPr>
          <a:xfrm>
            <a:off x="548640" y="6437376"/>
            <a:ext cx="9144000" cy="237744"/>
          </a:xfrm>
          <a:prstGeom prst="rect">
            <a:avLst/>
          </a:prstGeom>
          <a:noFill/>
          <a:ln/>
        </p:spPr>
        <p:txBody>
          <a:bodyPr anchor="ctr" bIns="0" lIns="0" rIns="0" rtlCol="0" tIns="0" wrap="square"/>
          <a:lstStyle/>
          <a:p>
            <a:pPr indent="0" marL="0">
              <a:buNone/>
            </a:pPr>
            <a:r>
              <a:rPr dirty="0" lang="en-US" sz="900">
                <a:solidFill>
                  <a:srgbClr val="6B5E55"/>
                </a:solidFill>
                <a:latin charset="0" pitchFamily="34" typeface="Calibri"/>
                <a:ea charset="-122" pitchFamily="34" typeface="Calibri"/>
                <a:cs charset="-120" pitchFamily="34" typeface="Calibri"/>
              </a:rPr>
              <a:t>MSN1074研究方法论|主题1：介绍在SNE |会话1研究</a:t>
            </a:r>
            <a:endParaRPr dirty="0" lang="en-US" sz="900"/>
          </a:p>
        </p:txBody>
      </p:sp>
      <p:sp>
        <p:nvSpPr>
          <p:cNvPr id="5" name="Text 3"/>
          <p:cNvSpPr txBox="1"/>
          <p:nvPr/>
        </p:nvSpPr>
        <p:spPr>
          <a:xfrm>
            <a:off x="548640" y="1280160"/>
            <a:ext cx="5440680" cy="5029200"/>
          </a:xfrm>
          <a:prstGeom prst="rect">
            <a:avLst/>
          </a:prstGeom>
          <a:noFill/>
          <a:ln/>
        </p:spPr>
        <p:txBody>
          <a:bodyPr anchor="t" bIns="0" lIns="0" rIns="0" rtlCol="0" tIns="0" wrap="square"/>
          <a:lstStyle/>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Ainscow， M.（2020）。促进教育的包容与公平：来自国际经验的教训。《北欧教育政策研究》，6(1),7-16。</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Cook, b.g., &amp; Cook， S. C.（2013）。解开特殊教育中的循证实践。《特殊教育杂志》，47(2),71-82。</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Cook, b.g., &amp; Odom, s.l.（2013）。特殊教育中的循证实践与实施科学。《特殊儿童》，79(2),135-144。</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Florian， L., and Black-Hawkins， K.（2011）。探索全纳教学法。英国教育研究杂志，37(5),813-828。</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霍纳，R. H.，卡尔，E. G.，哈雷，J.，麦基，G.，奥多姆，S.，和沃勒里，M.（2005）。使用单主题研究来识别特殊教育中的循证实践。特殊儿童，71(2),165-179。</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默滕斯，D. M.和麦克劳克林，J. A.（2004）。特殊教育的研究与评价方法。科文出版社。</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马来西亚教育部。(2013)。马来西亚教育蓝图2013-2025（学前至高等教育）。</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Mostert, m.p.（2001）。1995年以来的促进沟通：已发表研究综述。《自闭症与发育障碍杂志》，31(3),287-313。</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宁德，M.（2014）。什么是包容性研究？布卢姆斯伯里的学术。</a:t>
            </a:r>
            <a:endParaRPr dirty="0" lang="en-US" sz="1050"/>
          </a:p>
        </p:txBody>
      </p:sp>
      <p:sp>
        <p:nvSpPr>
          <p:cNvPr id="6" name="Text 4"/>
          <p:cNvSpPr txBox="1"/>
          <p:nvPr/>
        </p:nvSpPr>
        <p:spPr>
          <a:xfrm>
            <a:off x="6199632" y="1280160"/>
            <a:ext cx="5440680" cy="5029200"/>
          </a:xfrm>
          <a:prstGeom prst="rect">
            <a:avLst/>
          </a:prstGeom>
          <a:noFill/>
          <a:ln/>
        </p:spPr>
        <p:txBody>
          <a:bodyPr anchor="t" bIns="0" lIns="0" rIns="0" rtlCol="0" tIns="0" wrap="square"/>
          <a:lstStyle/>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Nirje， B.（1985）。归一化原则的基础和逻辑。澳大利亚和新西兰发展障碍杂志，11(2),65-68。</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Oliver， M.（1996）。理解残疾：从理论到实践。麦克米伦。</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Rumrill, p.d., Jr., Cook, b.g., &amp; Stevenson, n.a.（2020）。特殊教育研究：设计、方法和应用（第3版）。查尔斯·C·托马斯。</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中华人民共和国国务院。（2022年1月25日）。中国启动推进特殊教育计划。https://english.www.gov.cn</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联合国教科文组织。(1994)。《萨拉曼卡声明和特殊需要教育行动框架》。</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联合国。(2006)。《残疾人权利公约》。</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Walmsley， J., &amp; Johnson， K.（2003）。学习障碍人群的包容性研究：过去、现在和未来。杰西卡·金斯利。</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沃尔芬斯伯格，W.（1972）。人类服务中的规范化原则。国家智障研究所。</a:t>
            </a:r>
            <a:endParaRPr dirty="0" lang="en-US" sz="1050"/>
          </a:p>
          <a:p>
            <a:pPr indent="0" marL="0">
              <a:spcAft>
                <a:spcPts val="500"/>
              </a:spcAft>
              <a:buNone/>
            </a:pPr>
            <a:r>
              <a:rPr dirty="0" lang="en-US" sz="1050">
                <a:solidFill>
                  <a:srgbClr val="2E2522"/>
                </a:solidFill>
                <a:latin charset="0" pitchFamily="34" typeface="Calibri"/>
                <a:ea charset="-122" pitchFamily="34" typeface="Calibri"/>
                <a:cs charset="-120" pitchFamily="34" typeface="Calibri"/>
              </a:rPr>
              <a:t>许世强，Cooper， P., &amp; Sin， K.（2018）。中国全纳教育的“常规课堂学习”倡议。国际全纳教育学报，22(1),54-73。</a:t>
            </a:r>
            <a:endParaRPr dirty="0" lang="en-US" sz="1050"/>
          </a:p>
        </p:txBody>
      </p:sp>
      <p:sp>
        <p:nvSpPr>
          <p:cNvPr id="25" name="Slide Number Placeholder 0"/>
          <p:cNvSpPr>
            <a:spLocks noGrp="1"/>
          </p:cNvSpPr>
          <p:nvPr>
            <p:ph idx="4294967295" sz="quarter" type="sldNum"/>
          </p:nvPr>
        </p:nvSpPr>
        <p:spPr>
          <a:xfrm>
            <a:off x="11183112" y="6437376"/>
            <a:ext cx="457200" cy="237744"/>
          </a:xfrm>
          <a:prstGeom prst="rect">
            <a:avLst/>
          </a:prstGeom>
          <a:extLst>
            <a:ext uri="{C572A759-6A51-4108-AA02-DFA0A04FC94B}">
              <ma14:wrappingTextBoxFlag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933</TotalTime>
  <Words>6349</Words>
  <Application>Microsoft Office PowerPoint</Application>
  <PresentationFormat>Widescreen</PresentationFormat>
  <Paragraphs>842</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terms="http://purl.org/dc/terms/" xmlns:dc="http://purl.org/dc/elements/1.1/" xmlns:xsi="http://www.w3.org/2001/XMLSchema-instance">
  <dcterms:created xsi:type="dcterms:W3CDTF">2026-09-30T01:27:55Z</dcterms:created>
  <dc:creator>MSN1074 Research Methodology</dc:creator>
  <cp:lastModifiedBy>Ranjit Gill</cp:lastModifiedBy>
  <dcterms:modified xsi:type="dcterms:W3CDTF">2026-10-05T07:27:51Z</dcterms:modified>
  <cp:revision>38</cp:revision>
  <dc:subject>PptxGenJS Presentation</dc:subject>
  <dc:title>Topic 1 Session 1: Introduction to Research in SNE</dc:title>
</cp:coreProperties>
</file>