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334500" cy="5250656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334500" cy="6324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334500" cy="6324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71500" y="4229100"/>
            <a:ext cx="8191500" cy="1600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6300"/>
              </a:lnSpc>
            </a:pPr>
            <a:r>
              <a:rPr sz="420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上海东部铁路和地铁规划与发展影</a:t>
            </a:r>
            <a:r>
              <a:t>
</a:t>
            </a:r>
            <a:r>
              <a:rPr sz="420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响分析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345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334500" cy="5250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334500" cy="5250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71500" y="561975"/>
            <a:ext cx="81915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目录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3900" y="1209675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007EBD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3450" y="1247775"/>
            <a:ext cx="77343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007EBD"/>
                </a:solidFill>
                <a:latin typeface="Noto Sans SC"/>
                <a:ea typeface="Noto Sans SC"/>
                <a:latin typeface="Noto Sans SC"/>
              </a:rPr>
              <a:t>奉贤东部轨交规划概览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3900" y="15621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007EBD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3450" y="1600200"/>
            <a:ext cx="77343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007EBD"/>
                </a:solidFill>
                <a:latin typeface="Noto Sans SC"/>
                <a:ea typeface="Noto Sans SC"/>
                <a:latin typeface="Noto Sans SC"/>
              </a:rPr>
              <a:t>奉城、四团与临港的密切联系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3900" y="1914525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007EBD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3450" y="1952625"/>
            <a:ext cx="77343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007EBD"/>
                </a:solidFill>
                <a:latin typeface="Noto Sans SC"/>
                <a:ea typeface="Noto Sans SC"/>
                <a:latin typeface="Noto Sans SC"/>
              </a:rPr>
              <a:t>轨道交通对东部地区经济改善的作用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3900" y="22669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007EBD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50" y="2305050"/>
            <a:ext cx="77343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007EBD"/>
                </a:solidFill>
                <a:latin typeface="Noto Sans SC"/>
                <a:ea typeface="Noto Sans SC"/>
                <a:latin typeface="Noto Sans SC"/>
              </a:rPr>
              <a:t>谢谢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334500" cy="5250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334500" cy="5250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71648" y="533400"/>
            <a:ext cx="4830960" cy="714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5625"/>
              </a:lnSpc>
            </a:pPr>
            <a:r>
              <a:rPr sz="37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奉贤东部轨交规划概览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648" y="1400175"/>
            <a:ext cx="4830960" cy="771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奉贤东部地区未来的轨道交通规划，将对区域的经济发展、城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市化进程和居民生活质量产生深远影响。通过发展多条轨道线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路，预计将大幅提升交通便捷性，推动区域一体化发展。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109" y="0"/>
            <a:ext cx="3360390" cy="5250656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089" y="1403077"/>
            <a:ext cx="2688282" cy="24445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334500" cy="823674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334500" cy="823674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71500" y="561975"/>
            <a:ext cx="81915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未来轨道交通线路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114425"/>
            <a:ext cx="81915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奉贤东部规划了多条轨道交通线路，通过提升交通基础设施来带动区域整体发展。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71500" y="1752600"/>
            <a:ext cx="8191500" cy="0"/>
          </a:xfrm>
          <a:prstGeom prst="line">
            <a:avLst/>
          </a:prstGeom>
          <a:ln w="19050">
            <a:solidFill>
              <a:srgbClr val="B3D4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1720750" y="1562100"/>
            <a:ext cx="323850" cy="323850"/>
          </a:xfrm>
          <a:prstGeom prst="roundRect">
            <a:avLst>
              <a:gd name="adj" fmla="val 46944"/>
            </a:avLst>
          </a:prstGeom>
          <a:solidFill>
            <a:srgbClr val="CCEEFF"/>
          </a:solidFill>
          <a:ln w="9525">
            <a:solidFill>
              <a:srgbClr val="B3D4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1882675" y="1943100"/>
            <a:ext cx="0" cy="381000"/>
          </a:xfrm>
          <a:prstGeom prst="line">
            <a:avLst/>
          </a:prstGeom>
          <a:ln w="19050">
            <a:solidFill>
              <a:srgbClr val="B3D4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23900" y="2657475"/>
            <a:ext cx="2298650" cy="314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市域线27号线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050" y="31242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600" y="3162300"/>
            <a:ext cx="2031950" cy="771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市域线27号线将连接奉贤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和市中心，缩短通勤时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间。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" y="4048125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600" y="4086225"/>
            <a:ext cx="2031950" cy="771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该线路的开通预计将吸引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更多企业投资，进而带动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地方经济增长。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050" y="49720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5010150"/>
            <a:ext cx="2031950" cy="771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通过与其他轨道线路的交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汇，进一步扩大了其交通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辐射作用。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14701" y="1562100"/>
            <a:ext cx="323850" cy="323850"/>
          </a:xfrm>
          <a:prstGeom prst="roundRect">
            <a:avLst>
              <a:gd name="adj" fmla="val 46944"/>
            </a:avLst>
          </a:prstGeom>
          <a:solidFill>
            <a:srgbClr val="CCEEFF"/>
          </a:solidFill>
          <a:ln w="9525">
            <a:solidFill>
              <a:srgbClr val="B3D4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4676626" y="1943100"/>
            <a:ext cx="0" cy="381000"/>
          </a:xfrm>
          <a:prstGeom prst="line">
            <a:avLst/>
          </a:prstGeom>
          <a:ln w="19050">
            <a:solidFill>
              <a:srgbClr val="B3D4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517850" y="2657475"/>
            <a:ext cx="2298650" cy="314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南枫线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75000" y="31242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84550" y="3162300"/>
            <a:ext cx="2031950" cy="771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南枫线是连接奉贤与周边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区县的重要线路，提升区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域通达性。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75000" y="4048125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84550" y="4086225"/>
            <a:ext cx="2031950" cy="771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将为沿线地区提供更为便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捷的出行，利好当地居民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生活。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75000" y="49720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84550" y="5010150"/>
            <a:ext cx="2031950" cy="771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此线路的建设将优化区域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交通布局，助推经济发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展。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08651" y="1562100"/>
            <a:ext cx="323850" cy="323850"/>
          </a:xfrm>
          <a:prstGeom prst="roundRect">
            <a:avLst>
              <a:gd name="adj" fmla="val 46944"/>
            </a:avLst>
          </a:prstGeom>
          <a:solidFill>
            <a:srgbClr val="CCEEFF"/>
          </a:solidFill>
          <a:ln w="9525">
            <a:solidFill>
              <a:srgbClr val="B3D4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7470576" y="1943100"/>
            <a:ext cx="0" cy="381000"/>
          </a:xfrm>
          <a:prstGeom prst="line">
            <a:avLst/>
          </a:prstGeom>
          <a:ln w="19050">
            <a:solidFill>
              <a:srgbClr val="B3D4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11800" y="2657475"/>
            <a:ext cx="2298650" cy="314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曹奉线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68950" y="31242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78500" y="3162300"/>
            <a:ext cx="2031950" cy="771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曹奉线的建设有助于连通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奉贤及曹安地区，促进人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流和物流的快速流动。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68950" y="4048125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78500" y="4086225"/>
            <a:ext cx="2031950" cy="771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提高沿线商业项目的发展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潜力，提升区域土地价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值。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68950" y="49720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78500" y="5010150"/>
            <a:ext cx="2031950" cy="771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通过推动周边城镇化进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程，进一步加快区域经济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发展步伐。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88" y="5934075"/>
            <a:ext cx="2295525" cy="1350168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338" y="5934075"/>
            <a:ext cx="2295525" cy="1350168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3289" y="5934075"/>
            <a:ext cx="2295525" cy="13501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334500" cy="71437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334500" cy="71437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71648" y="561975"/>
            <a:ext cx="483096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区域交通节点分析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648" y="1114425"/>
            <a:ext cx="483096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区域交通节点的加强直接影响城市发展的速度与方向，奉城与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四团的轨交提升将有助于资源的高效流动。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648" y="1857375"/>
            <a:ext cx="4830960" cy="314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奉城枢纽发展规划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798" y="22860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348" y="2324100"/>
            <a:ext cx="456426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奉城枢纽定位为区域交通的重要节点，推进综合交通枢纽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建设。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798" y="29527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348" y="2990850"/>
            <a:ext cx="456426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强化与上海核心区域的连接，提升地区经济协同性。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798" y="3362325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348" y="3400425"/>
            <a:ext cx="456426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政府规划中的重点项目，将吸引更多先进制造业和服务业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进入。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648" y="4143375"/>
            <a:ext cx="4830960" cy="314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四团轨交连接提升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8798" y="45720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348" y="4610100"/>
            <a:ext cx="456426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四团作为交通枢纽，其轨交网络的完善有助于融入上海大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都市圈。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8798" y="52387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348" y="5276850"/>
            <a:ext cx="456426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通过轨道交通连接，四团将成为奉贤东部的重要交通节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点。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798" y="59055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348" y="5943600"/>
            <a:ext cx="456426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轨道交通提升带来的便捷性将增加区域吸引力，吸纳更多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外资和人才。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109" y="0"/>
            <a:ext cx="3360390" cy="71437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089" y="2349996"/>
            <a:ext cx="2688282" cy="24437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334500" cy="78200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334500" cy="78200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31890" y="561975"/>
            <a:ext cx="483096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轨道线路与区域联系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31890" y="1114425"/>
            <a:ext cx="483096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轨道交通发展过程中，临港、奉贤东部和更大范围的区域联系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将得到显著加强。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931890" y="2009775"/>
            <a:ext cx="4830960" cy="0"/>
          </a:xfrm>
          <a:prstGeom prst="line">
            <a:avLst/>
          </a:prstGeom>
          <a:ln w="19050">
            <a:solidFill>
              <a:srgbClr val="B3D4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4939605" y="1819275"/>
            <a:ext cx="323850" cy="323850"/>
          </a:xfrm>
          <a:prstGeom prst="roundRect">
            <a:avLst>
              <a:gd name="adj" fmla="val 46944"/>
            </a:avLst>
          </a:prstGeom>
          <a:solidFill>
            <a:srgbClr val="CCEEFF"/>
          </a:solidFill>
          <a:ln w="9525">
            <a:solidFill>
              <a:srgbClr val="B3D4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5101530" y="2200275"/>
            <a:ext cx="0" cy="381000"/>
          </a:xfrm>
          <a:prstGeom prst="line">
            <a:avLst/>
          </a:prstGeom>
          <a:ln w="19050">
            <a:solidFill>
              <a:srgbClr val="B3D4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084290" y="2914650"/>
            <a:ext cx="2015430" cy="628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轨道交通对临港的辐</a:t>
            </a:r>
            <a:r>
              <a:t>
</a:t>
            </a: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射影响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1440" y="36957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0990" y="3733800"/>
            <a:ext cx="1748730" cy="10287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临港地区作为自贸区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的核心，其与奉贤的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轨道交通连接将加速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区域一体化进程。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41440" y="48768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0990" y="4914900"/>
            <a:ext cx="1748730" cy="10287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轨道交通带动临港产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业辐射更加广泛的经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济圈，提升区域合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作。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41440" y="60579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0990" y="6096000"/>
            <a:ext cx="1748730" cy="771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创造高科技产业和金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融服务的高地，推动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经济结构转型。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50335" y="1819275"/>
            <a:ext cx="323850" cy="323850"/>
          </a:xfrm>
          <a:prstGeom prst="roundRect">
            <a:avLst>
              <a:gd name="adj" fmla="val 46944"/>
            </a:avLst>
          </a:prstGeom>
          <a:solidFill>
            <a:srgbClr val="CCEEFF"/>
          </a:solidFill>
          <a:ln w="9525">
            <a:solidFill>
              <a:srgbClr val="B3D4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7612260" y="2200275"/>
            <a:ext cx="0" cy="381000"/>
          </a:xfrm>
          <a:prstGeom prst="line">
            <a:avLst/>
          </a:prstGeom>
          <a:ln w="19050">
            <a:solidFill>
              <a:srgbClr val="B3D4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595020" y="2914650"/>
            <a:ext cx="2015430" cy="628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上海自贸区与临港新</a:t>
            </a:r>
            <a:r>
              <a:t>
</a:t>
            </a: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片区的联动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52170" y="36957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61720" y="3733800"/>
            <a:ext cx="1748730" cy="771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轨道交通连接促进了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自贸区与临港的资源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共享及政策实施。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52170" y="4619625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61720" y="4657725"/>
            <a:ext cx="1748730" cy="771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实现贸易自由化和供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应链的优化，促进物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流和产业升级。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52170" y="55435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1720" y="5581650"/>
            <a:ext cx="1748730" cy="771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区域的流通便捷性进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一步提升，吸引国际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资本和技术落户。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360390" cy="7820025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79" y="2688133"/>
            <a:ext cx="2688282" cy="24437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334500" cy="5250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334500" cy="5250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71648" y="533400"/>
            <a:ext cx="4830960" cy="1428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5625"/>
              </a:lnSpc>
            </a:pPr>
            <a:r>
              <a:rPr sz="37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奉城、四团与临港的密</a:t>
            </a:r>
            <a:r>
              <a:t>
</a:t>
            </a:r>
            <a:r>
              <a:rPr sz="37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切联系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648" y="2114550"/>
            <a:ext cx="483096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奉城、四团和临港之间通过交通体系和产业结构的深度耦合，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形成了互为支撑的关系网络。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109" y="0"/>
            <a:ext cx="3360390" cy="5250656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089" y="993204"/>
            <a:ext cx="2688282" cy="32642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334500" cy="65722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334500" cy="65722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71500" y="561975"/>
            <a:ext cx="81915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经济纽带概述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114425"/>
            <a:ext cx="81915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三个区域之间的交通便捷性显著促进了整体经济活力，形成密切的经济纽带。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1500" y="1600200"/>
            <a:ext cx="8191500" cy="2066925"/>
          </a:xfrm>
          <a:prstGeom prst="roundRect">
            <a:avLst>
              <a:gd name="adj" fmla="val 7222"/>
            </a:avLst>
          </a:prstGeom>
          <a:solidFill>
            <a:srgbClr val="CCEEFF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3900" y="1781175"/>
            <a:ext cx="7886700" cy="314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交通便捷带来的商机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050" y="22479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600" y="2286000"/>
            <a:ext cx="76200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多条轨道线路的规划吸引大量人流、物流，带来多元经济机会。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050" y="2657475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600" y="2695575"/>
            <a:ext cx="76200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用交通便捷化缩短了商务往来的时间与成本，增强竞争力。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" y="30670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600" y="3105150"/>
            <a:ext cx="76200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企业和商户都将从中获利，促进当地就业和市场繁荣。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1500" y="3857625"/>
            <a:ext cx="8191500" cy="2066925"/>
          </a:xfrm>
          <a:prstGeom prst="roundRect">
            <a:avLst>
              <a:gd name="adj" fmla="val 7222"/>
            </a:avLst>
          </a:prstGeom>
          <a:solidFill>
            <a:srgbClr val="CCEEFF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3900" y="4038600"/>
            <a:ext cx="7886700" cy="314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基础设施同步发展的推动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050" y="4505325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0600" y="4543425"/>
            <a:ext cx="76200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区域基础设施的协调发展，吸引了更多优质项目落地。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1050" y="49149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0600" y="4953000"/>
            <a:ext cx="76200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轨道交通提升将区域交通与基础设施建设无缝对接。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1050" y="5324475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0600" y="5362575"/>
            <a:ext cx="76200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形成便捷的生活圈和经济圈，牢固夯实商贸和居民基础。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334500" cy="74047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334500" cy="74047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71500" y="561975"/>
            <a:ext cx="81915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产业互动与合作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114425"/>
            <a:ext cx="81915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产业互动合作使各方资源得到合理配置，最大化发挥区域联动效应。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0550" y="1762125"/>
            <a:ext cx="3876675" cy="314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临港产业与奉城的互补效应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21907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228850"/>
            <a:ext cx="3609975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临港的高科技产业与奉城的制造业实现优势互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补。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" y="28575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2895600"/>
            <a:ext cx="3609975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深入合作助力产业链的延伸，增强整体市场竞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争力。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35242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250" y="3562350"/>
            <a:ext cx="3609975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区域产业的协作推动了技术进步和产品创新。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67275" y="1762125"/>
            <a:ext cx="3876675" cy="314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四团作为物流中转的重要性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24425" y="21907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33975" y="2228850"/>
            <a:ext cx="3609975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四团的优越区位适合物流中转，多条线路建设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增强了其枢纽地位。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24425" y="28575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33975" y="2895600"/>
            <a:ext cx="3609975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优化货运效率，促进贸易往来，是区域物流网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络中的核心环节。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24425" y="35242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33975" y="3562350"/>
            <a:ext cx="3609975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未来将提升物流现代化水平，为更多企业提供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多样化服务。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3971925"/>
            <a:ext cx="3876675" cy="2280344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7275" y="4229100"/>
            <a:ext cx="3876675" cy="22803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334500" cy="5250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334500" cy="5250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31890" y="533400"/>
            <a:ext cx="4830960" cy="14287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5625"/>
              </a:lnSpc>
            </a:pPr>
            <a:r>
              <a:rPr sz="37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轨道交通对东部地区经</a:t>
            </a:r>
            <a:r>
              <a:t>
</a:t>
            </a:r>
            <a:r>
              <a:rPr sz="37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济改善的作用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31890" y="2114550"/>
            <a:ext cx="483096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轨道交通将对东部地区的经济产生深远推动作用，助力区域协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调发展。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360390" cy="5250656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79" y="993204"/>
            <a:ext cx="2688282" cy="326424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334500" cy="5943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334500" cy="5943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71500" y="561975"/>
            <a:ext cx="81915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交通线路对经济的提升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114425"/>
            <a:ext cx="81915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交通线路的铺设不仅仅是基础设施改善，更是带动地区经济发展的新机遇。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752600"/>
            <a:ext cx="4095750" cy="704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38325" y="1952625"/>
            <a:ext cx="362098" cy="30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ts val="2400"/>
              </a:lnSpc>
            </a:pPr>
            <a:r>
              <a:rPr sz="1350" b="0" u="none" i="0">
                <a:solidFill>
                  <a:srgbClr val="000818"/>
                </a:solidFill>
                <a:latin typeface="-apple-system"/>
                <a:ea typeface="-apple-system"/>
                <a:latin typeface="-apple-system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638425"/>
            <a:ext cx="3714750" cy="314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快速交通网络对区域发展的影响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1051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" y="3143250"/>
            <a:ext cx="344805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快速轨道网络使城市与城市之间的流动性大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大提高。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9150" y="37719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" y="3810000"/>
            <a:ext cx="344805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促进经济、文化的进一步交流与互动，加速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地区经济整合。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9150" y="44386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8700" y="4476750"/>
            <a:ext cx="344805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引入新技术和外部资源，为经济发展注入新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的活力。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0" y="1752600"/>
            <a:ext cx="4095750" cy="7048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534075" y="1952625"/>
            <a:ext cx="362098" cy="30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ts val="2400"/>
              </a:lnSpc>
            </a:pPr>
            <a:r>
              <a:rPr sz="1350" b="0" u="none" i="0">
                <a:solidFill>
                  <a:srgbClr val="000818"/>
                </a:solidFill>
                <a:latin typeface="-apple-system"/>
                <a:ea typeface="-apple-system"/>
                <a:latin typeface="-apple-system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7750" y="2638425"/>
            <a:ext cx="3714750" cy="314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市域铁路带动的城镇化进程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4900" y="31051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24450" y="3143250"/>
            <a:ext cx="344805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市域铁路的贯通将加速新城开发，推动城市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化进程。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14900" y="37719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4450" y="3810000"/>
            <a:ext cx="344805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市民生活方式发生变革，提升公共服务的覆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盖率和质量。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4900" y="44386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4450" y="4476750"/>
            <a:ext cx="344805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城市功能的多样化发展为区域经济增添更多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动力。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334500" cy="5943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334500" cy="5943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71500" y="561975"/>
            <a:ext cx="81915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未来发展展望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114425"/>
            <a:ext cx="8191500" cy="257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轨道交通发展承载着提升区域经济竞争力的重任，未来展望充满希望。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752600"/>
            <a:ext cx="4095750" cy="704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38325" y="1952625"/>
            <a:ext cx="362098" cy="30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ts val="2400"/>
              </a:lnSpc>
            </a:pPr>
            <a:r>
              <a:rPr sz="1350" b="0" u="none" i="0">
                <a:solidFill>
                  <a:srgbClr val="000818"/>
                </a:solidFill>
                <a:latin typeface="-apple-system"/>
                <a:ea typeface="-apple-system"/>
                <a:latin typeface="-apple-system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638425"/>
            <a:ext cx="3714750" cy="314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投资环境的改善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1051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" y="3143250"/>
            <a:ext cx="344805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优化的交通系统将大幅提升区域的投资吸引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力。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9150" y="37719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" y="3810000"/>
            <a:ext cx="344805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良好的交通条件为企业发展提供了坚实的基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础。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9150" y="44386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8700" y="4476750"/>
            <a:ext cx="344805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带动更多高精尖技术项目和外资企业入驻，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推动产业升级。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0" y="1752600"/>
            <a:ext cx="4095750" cy="7048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534075" y="1952625"/>
            <a:ext cx="362098" cy="30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ts val="2400"/>
              </a:lnSpc>
            </a:pPr>
            <a:r>
              <a:rPr sz="1350" b="0" u="none" i="0">
                <a:solidFill>
                  <a:srgbClr val="000818"/>
                </a:solidFill>
                <a:latin typeface="-apple-system"/>
                <a:ea typeface="-apple-system"/>
                <a:latin typeface="-apple-system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7750" y="2638425"/>
            <a:ext cx="3714750" cy="314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人才吸引与经济增长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4900" y="31051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24450" y="3143250"/>
            <a:ext cx="344805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交通便利性提高，吸引了更多高素质人才流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入。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14900" y="377190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4450" y="3810000"/>
            <a:ext cx="344805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人才的集聚将提升产业的创新力和竞争力，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促进经济持续增长。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4900" y="4438650"/>
            <a:ext cx="190500" cy="190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sz="600" b="0" u="none" i="0">
                <a:solidFill>
                  <a:srgbClr val="272525"/>
                </a:solidFill>
                <a:latin typeface="黑体"/>
                <a:ea typeface="黑体"/>
                <a:latin typeface="黑体"/>
              </a:rPr>
              <a:t>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4450" y="4476750"/>
            <a:ext cx="344805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构建智慧城市的基础设施，为未来创造更多</a:t>
            </a:r>
            <a:r>
              <a:t>
</a:t>
            </a:r>
            <a:r>
              <a:rPr sz="1350" b="0" u="none" i="0">
                <a:solidFill>
                  <a:srgbClr val="272525"/>
                </a:solidFill>
                <a:latin typeface="Noto Sans SC"/>
                <a:ea typeface="Noto Sans SC"/>
                <a:latin typeface="Noto Sans SC"/>
              </a:rPr>
              <a:t>发展可能性。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334500" cy="5250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334500" cy="5250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71500" y="533400"/>
            <a:ext cx="8191500" cy="800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ts val="6300"/>
              </a:lnSpc>
            </a:pPr>
            <a:r>
              <a:rPr sz="4200" b="0" u="none" i="0">
                <a:solidFill>
                  <a:srgbClr val="000000"/>
                </a:solidFill>
                <a:latin typeface="Noto Sans SC"/>
                <a:ea typeface="Noto Sans SC"/>
                <a:latin typeface="Noto Sans SC"/>
              </a:rPr>
              <a:t>谢谢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