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33"/>
  </p:handoutMasterIdLst>
  <p:sldIdLst>
    <p:sldId id="281" r:id="rId4"/>
    <p:sldId id="282" r:id="rId6"/>
    <p:sldId id="260" r:id="rId7"/>
    <p:sldId id="285" r:id="rId8"/>
    <p:sldId id="320" r:id="rId9"/>
    <p:sldId id="319" r:id="rId10"/>
    <p:sldId id="321" r:id="rId11"/>
    <p:sldId id="322" r:id="rId12"/>
    <p:sldId id="264" r:id="rId13"/>
    <p:sldId id="265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275" r:id="rId25"/>
    <p:sldId id="333" r:id="rId26"/>
    <p:sldId id="334" r:id="rId27"/>
    <p:sldId id="335" r:id="rId28"/>
    <p:sldId id="279" r:id="rId29"/>
    <p:sldId id="312" r:id="rId30"/>
    <p:sldId id="314" r:id="rId31"/>
    <p:sldId id="280" r:id="rId32"/>
  </p:sldIdLst>
  <p:sldSz cx="12192000" cy="6858000"/>
  <p:notesSz cx="7103745" cy="10234295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8" userDrawn="1">
          <p15:clr>
            <a:srgbClr val="A4A3A4"/>
          </p15:clr>
        </p15:guide>
        <p15:guide id="2" pos="38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oBVT" initials="" lastIdx="0" clrIdx="0"/>
  <p:cmAuthor id="1" name="bing" initials="b" lastIdx="1" clrIdx="0"/>
  <p:cmAuthor id="2" name="作者" initials="A" lastIdx="0" clrIdx="1"/>
  <p:cmAuthor id="3" name="Administrator" initials="A" lastIdx="1" clrIdx="2"/>
  <p:cmAuthor id="4" name="王习习" initials="王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-144" y="-108"/>
      </p:cViewPr>
      <p:guideLst>
        <p:guide orient="horz" pos="2188"/>
        <p:guide pos="38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8" Type="http://schemas.openxmlformats.org/officeDocument/2006/relationships/tags" Target="tags/tag262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235375"/>
            <a:ext cx="12192000" cy="16383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367" y="235511"/>
            <a:ext cx="3483371" cy="83505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6" Type="http://schemas.openxmlformats.org/officeDocument/2006/relationships/theme" Target="../theme/theme2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7.xml"/><Relationship Id="rId14" Type="http://schemas.openxmlformats.org/officeDocument/2006/relationships/tags" Target="../tags/tag143.xml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tags" Target="../tags/tag130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tags" Target="../tags/tag176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" Type="http://schemas.openxmlformats.org/officeDocument/2006/relationships/tags" Target="../tags/tag19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tags" Target="../tags/tag209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" Type="http://schemas.openxmlformats.org/officeDocument/2006/relationships/tags" Target="../tags/tag219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tags" Target="../tags/tag243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tags" Target="../tags/tag2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61.xml"/><Relationship Id="rId1" Type="http://schemas.openxmlformats.org/officeDocument/2006/relationships/tags" Target="../tags/tag2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105660" y="4128135"/>
            <a:ext cx="7038340" cy="1030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800" dirty="0">
                <a:solidFill>
                  <a:schemeClr val="accent1"/>
                </a:solidFill>
                <a:sym typeface="Arial" panose="020B0604020202020204" pitchFamily="34" charset="0"/>
              </a:rPr>
              <a:t>期末考试复习资料</a:t>
            </a:r>
            <a:endParaRPr lang="zh-CN" altLang="en-US" sz="4800" dirty="0">
              <a:solidFill>
                <a:schemeClr val="accent1"/>
              </a:solidFill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5775" y="1265555"/>
            <a:ext cx="10871200" cy="286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6600" dirty="0">
                <a:solidFill>
                  <a:schemeClr val="accent1"/>
                </a:solidFill>
                <a:sym typeface="Arial" panose="020B0604020202020204" pitchFamily="34" charset="0"/>
              </a:rPr>
              <a:t>《心理健康与职业生涯》</a:t>
            </a:r>
            <a:r>
              <a:rPr lang="en-US" altLang="zh-CN" sz="6600" dirty="0">
                <a:solidFill>
                  <a:schemeClr val="accent1"/>
                </a:solidFill>
                <a:sym typeface="Arial" panose="020B0604020202020204" pitchFamily="34" charset="0"/>
              </a:rPr>
              <a:t>2024-2025</a:t>
            </a:r>
            <a:r>
              <a:rPr lang="zh-CN" altLang="en-US" sz="6600" dirty="0">
                <a:solidFill>
                  <a:schemeClr val="accent1"/>
                </a:solidFill>
                <a:sym typeface="Arial" panose="020B0604020202020204" pitchFamily="34" charset="0"/>
              </a:rPr>
              <a:t>学年第一学期</a:t>
            </a:r>
            <a:br>
              <a:rPr lang="zh-CN" altLang="en-US" sz="6600" dirty="0">
                <a:solidFill>
                  <a:schemeClr val="accent1"/>
                </a:solidFill>
                <a:sym typeface="Arial" panose="020B0604020202020204" pitchFamily="34" charset="0"/>
              </a:rPr>
            </a:br>
            <a:endParaRPr lang="zh-CN" altLang="en-US" sz="6600"/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2897505" y="1515110"/>
            <a:ext cx="76200" cy="922655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8" name="直接连接符 37"/>
          <p:cNvCxnSpPr/>
          <p:nvPr>
            <p:custDataLst>
              <p:tags r:id="rId4"/>
            </p:custDataLst>
          </p:nvPr>
        </p:nvCxnSpPr>
        <p:spPr>
          <a:xfrm>
            <a:off x="5876925" y="1515110"/>
            <a:ext cx="5248275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768975" y="1917065"/>
            <a:ext cx="817880" cy="645160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r>
              <a:rPr lang="en-US" altLang="zh-CN" sz="3600" b="1" dirty="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01.</a:t>
            </a:r>
            <a:endParaRPr lang="en-US" altLang="zh-CN" sz="3600" b="1" dirty="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5768975" y="2780665"/>
            <a:ext cx="817880" cy="645160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r>
              <a:rPr lang="en-US" altLang="zh-CN" sz="3600" b="1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02.</a:t>
            </a:r>
            <a:endParaRPr lang="en-US" altLang="zh-CN" sz="3600" b="1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5768975" y="3644060"/>
            <a:ext cx="817880" cy="645160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r>
              <a:rPr lang="en-US" altLang="zh-CN" sz="3600" b="1" dirty="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03.</a:t>
            </a:r>
            <a:endParaRPr lang="en-US" altLang="zh-CN" sz="3600" b="1" dirty="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5768975" y="4506433"/>
            <a:ext cx="817880" cy="645160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r>
              <a:rPr lang="en-US" altLang="zh-CN" sz="3600" b="1" dirty="0">
                <a:solidFill>
                  <a:schemeClr val="dk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04.</a:t>
            </a:r>
            <a:endParaRPr lang="en-US" altLang="zh-CN" sz="3600" b="1" dirty="0">
              <a:solidFill>
                <a:schemeClr val="dk1"/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1212215" y="1592262"/>
            <a:ext cx="1526540" cy="768350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algn="r"/>
            <a:r>
              <a:rPr lang="zh-CN" altLang="en-US" sz="4445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445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6878955" y="2964815"/>
            <a:ext cx="2786380" cy="508000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选择题（40分）</a:t>
            </a:r>
            <a:endParaRPr lang="zh-CN" altLang="en-US" sz="28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6878955" y="3701415"/>
            <a:ext cx="2786380" cy="587375"/>
          </a:xfrm>
          <a:prstGeom prst="rect">
            <a:avLst/>
          </a:prstGeom>
          <a:noFill/>
        </p:spPr>
        <p:txBody>
          <a:bodyPr wrap="square" tIns="0" bIns="0" rtlCol="0" anchor="ctr">
            <a:normAutofit/>
          </a:bodyPr>
          <a:lstStyle/>
          <a:p>
            <a:r>
              <a:rPr lang="zh-CN" altLang="en-US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判断题（20分）</a:t>
            </a:r>
            <a:endParaRPr lang="zh-CN" altLang="en-US" sz="28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2"/>
            </p:custDataLst>
          </p:nvPr>
        </p:nvSpPr>
        <p:spPr>
          <a:xfrm>
            <a:off x="6878955" y="4517390"/>
            <a:ext cx="4976495" cy="661035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r>
              <a:rPr lang="zh-CN" altLang="en-US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分析题（10分）</a:t>
            </a:r>
            <a:endParaRPr lang="zh-CN" altLang="en-US" sz="28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6878955" y="2017876"/>
            <a:ext cx="2786253" cy="443539"/>
          </a:xfrm>
          <a:prstGeom prst="rect">
            <a:avLst/>
          </a:prstGeom>
          <a:noFill/>
        </p:spPr>
        <p:txBody>
          <a:bodyPr wrap="square" tIns="0" bIns="0" rtlCol="0" anchor="ctr">
            <a:noAutofit/>
          </a:bodyPr>
          <a:lstStyle/>
          <a:p>
            <a:r>
              <a:rPr lang="zh-CN" altLang="en-US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填空题（</a:t>
            </a:r>
            <a:r>
              <a:rPr lang="en-US" altLang="zh-CN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28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altLang="en-US" sz="28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01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</a:rPr>
              <a:t>填空题：（30分）</a:t>
            </a:r>
            <a:endParaRPr lang="zh-CN" altLang="en-US" sz="5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1"/>
            </p:custDataLst>
          </p:nvPr>
        </p:nvSpPr>
        <p:spPr>
          <a:xfrm>
            <a:off x="8704107" y="76194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填空题：（30分）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289560" y="762000"/>
            <a:ext cx="11564620" cy="54800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r>
              <a:rPr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1、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我们要树立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热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爱伟大祖国，担当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勇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于砥砺奋斗，练就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    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，锤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炼品德修为。</a:t>
            </a:r>
            <a:r>
              <a:rPr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
2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亲情与生俱来、割舍不断。亲情是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保障，也是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的动力。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r>
              <a:rPr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、良好的师生关系有助于学生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。有助于塑造学生的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，有助于学生的心理健康。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45045" y="2928620"/>
            <a:ext cx="2033905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207365" y="1656705"/>
            <a:ext cx="1869601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远大理想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9074765" y="1656705"/>
            <a:ext cx="1869601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时代</a:t>
            </a:r>
            <a:r>
              <a:rPr lang="zh-CN" altLang="en-US" sz="3200" dirty="0" smtClean="0">
                <a:solidFill>
                  <a:srgbClr val="FF0000"/>
                </a:solidFill>
              </a:rPr>
              <a:t>责任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3557885" y="2235825"/>
            <a:ext cx="1958995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过硬本领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7376160" y="2921625"/>
            <a:ext cx="274319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身心健康成长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1203960" y="3500745"/>
            <a:ext cx="274319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规划未来人生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85845" y="4186545"/>
            <a:ext cx="1958995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学业发展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860405" y="4765665"/>
            <a:ext cx="1958995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良好品德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2" grpId="0"/>
      <p:bldP spid="13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填空题：（30分）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02920" y="1112520"/>
            <a:ext cx="11153140" cy="54800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当校园欺凌和暴力时间发生时，旁观着也应伸出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，不能成为事件的局外人，更不能成为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zh-CN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为了珍惜在校学习时间，利用好宝贵的学习时光，我们需要：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，立即行动；了解自己的最佳学习时间；优先安排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学习任务；有效利用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 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altLang="zh-CN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95765" y="2364740"/>
            <a:ext cx="2033905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152775" y="1629410"/>
            <a:ext cx="211455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0" name="文本框 14"/>
          <p:cNvSpPr txBox="1"/>
          <p:nvPr/>
        </p:nvSpPr>
        <p:spPr>
          <a:xfrm>
            <a:off x="10104121" y="1687185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援助之手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7360921" y="2281545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参与者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1661161" y="4232265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战胜拖延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1905001" y="4765665"/>
            <a:ext cx="233171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重要不紧急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8732521" y="4765665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零碎时间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1"/>
            </p:custDataLst>
          </p:nvPr>
        </p:nvSpPr>
        <p:spPr>
          <a:xfrm>
            <a:off x="8704107" y="76194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填空题：（30分）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218440" y="1045845"/>
            <a:ext cx="11635740" cy="54800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我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们用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勤学好问的态度获得老师的认可，通过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真诚关心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拉近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师生间的距离，逐渐建立起和谐融洽、亦师亦友的师生关系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和谐的同学关系是我们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和个人发展的有理保障。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明确目标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，发挥所长，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共同进步。</a:t>
            </a:r>
            <a:endParaRPr lang="zh-CN" altLang="zh-CN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 fontAlgn="auto">
              <a:lnSpc>
                <a:spcPct val="150000"/>
              </a:lnSpc>
              <a:spcAft>
                <a:spcPts val="800"/>
              </a:spcAft>
            </a:pP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95765" y="2364740"/>
            <a:ext cx="2033905" cy="474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152775" y="1629410"/>
            <a:ext cx="211455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0" name="文本框 14"/>
          <p:cNvSpPr txBox="1"/>
          <p:nvPr/>
        </p:nvSpPr>
        <p:spPr>
          <a:xfrm>
            <a:off x="2240280" y="1599555"/>
            <a:ext cx="274319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有礼貌的言行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1280161" y="2283450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主动交往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5196841" y="3719820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心理健康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2642871" y="4504680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融入团队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309361" y="4504680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分工合作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8065136" y="4550400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乐于付出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1"/>
            </p:custDataLst>
          </p:nvPr>
        </p:nvSpPr>
        <p:spPr>
          <a:xfrm>
            <a:off x="8704107" y="76194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填空题：（30分）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304800" y="1371600"/>
            <a:ext cx="11064240" cy="435229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、终身学习是每个社会成员为适应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和实现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需要，持续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的学习过程。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在综合评估自身和外部条件的基础上，确定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，制定职业生涯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，并在执行规划，逐步实现目标的实际行动中持续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规划，构成相对完整的职业生涯规划过程。</a:t>
            </a:r>
            <a:endParaRPr lang="zh-CN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52775" y="1629410"/>
            <a:ext cx="2114550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10" name="文本框 14"/>
          <p:cNvSpPr txBox="1"/>
          <p:nvPr/>
        </p:nvSpPr>
        <p:spPr>
          <a:xfrm>
            <a:off x="6263641" y="1630680"/>
            <a:ext cx="210311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社会发展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9052561" y="1595745"/>
            <a:ext cx="2087879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个体发展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2179321" y="2118360"/>
            <a:ext cx="111251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一生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8138161" y="3352800"/>
            <a:ext cx="242315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职业生涯目标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2118361" y="3855720"/>
            <a:ext cx="169163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行动计划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1249681" y="4404360"/>
            <a:ext cx="111251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完善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>
            <p:custDataLst>
              <p:tags r:id="rId1"/>
            </p:custDataLst>
          </p:nvPr>
        </p:nvSpPr>
        <p:spPr>
          <a:xfrm>
            <a:off x="8704107" y="76194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89288" y="802112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填空题：（30分）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92504" y="1010654"/>
            <a:ext cx="11774907" cy="538379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、学校与职场的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同，学生与职业人面对的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同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承担的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同</a:t>
            </a:r>
            <a:r>
              <a:rPr lang="zh-CN" altLang="en-US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sz="32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zh-CN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职业生涯规划要符合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对社会发展有益；内容要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要详尽且能够具体地指导自己实施职业生涯规划地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en-US" altLang="zh-CN" sz="32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zh-CN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zh-CN" sz="32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3728988" y="1165459"/>
            <a:ext cx="2103119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环境氛围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10042358" y="737937"/>
            <a:ext cx="2149642" cy="465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人际关系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2686252" y="1791101"/>
            <a:ext cx="1115726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责任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文本框 14"/>
          <p:cNvSpPr txBox="1"/>
          <p:nvPr/>
        </p:nvSpPr>
        <p:spPr>
          <a:xfrm>
            <a:off x="1098084" y="3764279"/>
            <a:ext cx="1532822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完整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文本框 14"/>
          <p:cNvSpPr txBox="1"/>
          <p:nvPr/>
        </p:nvSpPr>
        <p:spPr>
          <a:xfrm>
            <a:off x="937664" y="4293669"/>
            <a:ext cx="1228020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行动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5159462" y="3151953"/>
            <a:ext cx="2149642" cy="465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国家需要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02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</a:rPr>
              <a:t>选择题（40分）</a:t>
            </a:r>
            <a:endParaRPr lang="zh-CN" altLang="en-US" sz="5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420077" y="929640"/>
            <a:ext cx="11276965" cy="63855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谐的亲子关系表现为（      ）。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、父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母替子女做所有决定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、亲子之间互相尊重、信任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、亲子之间没有任何冲突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、父母与子女各自坚持自己的立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、因为父母没收了自己的手机，小林跟父母大吵了一架。如果小林来找你诉苦，你会（  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、劝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他和父母分开一段时间，并表示可以到你家住                                                                        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、把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自己的手机借给小林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、从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积极角度帮小林分析父母为什么会没收他的手机 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、引导小林学会换位思考，鼓励他与父母坦诚沟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2080" y="969645"/>
            <a:ext cx="57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B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2360" y="3316605"/>
            <a:ext cx="807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57237" y="1525270"/>
            <a:ext cx="11276965" cy="49212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们可以采用以下哪种做法来得到老师的关注和肯定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（     ）</a:t>
            </a:r>
            <a:endParaRPr lang="en-US" altLang="zh-CN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、课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堂上不断举手抢答        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、课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后围着老师转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、主动向老师问好，使用礼貌用语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、在实操课上不听老师的讲解就抢先完成任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、导致师生关系不和谐的因素包括（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、师生之间沟通不畅而产生的误会。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、学生不尊重老师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、师生之间坦诚相待           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、学生对老师有畏惧心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28960" y="1176020"/>
            <a:ext cx="57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C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4635500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87717" y="1159510"/>
            <a:ext cx="11276965" cy="49212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zh-CN" sz="2800" dirty="0" smtClean="0"/>
              <a:t>队</a:t>
            </a:r>
            <a:r>
              <a:rPr lang="zh-CN" altLang="zh-CN" sz="2800" dirty="0"/>
              <a:t>长小吴带领团队团队参加职业技能大赛。成员小王在实操部门发挥</a:t>
            </a:r>
            <a:r>
              <a:rPr lang="zh-CN" altLang="zh-CN" sz="2800" dirty="0" smtClean="0"/>
              <a:t>失</a:t>
            </a:r>
            <a:r>
              <a:rPr lang="zh-CN" altLang="en-US" sz="2800" dirty="0"/>
              <a:t>常，得分很低，这导致整个团队没有取得理想成绩。对队长而言，下列做法正确的有（    </a:t>
            </a:r>
            <a:r>
              <a:rPr lang="zh-CN" altLang="en-US" sz="2800" dirty="0" smtClean="0"/>
              <a:t>    ）</a:t>
            </a:r>
            <a:endParaRPr lang="zh-CN" altLang="en-US" sz="2800" dirty="0"/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dirty="0" smtClean="0"/>
              <a:t>A</a:t>
            </a:r>
            <a:r>
              <a:rPr lang="zh-CN" altLang="en-US" sz="2800" dirty="0" smtClean="0"/>
              <a:t>、责</a:t>
            </a:r>
            <a:r>
              <a:rPr lang="zh-CN" altLang="en-US" sz="2800" dirty="0"/>
              <a:t>怪小王，要求小王单独补</a:t>
            </a:r>
            <a:r>
              <a:rPr lang="zh-CN" altLang="en-US" sz="2800" dirty="0" smtClean="0"/>
              <a:t>课</a:t>
            </a:r>
            <a:endParaRPr lang="zh-CN" altLang="en-US" sz="2800" dirty="0" smtClean="0"/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dirty="0" smtClean="0"/>
              <a:t>B</a:t>
            </a:r>
            <a:r>
              <a:rPr lang="zh-CN" altLang="en-US" sz="2800" dirty="0" smtClean="0"/>
              <a:t>、积极发现问题和解决问题                   </a:t>
            </a:r>
            <a:endParaRPr lang="zh-CN" altLang="en-US" sz="2800" dirty="0" smtClean="0"/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dirty="0" smtClean="0"/>
              <a:t>C</a:t>
            </a:r>
            <a:r>
              <a:rPr lang="zh-CN" altLang="en-US" sz="2800" dirty="0" smtClean="0"/>
              <a:t>、安</a:t>
            </a:r>
            <a:r>
              <a:rPr lang="zh-CN" altLang="en-US" sz="2800" dirty="0"/>
              <a:t>慰小王，重整旗鼓，提升团队士气</a:t>
            </a:r>
            <a:endParaRPr lang="zh-CN" altLang="en-US" sz="2800" dirty="0"/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dirty="0" smtClean="0"/>
              <a:t>D</a:t>
            </a:r>
            <a:r>
              <a:rPr lang="zh-CN" altLang="en-US" sz="2800" dirty="0" smtClean="0"/>
              <a:t>、认</a:t>
            </a:r>
            <a:r>
              <a:rPr lang="zh-CN" altLang="en-US" sz="2800" dirty="0"/>
              <a:t>真分析团队成员的优势和劣势，形成互补，高效协作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2320" y="2428875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87717" y="1159510"/>
            <a:ext cx="11276965" cy="49212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、学校要进行优秀宿舍和宿舍先进个人评比，宿舍长小赵召集室友开会讨论，力争取得好成绩。下列做法正确的有（ 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、制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定明确的团队目标，大家齐心协力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、个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人荣誉更重要，还是先把自己的事情做好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、每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位成员发挥各自的优势，形成合力、高效协作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、将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个人目标融入团队目标中，凭借集体的力量实现共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赢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26438" y="1902460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87717" y="1159510"/>
            <a:ext cx="11276965" cy="49212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杨期末考试成绩下降严重。他非常难过。下列语句中最能体现共情的是？（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、胜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败乃兵家常事，不要太在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      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、一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个期末考试而已，想开点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、我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知道你平时很用功，这次没考出理想成绩，我能理解你的难过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、难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过没有用，还是好好总结以下失败的原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、经常戏弄或辱骂同学的行为属于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、身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体欺凌和暴力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、言语欺凌和暴力                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、关系欺凌和暴力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、网络欺凌和暴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力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5910" y="1637665"/>
            <a:ext cx="594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C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75120" y="4555490"/>
            <a:ext cx="56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B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487680" y="1264920"/>
            <a:ext cx="11422723" cy="559308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、对于校园欺凌和暴力，下列做法正确的有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、增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强防范意识             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、学会自我保护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、机智应对欺凌和暴力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、必要时报警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、校园欺凌和暴力对施暴者的负面影响通常不包括（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、变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得更暴躁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、行为失控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、可能违法犯罪            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、遭受身体创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伤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、学习目标设定的具体要求有（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、有清晰、详细的行为描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述         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、符合实际，通过努力能够实现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、目标与目标之间具有连贯性和一致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       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、标明完成时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限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4800" y="1079212"/>
            <a:ext cx="143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42120" y="2892772"/>
            <a:ext cx="51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28360" y="4783802"/>
            <a:ext cx="143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11517" y="717550"/>
            <a:ext cx="11276965" cy="57442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l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小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王做事拖拖拉拉，不到最后一刻绝不行动。下面哪些建议可以帮助小王改变拖延的习惯？（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、改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变信念， 立即行动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、制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定自我改变的行动方案，并作出公开承诺            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、从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容易完成的小目标开始行动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、及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时肯定自己，给自己奖励 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、终身学习要求我们提高（   ）能力。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、实践能力  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、自主学习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、理论学习  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、独立学习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47360" y="1704052"/>
            <a:ext cx="143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9240" y="4804757"/>
            <a:ext cx="51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B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618197" y="839470"/>
            <a:ext cx="11276965" cy="57442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、实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现终身学习的途径包括（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、家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庭教育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、学校教育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、社会教育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、数字化教育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、以下关于职业的说法，不正确的是（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、职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业有专门的社会分工，要承担相应的责任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、职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业会随着社会经济、科技的发展而产生变化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、所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有的工作都可以称为职业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、职业要有合法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收入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4520" y="1624042"/>
            <a:ext cx="143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3456652"/>
            <a:ext cx="51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C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>
            <p:custDataLst>
              <p:tags r:id="rId1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3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587717" y="641350"/>
            <a:ext cx="11276965" cy="57442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 fontAlgn="auto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、小陈在确定职业目标存在诸多困惑。以下建议正确的有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   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、根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据自己的个人喜好选择，不要思虑过多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、了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解未来产业发展趋势是确立职业目标的重要依据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、需要考虑职业兴趣、职业性格和职业能力等自身情况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、确定职业目标时，需要了解国家发展战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略</a:t>
            </a:r>
            <a:endParaRPr lang="zh-CN" altLang="en-US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、有利于提高职业适应能力的做法包括（   ）</a:t>
            </a:r>
            <a:endParaRPr lang="zh-CN" altLang="en-US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、积极参与班级活动，提高沟通协调能力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、认真参加实习实训，磨炼自己的意志 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、尽可能不做那些重复、单调的工作</a:t>
            </a:r>
            <a:endParaRPr lang="zh-CN" altLang="en-US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、对实习单位交给的任务，根据自己的喜好来区别对待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30840" y="820132"/>
            <a:ext cx="1127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3800" y="3868132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572477" y="1342390"/>
            <a:ext cx="11276965" cy="57442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、下列说法正确的有（       ）。</a:t>
            </a:r>
            <a:endParaRPr lang="zh-CN" altLang="en-US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、责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任心强的人，自我要求高，个人持续发展能力强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、责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任心强的人，更加注重工作细节，做事计划性强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、责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任心强的人，善于学习和钻研，工作效率高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、责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任心强的人，容易被多安排任务，常常吃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亏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、小张制定了自己的职业生涯规划后，邀请同学和老师对自己的规划进行评价，这是（   ）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、自我评价力   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、主观评价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、他人评价                          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、客观评价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3440" y="926812"/>
            <a:ext cx="1127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40480" y="4477732"/>
            <a:ext cx="50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C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618197" y="1113790"/>
            <a:ext cx="11276965" cy="47536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、评价职业生涯规划时，需要考虑的内容包括（        ）。</a:t>
            </a:r>
            <a:endParaRPr lang="zh-CN" altLang="en-US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、规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划是否符合本人实际 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、自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己具备的支持条件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、规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划内容是否具体、可衡量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、规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划是否可操作、能执行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71560" y="1993612"/>
            <a:ext cx="1325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ABCD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03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</a:rPr>
              <a:t>判断题（20分）</a:t>
            </a:r>
            <a:endParaRPr lang="zh-CN" altLang="en-US" sz="5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618197" y="1113790"/>
            <a:ext cx="11276965" cy="47536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US" altLang="zh-CN" sz="32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、校园欺凌和暴力对参与各方都有害，要坚决抵制。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、在网络上多次散布他人的谣言也是一种欺凌。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、吸毒危害自己，危害家庭，危害社会。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、偶尔吸食一下毒品没有关系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不会上瘾。 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、大赌伤身，小赌怡情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偶尔玩两把没关系。     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、有效沟通就是对别人一味迁就。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32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、友谊的维系要以友爱互助为原则。</a:t>
            </a: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32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7229" y="1105468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3581" y="1760561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7229" y="2483892"/>
            <a:ext cx="54591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  <a:sym typeface="+mn-ea"/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9934" y="3179927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7230" y="3848667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6287" y="4571998"/>
            <a:ext cx="54591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sym typeface="+mn-ea"/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9934" y="5227091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449980" y="1147010"/>
            <a:ext cx="11502190" cy="530592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、共情是站在他人的角度体会对方的感受。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、我们无须与人合作，一个人也可以走得很远。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、团队成员之间的良性冲突是发现问题和解决问题的契机。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、学习目标制定得越高，越能够起到激励作用。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）</a:t>
            </a:r>
            <a:r>
              <a:rPr lang="en-US" altLang="zh-CN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、学习动机水平越高， 学习效果越好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学习动机水平越低，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      习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效果越差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、掌握科学的学习方法，能够帮助我们在学习上取得事半功倍的效果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6061" y="1507804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7773" y="212959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773" y="2733100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773" y="340975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9485" y="3976684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6061" y="505567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选择题（40分）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618197" y="1327150"/>
            <a:ext cx="11276965" cy="47536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US" altLang="zh-CN" sz="2800" spc="100" dirty="0" smtClean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、制订学习计划时，要优先安排不重要却紧急的学习任务。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、对于新学习的内容， 及时复习效果更好。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、我们应该活到老、学到老。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、要适应社会发展就需要终身学习。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、终身学习，就要提高自主学习能力。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、即使步入社会，也要坚持学习。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  </a:t>
            </a:r>
            <a:r>
              <a:rPr lang="zh-CN" altLang="en-US" sz="2800" spc="100" dirty="0" smtClean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、终身学习，要善于把“知”与“行”有机结合起来。  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zh-CN" altLang="en-US" sz="2800" spc="10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7501" y="2605084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7501" y="121519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7501" y="1891852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9213" y="3263452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7501" y="377551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5789" y="4324156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9213" y="4982524"/>
            <a:ext cx="54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1134110" y="1323975"/>
            <a:ext cx="3341370" cy="348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rtlCol="0" anchor="ctr" anchorCtr="0">
            <a:normAutofit/>
          </a:bodyPr>
          <a:lstStyle/>
          <a:p>
            <a:pPr algn="ctr"/>
            <a:r>
              <a:rPr lang="en-US" altLang="zh-CN" sz="21500" b="1" dirty="0">
                <a:ln w="25400">
                  <a:solidFill>
                    <a:schemeClr val="accent1"/>
                  </a:solidFill>
                </a:ln>
                <a:noFill/>
                <a:uFillTx/>
                <a:latin typeface="Arial" panose="020B0604020202020204" pitchFamily="34" charset="0"/>
                <a:ea typeface="微软雅黑" panose="020B0503020204020204" charset="-122"/>
                <a:cs typeface="+mj-lt"/>
                <a:sym typeface="Arial" panose="020B0604020202020204" pitchFamily="34" charset="0"/>
              </a:rPr>
              <a:t>04</a:t>
            </a:r>
            <a:endParaRPr lang="en-US" altLang="zh-CN" sz="21500" b="1" dirty="0">
              <a:ln w="25400">
                <a:solidFill>
                  <a:schemeClr val="accent1"/>
                </a:solidFill>
              </a:ln>
              <a:noFill/>
              <a:uFillTx/>
              <a:latin typeface="Arial" panose="020B0604020202020204" pitchFamily="34" charset="0"/>
              <a:ea typeface="微软雅黑" panose="020B0503020204020204" charset="-122"/>
              <a:cs typeface="+mj-lt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5445">
                <a:solidFill>
                  <a:schemeClr val="accent1"/>
                </a:solidFill>
              </a:rPr>
              <a:t>分析题（10分）</a:t>
            </a:r>
            <a:endParaRPr lang="zh-CN" altLang="en-US" sz="5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形状 8"/>
          <p:cNvSpPr/>
          <p:nvPr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分析题（</a:t>
            </a:r>
            <a:r>
              <a:rPr lang="en-US" altLang="zh-CN" dirty="0" err="1">
                <a:solidFill>
                  <a:schemeClr val="dk1"/>
                </a:solidFill>
                <a:sym typeface="微软雅黑" panose="020B0503020204020204" charset="-122"/>
              </a:rPr>
              <a:t>1</a:t>
            </a: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4585" y="1474470"/>
            <a:ext cx="45212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37920" y="2059305"/>
            <a:ext cx="47879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64590" y="2458085"/>
            <a:ext cx="54483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85215" y="3919855"/>
            <a:ext cx="49149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57200" y="1079500"/>
            <a:ext cx="11434445" cy="505523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4318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李、小王和小吴都是园艺技术专业的学生，三人住在同一个宿舍。一天，他们聊起个人职业生涯发展的话题，提出了各自的困惑。小李不确定所学专业是否适合自己，不知道自已能做什么，也不知道自己喜欢什么样的职业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小王想知道与专业相对应的工作岗位及其用人要求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小昊想成为一名高级花艺师，但是却不太清楚该如何实现这个职业生涯目标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3180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这三位同学应如何解决职业生涯发展中的困惑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?</a:t>
            </a:r>
            <a:endParaRPr lang="zh-CN" altLang="zh-CN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说说你所学的专业对应的工作岗位有哪些？并谈谈现在可以做哪些准备</a:t>
            </a:r>
            <a:r>
              <a:rPr lang="zh-CN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3180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55600" algn="just" defTabSz="266700">
              <a:spcBef>
                <a:spcPct val="0"/>
              </a:spcBef>
              <a:spcAft>
                <a:spcPct val="0"/>
              </a:spcAft>
            </a:pPr>
            <a:endParaRPr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1" animBg="1"/>
      <p:bldP spid="5" grpId="1" animBg="1"/>
      <p:bldP spid="6" grpId="1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形状 8"/>
          <p:cNvSpPr/>
          <p:nvPr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形状 8"/>
          <p:cNvSpPr/>
          <p:nvPr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solidFill>
                <a:schemeClr val="lt1"/>
              </a:solidFill>
              <a:highlight>
                <a:srgbClr val="1171F1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6"/>
          <p:cNvSpPr txBox="1"/>
          <p:nvPr>
            <p:custDataLst>
              <p:tags r:id="rId4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分析题（</a:t>
            </a:r>
            <a:r>
              <a:rPr lang="en-US" altLang="zh-CN" dirty="0" err="1">
                <a:solidFill>
                  <a:schemeClr val="dk1"/>
                </a:solidFill>
                <a:sym typeface="微软雅黑" panose="020B0503020204020204" charset="-122"/>
              </a:rPr>
              <a:t>1</a:t>
            </a:r>
            <a:r>
              <a:rPr lang="zh-CN" dirty="0" err="1">
                <a:solidFill>
                  <a:schemeClr val="dk1"/>
                </a:solidFill>
                <a:sym typeface="微软雅黑" panose="020B0503020204020204" charset="-122"/>
              </a:rPr>
              <a:t>0分）</a:t>
            </a:r>
            <a:endParaRPr lang="zh-CN" dirty="0" err="1">
              <a:solidFill>
                <a:schemeClr val="dk1"/>
              </a:solidFill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4585" y="1474470"/>
            <a:ext cx="45212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37920" y="2059305"/>
            <a:ext cx="47879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64590" y="2458085"/>
            <a:ext cx="54483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85215" y="3919855"/>
            <a:ext cx="49149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57200" y="1294130"/>
            <a:ext cx="11434445" cy="50660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3556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样例（言之有理即可）：</a:t>
            </a: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556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）小李对自身条件的分析不够；小王需要做好对所学专业对应的行业发展情况等外部环境分析；小吴要针对自己的职业生涯目标， 做好职业生涯规划，制订好行动计划，表述全面，观点准确。总之，这三位同学需要在综合分析主客观条件的基础上，做好自己的职业生涯规划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556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）能说出至少一个自己所学专业对应的职业，说清楚在校期间怎样准备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0035" y="1155700"/>
            <a:ext cx="11611610" cy="5327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1" animBg="1"/>
      <p:bldP spid="5" grpId="1" animBg="1"/>
      <p:bldP spid="6" grpId="1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 sz="9555">
                <a:solidFill>
                  <a:schemeClr val="accent1"/>
                </a:solidFill>
              </a:rPr>
              <a:t>谢谢</a:t>
            </a:r>
            <a:endParaRPr lang="en-US" altLang="zh-CN" sz="9555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02990_5*i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02990_5*l_i*1_1"/>
  <p:tag name="KSO_WM_TEMPLATE_CATEGORY" val="custom"/>
  <p:tag name="KSO_WM_TEMPLATE_INDEX" val="20202990"/>
  <p:tag name="KSO_WM_UNIT_LAYERLEVEL" val="1_1"/>
  <p:tag name="KSO_WM_TAG_VERSION" val="1.0"/>
  <p:tag name="KSO_WM_BEAUTIFY_FLAG" val="#wm#"/>
  <p:tag name="KSO_WM_UNIT_LINE_FORE_SCHEMECOLOR_INDEX_BRIGHTNESS" val="-0.25"/>
  <p:tag name="KSO_WM_UNIT_LINE_FORE_SCHEMECOLOR_INDEX" val="14"/>
  <p:tag name="KSO_WM_UNIT_LINE_FILL_TYPE" val="2"/>
  <p:tag name="KSO_WM_DIAGRAM_VIRTUALLY_FRAME" val="{&quot;height&quot;:354.2405511811024,&quot;left&quot;:454.25,&quot;top&quot;:119.3,&quot;width&quot;:479.25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02990_5*l_h_i*1_1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02990_5*l_h_i*1_2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02990_5*l_h_i*1_3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02990_5*l_h_i*1_4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990_5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目录"/>
  <p:tag name="KSO_WM_UNIT_TEXT_FILL_FORE_SCHEMECOLOR_INDEX_BRIGHTNESS" val="0.15"/>
  <p:tag name="KSO_WM_UNIT_TEXT_FILL_FORE_SCHEMECOLOR_INDEX" val="13"/>
  <p:tag name="KSO_WM_UNIT_TEXT_FILL_TYPE" val="1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custom20202990_5*l_h_f*1_3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PRESET_TEXT" val="单击此处添加正文......"/>
  <p:tag name="KSO_WM_UNIT_TEXT_FILL_FORE_SCHEMECOLOR_INDEX_BRIGHTNESS" val="0.35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02990_5*l_h_f*1_4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PRESET_TEXT" val="单击此处添加正文......"/>
  <p:tag name="KSO_WM_UNIT_TEXT_FILL_FORE_SCHEMECOLOR_INDEX_BRIGHTNESS" val="0.35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custom20202990_5*l_h_f*1_5_1"/>
  <p:tag name="KSO_WM_TEMPLATE_CATEGORY" val="custom"/>
  <p:tag name="KSO_WM_TEMPLATE_INDEX" val="20202990"/>
  <p:tag name="KSO_WM_UNIT_LAYERLEVEL" val="1_1_1"/>
  <p:tag name="KSO_WM_TAG_VERSION" val="1.0"/>
  <p:tag name="KSO_WM_BEAUTIFY_FLAG" val="#wm#"/>
  <p:tag name="KSO_WM_UNIT_PRESET_TEXT" val="单击此处添加正文......"/>
  <p:tag name="KSO_WM_UNIT_TEXT_FILL_FORE_SCHEMECOLOR_INDEX_BRIGHTNESS" val="0.35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79.25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custom20202990_5*l_h_f*1_1_1"/>
  <p:tag name="KSO_WM_TEMPLATE_CATEGORY" val="custom"/>
  <p:tag name="KSO_WM_TEMPLATE_INDEX" val="20202990"/>
  <p:tag name="KSO_WM_UNIT_LAYERLEVEL" val="1_1_1"/>
  <p:tag name="KSO_WM_TAG_VERSION" val="1.0"/>
  <p:tag name="KSO_WM_UNIT_PRESET_TEXT" val="单击此处添加正文......"/>
  <p:tag name="KSO_WM_UNIT_TEXT_FILL_FORE_SCHEMECOLOR_INDEX_BRIGHTNESS" val="0.35"/>
  <p:tag name="KSO_WM_UNIT_TEXT_FILL_FORE_SCHEMECOLOR_INDEX" val="13"/>
  <p:tag name="KSO_WM_UNIT_TEXT_FILL_TYPE" val="1"/>
  <p:tag name="KSO_WM_DIAGRAM_VIRTUALLY_FRAME" val="{&quot;height&quot;:354.2405511811024,&quot;left&quot;:454.25,&quot;top&quot;:119.3,&quot;width&quot;:421.75}"/>
</p:tagLst>
</file>

<file path=ppt/tags/tag143.xml><?xml version="1.0" encoding="utf-8"?>
<p:tagLst xmlns:p="http://schemas.openxmlformats.org/presentationml/2006/main">
  <p:tag name="KSO_WM_SLIDE_ID" val="custom20202990_5"/>
  <p:tag name="KSO_WM_TEMPLATE_SUBCATEGORY" val="17"/>
  <p:tag name="KSO_WM_TEMPLATE_MASTER_TYPE" val="1"/>
  <p:tag name="KSO_WM_TEMPLATE_COLOR_TYPE" val="1"/>
  <p:tag name="KSO_WM_SLIDE_TYPE" val="contents"/>
  <p:tag name="KSO_WM_SLIDE_SUBTYPE" val="diag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2990"/>
  <p:tag name="KSO_WM_SLIDE_LAYOUT" val="a_l"/>
  <p:tag name="KSO_WM_SLIDE_LAYOUT_CNT" val="1_1"/>
  <p:tag name="KSO_WM_SLIDE_BACKGROUND_TYPE" val="general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51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152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56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157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6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16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68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169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7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15_1*f*1"/>
  <p:tag name="KSO_WM_TEMPLATE_CATEGORY" val="diagram"/>
  <p:tag name="KSO_WM_TEMPLATE_INDEX" val="2020731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90"/>
  <p:tag name="KSO_WM_UNIT_SHOW_EDIT_AREA_INDICATION" val="1"/>
  <p:tag name="KSO_WM_CHIP_GROUPID" val="5e6b05596848fb12bee65ac8"/>
  <p:tag name="KSO_WM_CHIP_XID" val="5e6b05596848fb12bee65aca"/>
  <p:tag name="KSO_WM_UNIT_DEC_AREA_ID" val="3462bde237c543c58b90892aede91e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dc8ab5172452436899286f2808371cac"/>
  <p:tag name="KSO_WM_UNIT_TEXT_FILL_FORE_SCHEMECOLOR_INDEX_BRIGHTNESS" val="0.25"/>
  <p:tag name="KSO_WM_UNIT_TEXT_FILL_FORE_SCHEMECOLOR_INDEX" val="13"/>
  <p:tag name="KSO_WM_UNIT_TEXT_FILL_TYPE" val="1"/>
  <p:tag name="KSO_WM_TEMPLATE_ASSEMBLE_XID" val="6130c4e08b5cc6c91112a571"/>
  <p:tag name="KSO_WM_TEMPLATE_ASSEMBLE_GROUPID" val="6130c4e08b5cc6c91112a571"/>
  <p:tag name="WM_BEAUTIFY_ZORDER_FLAG_TAG" val="4"/>
</p:tagLst>
</file>

<file path=ppt/tags/tag175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8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18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8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18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9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19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19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19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0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0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0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0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1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1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1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1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2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2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26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27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3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3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3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37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3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41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42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  <p:tag name="WM_BEAUTIFY_ZORDER_FLAG_TAG" val="1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  <p:tag name="WM_BEAUTIFY_ZORDER_FLAG_TAG" val="2"/>
</p:tagLst>
</file>

<file path=ppt/tags/tag245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843_1*f*1"/>
  <p:tag name="KSO_WM_TEMPLATE_CATEGORY" val="diagram"/>
  <p:tag name="KSO_WM_TEMPLATE_INDEX" val="20212843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76"/>
  <p:tag name="KSO_WM_UNIT_SHOW_EDIT_AREA_INDICATION" val="1"/>
  <p:tag name="KSO_WM_CHIP_GROUPID" val="5e6b05596848fb12bee65ac8"/>
  <p:tag name="KSO_WM_CHIP_XID" val="5e6b05596848fb12bee65aca"/>
  <p:tag name="KSO_WM_UNIT_DEC_AREA_ID" val="8cb1ccbfd41a4f08aa021a2337e676d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3f115901fe44f3787d5c3752471e8b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644054ed1e2fb8092e"/>
  <p:tag name="KSO_WM_TEMPLATE_ASSEMBLE_GROUPID" val="60656f644054ed1e2fb8092e"/>
  <p:tag name="WM_BEAUTIFY_ZORDER_FLAG_TAG" val="3"/>
</p:tagLst>
</file>

<file path=ppt/tags/tag246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6915_7*e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2"/>
  <p:tag name="KSO_WM_UNIT_TEXT_LINE_FORE_SCHEMECOLOR_INDEX_BRIGHTNESS" val="0"/>
  <p:tag name="KSO_WM_UNIT_TEXT_LINE_FORE_SCHEMECOLOR_INDEX" val="5"/>
  <p:tag name="KSO_WM_UNIT_TEXT_LINE_FILL_TYPE" val="2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7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5"/>
  <p:tag name="KSO_WM_UNIT_TEXT_FILL_TYPE" val="1"/>
</p:tagLst>
</file>

<file path=ppt/tags/tag249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  <p:tag name="KSO_WM_SLIDE_ID" val="custom2020691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SLIDE_LAYOUT" val="a_b_e"/>
  <p:tag name="KSO_WM_SLIDE_LAYOUT_CNT" val="1_1_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  <p:tag name="KSO_WM_UNIT_FILL_FORE_SCHEMECOLOR_INDEX_1_BRIGHTNESS" val="0"/>
  <p:tag name="KSO_WM_UNIT_FILL_FORE_SCHEMECOLOR_INDEX_1" val="16"/>
  <p:tag name="KSO_WM_UNIT_FILL_FORE_SCHEMECOLOR_INDEX_1_POS" val="0"/>
  <p:tag name="KSO_WM_UNIT_FILL_FORE_SCHEMECOLOR_INDEX_1_TRANS" val="0.9"/>
  <p:tag name="KSO_WM_UNIT_FILL_FORE_SCHEMECOLOR_INDEX_2_BRIGHTNESS" val="-0.1"/>
  <p:tag name="KSO_WM_UNIT_FILL_FORE_SCHEMECOLOR_INDEX_2" val="15"/>
  <p:tag name="KSO_WM_UNIT_FILL_FORE_SCHEMECOLOR_INDEX_2_POS" val="1"/>
  <p:tag name="KSO_WM_UNIT_FILL_FORE_SCHEMECOLOR_INDEX_2_TRANS" val="0.76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259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SLIDE_TYPE" val="text"/>
  <p:tag name="KSO_WM_SLIDE_SUBTYPE" val="picTxt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10-13T16:26:21&quot;,&quot;maxSize&quot;:{&quot;size1&quot;:20},&quot;minSize&quot;:{&quot;size1&quot;:11.2},&quot;normalSize&quot;:{&quot;size1&quot;:11.2},&quot;subLayout&quot;:[{&quot;id&quot;:&quot;2024-10-13T16:26:21&quot;,&quot;margin&quot;:{&quot;bottom&quot;:0.025999998673796654,&quot;left&quot;:1.2699999809265137,&quot;right&quot;:1.2699999809265137,&quot;top&quot;:0.4230000376701355},&quot;type&quot;:0},{&quot;id&quot;:&quot;2024-10-13T16:26:21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  <p:tag name="KSO_WM_SLIDE_BACKGROUND_TYPE" val="general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6915_15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261.xml><?xml version="1.0" encoding="utf-8"?>
<p:tagLst xmlns:p="http://schemas.openxmlformats.org/presentationml/2006/main">
  <p:tag name="KSO_WM_SLIDE_ID" val="custom20206915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6915"/>
  <p:tag name="KSO_WM_SLIDE_TYPE" val="endPage"/>
  <p:tag name="KSO_WM_SLIDE_SUBTYPE" val="pureTxt"/>
  <p:tag name="KSO_WM_SLIDE_LAYOUT" val="a"/>
  <p:tag name="KSO_WM_SLIDE_LAYOUT_CNT" val="1"/>
</p:tagLst>
</file>

<file path=ppt/tags/tag262.xml><?xml version="1.0" encoding="utf-8"?>
<p:tagLst xmlns:p="http://schemas.openxmlformats.org/presentationml/2006/main">
  <p:tag name="commondata" val="eyJoZGlkIjoiY2IwZWNlYjU3OWE5YmRiZDhlMGJiYjg2OTFjZjFhN2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宋体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4627</Words>
  <Application>WPS 演示</Application>
  <PresentationFormat>自定义</PresentationFormat>
  <Paragraphs>383</Paragraphs>
  <Slides>28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Segoe UI</vt:lpstr>
      <vt:lpstr>Arial Unicode MS</vt:lpstr>
      <vt:lpstr>Arial Black</vt:lpstr>
      <vt:lpstr>Calibri</vt:lpstr>
      <vt:lpstr>Office 主题​​</vt:lpstr>
      <vt:lpstr>1_Office 主题​​</vt:lpstr>
      <vt:lpstr>PowerPoint 演示文稿</vt:lpstr>
      <vt:lpstr>PowerPoint 演示文稿</vt:lpstr>
      <vt:lpstr>填空题：（30分）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选择题（40分）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判断题（20分）</vt:lpstr>
      <vt:lpstr>PowerPoint 演示文稿</vt:lpstr>
      <vt:lpstr>PowerPoint 演示文稿</vt:lpstr>
      <vt:lpstr>PowerPoint 演示文稿</vt:lpstr>
      <vt:lpstr>分析题（10分）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黄楚然妈妈</cp:lastModifiedBy>
  <cp:revision>40</cp:revision>
  <dcterms:created xsi:type="dcterms:W3CDTF">2024-10-13T08:26:00Z</dcterms:created>
  <dcterms:modified xsi:type="dcterms:W3CDTF">2024-12-26T08:32:01Z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2052-12.1.0.17140</vt:lpwstr>
  </property>
  <property fmtid="{D5CDD505-2E9C-101B-9397-08002B2CF9AE}" pid="3" name="ICV">
    <vt:lpwstr/>
  </property>
</Properties>
</file>